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94" r:id="rId3"/>
    <p:sldId id="495" r:id="rId4"/>
    <p:sldId id="264" r:id="rId5"/>
    <p:sldId id="492" r:id="rId6"/>
    <p:sldId id="493" r:id="rId7"/>
    <p:sldId id="497" r:id="rId8"/>
    <p:sldId id="443" r:id="rId9"/>
    <p:sldId id="479" r:id="rId10"/>
    <p:sldId id="486" r:id="rId11"/>
    <p:sldId id="487" r:id="rId12"/>
    <p:sldId id="490" r:id="rId13"/>
    <p:sldId id="491" r:id="rId14"/>
    <p:sldId id="480" r:id="rId15"/>
    <p:sldId id="481" r:id="rId16"/>
    <p:sldId id="482" r:id="rId17"/>
    <p:sldId id="488" r:id="rId18"/>
    <p:sldId id="489" r:id="rId19"/>
    <p:sldId id="483" r:id="rId20"/>
    <p:sldId id="484" r:id="rId21"/>
    <p:sldId id="485" r:id="rId22"/>
    <p:sldId id="49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0" autoAdjust="0"/>
    <p:restoredTop sz="94660"/>
  </p:normalViewPr>
  <p:slideViewPr>
    <p:cSldViewPr>
      <p:cViewPr varScale="1">
        <p:scale>
          <a:sx n="63" d="100"/>
          <a:sy n="63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17" Type="http://schemas.openxmlformats.org/officeDocument/2006/relationships/image" Target="../media/image17.wmf"/><Relationship Id="rId2" Type="http://schemas.openxmlformats.org/officeDocument/2006/relationships/image" Target="../media/image2.wmf"/><Relationship Id="rId16" Type="http://schemas.openxmlformats.org/officeDocument/2006/relationships/image" Target="../media/image16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5" Type="http://schemas.openxmlformats.org/officeDocument/2006/relationships/image" Target="../media/image1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40.wmf"/><Relationship Id="rId18" Type="http://schemas.openxmlformats.org/officeDocument/2006/relationships/image" Target="../media/image44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12" Type="http://schemas.openxmlformats.org/officeDocument/2006/relationships/image" Target="../media/image39.wmf"/><Relationship Id="rId17" Type="http://schemas.openxmlformats.org/officeDocument/2006/relationships/image" Target="../media/image43.wmf"/><Relationship Id="rId2" Type="http://schemas.openxmlformats.org/officeDocument/2006/relationships/image" Target="../media/image29.wmf"/><Relationship Id="rId16" Type="http://schemas.openxmlformats.org/officeDocument/2006/relationships/image" Target="../media/image42.wmf"/><Relationship Id="rId20" Type="http://schemas.openxmlformats.org/officeDocument/2006/relationships/image" Target="../media/image46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11" Type="http://schemas.openxmlformats.org/officeDocument/2006/relationships/image" Target="../media/image38.wmf"/><Relationship Id="rId5" Type="http://schemas.openxmlformats.org/officeDocument/2006/relationships/image" Target="../media/image32.wmf"/><Relationship Id="rId15" Type="http://schemas.openxmlformats.org/officeDocument/2006/relationships/image" Target="../media/image41.wmf"/><Relationship Id="rId10" Type="http://schemas.openxmlformats.org/officeDocument/2006/relationships/image" Target="../media/image37.wmf"/><Relationship Id="rId19" Type="http://schemas.openxmlformats.org/officeDocument/2006/relationships/image" Target="../media/image45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Relationship Id="rId14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52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image" Target="../media/image81.wmf"/><Relationship Id="rId7" Type="http://schemas.openxmlformats.org/officeDocument/2006/relationships/image" Target="../media/image85.wmf"/><Relationship Id="rId12" Type="http://schemas.openxmlformats.org/officeDocument/2006/relationships/image" Target="../media/image90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6" Type="http://schemas.openxmlformats.org/officeDocument/2006/relationships/image" Target="../media/image84.wmf"/><Relationship Id="rId11" Type="http://schemas.openxmlformats.org/officeDocument/2006/relationships/image" Target="../media/image89.wmf"/><Relationship Id="rId5" Type="http://schemas.openxmlformats.org/officeDocument/2006/relationships/image" Target="../media/image83.wmf"/><Relationship Id="rId10" Type="http://schemas.openxmlformats.org/officeDocument/2006/relationships/image" Target="../media/image88.wmf"/><Relationship Id="rId4" Type="http://schemas.openxmlformats.org/officeDocument/2006/relationships/image" Target="../media/image82.wmf"/><Relationship Id="rId9" Type="http://schemas.openxmlformats.org/officeDocument/2006/relationships/image" Target="../media/image8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4" Type="http://schemas.openxmlformats.org/officeDocument/2006/relationships/image" Target="../media/image93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10" Type="http://schemas.openxmlformats.org/officeDocument/2006/relationships/image" Target="../media/image103.wmf"/><Relationship Id="rId4" Type="http://schemas.openxmlformats.org/officeDocument/2006/relationships/image" Target="../media/image97.wmf"/><Relationship Id="rId9" Type="http://schemas.openxmlformats.org/officeDocument/2006/relationships/image" Target="../media/image102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13" Type="http://schemas.openxmlformats.org/officeDocument/2006/relationships/image" Target="../media/image110.wmf"/><Relationship Id="rId18" Type="http://schemas.openxmlformats.org/officeDocument/2006/relationships/image" Target="../media/image115.wmf"/><Relationship Id="rId3" Type="http://schemas.openxmlformats.org/officeDocument/2006/relationships/image" Target="../media/image97.wmf"/><Relationship Id="rId7" Type="http://schemas.openxmlformats.org/officeDocument/2006/relationships/image" Target="../media/image95.wmf"/><Relationship Id="rId12" Type="http://schemas.openxmlformats.org/officeDocument/2006/relationships/image" Target="../media/image109.wmf"/><Relationship Id="rId17" Type="http://schemas.openxmlformats.org/officeDocument/2006/relationships/image" Target="../media/image114.wmf"/><Relationship Id="rId2" Type="http://schemas.openxmlformats.org/officeDocument/2006/relationships/image" Target="../media/image104.wmf"/><Relationship Id="rId16" Type="http://schemas.openxmlformats.org/officeDocument/2006/relationships/image" Target="../media/image113.wmf"/><Relationship Id="rId1" Type="http://schemas.openxmlformats.org/officeDocument/2006/relationships/image" Target="../media/image63.wmf"/><Relationship Id="rId6" Type="http://schemas.openxmlformats.org/officeDocument/2006/relationships/image" Target="../media/image96.wmf"/><Relationship Id="rId11" Type="http://schemas.openxmlformats.org/officeDocument/2006/relationships/image" Target="../media/image108.wmf"/><Relationship Id="rId5" Type="http://schemas.openxmlformats.org/officeDocument/2006/relationships/image" Target="../media/image105.wmf"/><Relationship Id="rId15" Type="http://schemas.openxmlformats.org/officeDocument/2006/relationships/image" Target="../media/image112.wmf"/><Relationship Id="rId10" Type="http://schemas.openxmlformats.org/officeDocument/2006/relationships/image" Target="../media/image107.wmf"/><Relationship Id="rId4" Type="http://schemas.openxmlformats.org/officeDocument/2006/relationships/image" Target="../media/image98.wmf"/><Relationship Id="rId9" Type="http://schemas.openxmlformats.org/officeDocument/2006/relationships/image" Target="../media/image101.wmf"/><Relationship Id="rId14" Type="http://schemas.openxmlformats.org/officeDocument/2006/relationships/image" Target="../media/image111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image" Target="../media/image117.wmf"/><Relationship Id="rId7" Type="http://schemas.openxmlformats.org/officeDocument/2006/relationships/image" Target="../media/image121.wmf"/><Relationship Id="rId2" Type="http://schemas.openxmlformats.org/officeDocument/2006/relationships/image" Target="../media/image116.wmf"/><Relationship Id="rId1" Type="http://schemas.openxmlformats.org/officeDocument/2006/relationships/image" Target="../media/image63.wmf"/><Relationship Id="rId6" Type="http://schemas.openxmlformats.org/officeDocument/2006/relationships/image" Target="../media/image120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image" Target="../media/image49.wmf"/><Relationship Id="rId7" Type="http://schemas.openxmlformats.org/officeDocument/2006/relationships/image" Target="../media/image121.wmf"/><Relationship Id="rId2" Type="http://schemas.openxmlformats.org/officeDocument/2006/relationships/image" Target="../media/image61.wmf"/><Relationship Id="rId1" Type="http://schemas.openxmlformats.org/officeDocument/2006/relationships/image" Target="../media/image123.wmf"/><Relationship Id="rId6" Type="http://schemas.openxmlformats.org/officeDocument/2006/relationships/image" Target="../media/image89.wmf"/><Relationship Id="rId5" Type="http://schemas.openxmlformats.org/officeDocument/2006/relationships/image" Target="../media/image124.wmf"/><Relationship Id="rId4" Type="http://schemas.openxmlformats.org/officeDocument/2006/relationships/image" Target="../media/image50.wmf"/><Relationship Id="rId9" Type="http://schemas.openxmlformats.org/officeDocument/2006/relationships/image" Target="../media/image8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19" Type="http://schemas.openxmlformats.org/officeDocument/2006/relationships/oleObject" Target="../embeddings/oleObject17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1.bin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oleObject" Target="../embeddings/oleObject38.bin"/><Relationship Id="rId18" Type="http://schemas.openxmlformats.org/officeDocument/2006/relationships/oleObject" Target="../embeddings/oleObject43.bin"/><Relationship Id="rId3" Type="http://schemas.openxmlformats.org/officeDocument/2006/relationships/oleObject" Target="../embeddings/oleObject28.bin"/><Relationship Id="rId21" Type="http://schemas.openxmlformats.org/officeDocument/2006/relationships/oleObject" Target="../embeddings/oleObject46.bin"/><Relationship Id="rId7" Type="http://schemas.openxmlformats.org/officeDocument/2006/relationships/oleObject" Target="../embeddings/oleObject32.bin"/><Relationship Id="rId12" Type="http://schemas.openxmlformats.org/officeDocument/2006/relationships/oleObject" Target="../embeddings/oleObject37.bin"/><Relationship Id="rId1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5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1.bin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40.bin"/><Relationship Id="rId10" Type="http://schemas.openxmlformats.org/officeDocument/2006/relationships/oleObject" Target="../embeddings/oleObject35.bin"/><Relationship Id="rId19" Type="http://schemas.openxmlformats.org/officeDocument/2006/relationships/oleObject" Target="../embeddings/oleObject44.bin"/><Relationship Id="rId4" Type="http://schemas.openxmlformats.org/officeDocument/2006/relationships/oleObject" Target="../embeddings/oleObject29.bin"/><Relationship Id="rId9" Type="http://schemas.openxmlformats.org/officeDocument/2006/relationships/oleObject" Target="../embeddings/oleObject34.bin"/><Relationship Id="rId14" Type="http://schemas.openxmlformats.org/officeDocument/2006/relationships/oleObject" Target="../embeddings/oleObject39.bin"/><Relationship Id="rId22" Type="http://schemas.openxmlformats.org/officeDocument/2006/relationships/oleObject" Target="../embeddings/oleObject47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Relationship Id="rId9" Type="http://schemas.openxmlformats.org/officeDocument/2006/relationships/oleObject" Target="../embeddings/oleObject5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9.bin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5.bin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80.bin"/><Relationship Id="rId4" Type="http://schemas.openxmlformats.org/officeDocument/2006/relationships/oleObject" Target="../embeddings/oleObject7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6.bin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5.bin"/><Relationship Id="rId12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4.bin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3.bin"/><Relationship Id="rId15" Type="http://schemas.openxmlformats.org/officeDocument/2006/relationships/oleObject" Target="../embeddings/oleObject93.bin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2.bin"/><Relationship Id="rId9" Type="http://schemas.openxmlformats.org/officeDocument/2006/relationships/oleObject" Target="../embeddings/oleObject87.bin"/><Relationship Id="rId14" Type="http://schemas.openxmlformats.org/officeDocument/2006/relationships/oleObject" Target="../embeddings/oleObject9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7.bin"/><Relationship Id="rId5" Type="http://schemas.openxmlformats.org/officeDocument/2006/relationships/oleObject" Target="../embeddings/oleObject96.bin"/><Relationship Id="rId4" Type="http://schemas.openxmlformats.org/officeDocument/2006/relationships/oleObject" Target="../embeddings/oleObject9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13" Type="http://schemas.openxmlformats.org/officeDocument/2006/relationships/oleObject" Target="../embeddings/oleObject108.bin"/><Relationship Id="rId18" Type="http://schemas.openxmlformats.org/officeDocument/2006/relationships/oleObject" Target="../embeddings/oleObject113.bin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2.bin"/><Relationship Id="rId12" Type="http://schemas.openxmlformats.org/officeDocument/2006/relationships/oleObject" Target="../embeddings/oleObject107.bin"/><Relationship Id="rId17" Type="http://schemas.openxmlformats.org/officeDocument/2006/relationships/oleObject" Target="../embeddings/oleObject112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1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01.bin"/><Relationship Id="rId11" Type="http://schemas.openxmlformats.org/officeDocument/2006/relationships/oleObject" Target="../embeddings/oleObject106.bin"/><Relationship Id="rId5" Type="http://schemas.openxmlformats.org/officeDocument/2006/relationships/oleObject" Target="../embeddings/oleObject100.bin"/><Relationship Id="rId15" Type="http://schemas.openxmlformats.org/officeDocument/2006/relationships/oleObject" Target="../embeddings/oleObject110.bin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99.bin"/><Relationship Id="rId9" Type="http://schemas.openxmlformats.org/officeDocument/2006/relationships/oleObject" Target="../embeddings/oleObject104.bin"/><Relationship Id="rId14" Type="http://schemas.openxmlformats.org/officeDocument/2006/relationships/oleObject" Target="../embeddings/oleObject10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13" Type="http://schemas.openxmlformats.org/officeDocument/2006/relationships/oleObject" Target="../embeddings/oleObject124.bin"/><Relationship Id="rId18" Type="http://schemas.openxmlformats.org/officeDocument/2006/relationships/oleObject" Target="../embeddings/oleObject129.bin"/><Relationship Id="rId3" Type="http://schemas.openxmlformats.org/officeDocument/2006/relationships/oleObject" Target="../embeddings/oleObject114.bin"/><Relationship Id="rId21" Type="http://schemas.openxmlformats.org/officeDocument/2006/relationships/oleObject" Target="../embeddings/oleObject132.bin"/><Relationship Id="rId7" Type="http://schemas.openxmlformats.org/officeDocument/2006/relationships/oleObject" Target="../embeddings/oleObject118.bin"/><Relationship Id="rId12" Type="http://schemas.openxmlformats.org/officeDocument/2006/relationships/oleObject" Target="../embeddings/oleObject123.bin"/><Relationship Id="rId17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7.bin"/><Relationship Id="rId20" Type="http://schemas.openxmlformats.org/officeDocument/2006/relationships/oleObject" Target="../embeddings/oleObject131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17.bin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6.bin"/><Relationship Id="rId15" Type="http://schemas.openxmlformats.org/officeDocument/2006/relationships/oleObject" Target="../embeddings/oleObject126.bin"/><Relationship Id="rId10" Type="http://schemas.openxmlformats.org/officeDocument/2006/relationships/oleObject" Target="../embeddings/oleObject121.bin"/><Relationship Id="rId19" Type="http://schemas.openxmlformats.org/officeDocument/2006/relationships/oleObject" Target="../embeddings/oleObject130.bin"/><Relationship Id="rId4" Type="http://schemas.openxmlformats.org/officeDocument/2006/relationships/oleObject" Target="../embeddings/oleObject115.bin"/><Relationship Id="rId9" Type="http://schemas.openxmlformats.org/officeDocument/2006/relationships/oleObject" Target="../embeddings/oleObject120.bin"/><Relationship Id="rId14" Type="http://schemas.openxmlformats.org/officeDocument/2006/relationships/oleObject" Target="../embeddings/oleObject12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8.bin"/><Relationship Id="rId3" Type="http://schemas.openxmlformats.org/officeDocument/2006/relationships/oleObject" Target="../embeddings/oleObject133.bin"/><Relationship Id="rId7" Type="http://schemas.openxmlformats.org/officeDocument/2006/relationships/oleObject" Target="../embeddings/oleObject1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36.bin"/><Relationship Id="rId5" Type="http://schemas.openxmlformats.org/officeDocument/2006/relationships/oleObject" Target="../embeddings/oleObject135.bin"/><Relationship Id="rId10" Type="http://schemas.openxmlformats.org/officeDocument/2006/relationships/oleObject" Target="../embeddings/oleObject140.bin"/><Relationship Id="rId4" Type="http://schemas.openxmlformats.org/officeDocument/2006/relationships/oleObject" Target="../embeddings/oleObject134.bin"/><Relationship Id="rId9" Type="http://schemas.openxmlformats.org/officeDocument/2006/relationships/oleObject" Target="../embeddings/oleObject139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6.bin"/><Relationship Id="rId3" Type="http://schemas.openxmlformats.org/officeDocument/2006/relationships/oleObject" Target="../embeddings/oleObject141.bin"/><Relationship Id="rId7" Type="http://schemas.openxmlformats.org/officeDocument/2006/relationships/oleObject" Target="../embeddings/oleObject1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44.bin"/><Relationship Id="rId11" Type="http://schemas.openxmlformats.org/officeDocument/2006/relationships/oleObject" Target="../embeddings/oleObject149.bin"/><Relationship Id="rId5" Type="http://schemas.openxmlformats.org/officeDocument/2006/relationships/oleObject" Target="../embeddings/oleObject143.bin"/><Relationship Id="rId10" Type="http://schemas.openxmlformats.org/officeDocument/2006/relationships/oleObject" Target="../embeddings/oleObject148.bin"/><Relationship Id="rId4" Type="http://schemas.openxmlformats.org/officeDocument/2006/relationships/oleObject" Target="../embeddings/oleObject142.bin"/><Relationship Id="rId9" Type="http://schemas.openxmlformats.org/officeDocument/2006/relationships/oleObject" Target="../embeddings/oleObject14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16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deformation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measure of deformation</a:t>
            </a: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deformation gradient tensor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760213" y="702261"/>
            <a:ext cx="4307587" cy="2879139"/>
            <a:chOff x="4771761" y="3283536"/>
            <a:chExt cx="4307587" cy="2879139"/>
          </a:xfrm>
        </p:grpSpPr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4769812" y="4607793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0800000" flipV="1">
              <a:off x="4999206" y="5445990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5608806" y="5445992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 rot="20054965">
              <a:off x="6053132" y="3630714"/>
              <a:ext cx="1248273" cy="597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" name="Object 4"/>
            <p:cNvGraphicFramePr>
              <a:graphicFrameLocks noChangeAspect="1"/>
            </p:cNvGraphicFramePr>
            <p:nvPr/>
          </p:nvGraphicFramePr>
          <p:xfrm>
            <a:off x="4771761" y="5845175"/>
            <a:ext cx="609600" cy="317500"/>
          </p:xfrm>
          <a:graphic>
            <a:graphicData uri="http://schemas.openxmlformats.org/presentationml/2006/ole">
              <p:oleObj spid="_x0000_s462850" name="Equation" r:id="rId3" imgW="609480" imgH="317160" progId="Equation.3">
                <p:embed/>
              </p:oleObj>
            </a:graphicData>
          </a:graphic>
        </p:graphicFrame>
        <p:graphicFrame>
          <p:nvGraphicFramePr>
            <p:cNvPr id="10" name="Object 5"/>
            <p:cNvGraphicFramePr>
              <a:graphicFrameLocks noChangeAspect="1"/>
            </p:cNvGraphicFramePr>
            <p:nvPr/>
          </p:nvGraphicFramePr>
          <p:xfrm>
            <a:off x="7727397" y="5391871"/>
            <a:ext cx="673100" cy="317500"/>
          </p:xfrm>
          <a:graphic>
            <a:graphicData uri="http://schemas.openxmlformats.org/presentationml/2006/ole">
              <p:oleObj spid="_x0000_s462851" name="Equation" r:id="rId4" imgW="672840" imgH="317160" progId="Equation.3">
                <p:embed/>
              </p:oleObj>
            </a:graphicData>
          </a:graphic>
        </p:graphicFrame>
        <p:graphicFrame>
          <p:nvGraphicFramePr>
            <p:cNvPr id="11" name="Object 6"/>
            <p:cNvGraphicFramePr>
              <a:graphicFrameLocks noChangeAspect="1"/>
            </p:cNvGraphicFramePr>
            <p:nvPr/>
          </p:nvGraphicFramePr>
          <p:xfrm>
            <a:off x="5112785" y="3479800"/>
            <a:ext cx="647700" cy="330200"/>
          </p:xfrm>
          <a:graphic>
            <a:graphicData uri="http://schemas.openxmlformats.org/presentationml/2006/ole">
              <p:oleObj spid="_x0000_s462852" name="Equation" r:id="rId5" imgW="647640" imgH="330120" progId="Equation.3">
                <p:embed/>
              </p:oleObj>
            </a:graphicData>
          </a:graphic>
        </p:graphicFrame>
        <p:graphicFrame>
          <p:nvGraphicFramePr>
            <p:cNvPr id="12" name="Object 10"/>
            <p:cNvGraphicFramePr>
              <a:graphicFrameLocks noChangeAspect="1"/>
            </p:cNvGraphicFramePr>
            <p:nvPr/>
          </p:nvGraphicFramePr>
          <p:xfrm>
            <a:off x="5340949" y="5250872"/>
            <a:ext cx="228600" cy="241300"/>
          </p:xfrm>
          <a:graphic>
            <a:graphicData uri="http://schemas.openxmlformats.org/presentationml/2006/ole">
              <p:oleObj spid="_x0000_s462853" name="Equation" r:id="rId6" imgW="228600" imgH="241200" progId="Equation.3">
                <p:embed/>
              </p:oleObj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6172200" y="3800764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447005" y="40386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5" name="Object 21"/>
            <p:cNvGraphicFramePr>
              <a:graphicFrameLocks noChangeAspect="1"/>
            </p:cNvGraphicFramePr>
            <p:nvPr/>
          </p:nvGraphicFramePr>
          <p:xfrm>
            <a:off x="6587861" y="5143500"/>
            <a:ext cx="203200" cy="190500"/>
          </p:xfrm>
          <a:graphic>
            <a:graphicData uri="http://schemas.openxmlformats.org/presentationml/2006/ole">
              <p:oleObj spid="_x0000_s462854" name="Equation" r:id="rId7" imgW="203040" imgH="190440" progId="Equation.3">
                <p:embed/>
              </p:oleObj>
            </a:graphicData>
          </a:graphic>
        </p:graphicFrame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5371849" y="4341968"/>
              <a:ext cx="1337507" cy="85437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 rot="20115783">
              <a:off x="7015687" y="4418679"/>
              <a:ext cx="1303998" cy="62757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64584" y="4857690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772400" y="44958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5629589" y="4953000"/>
              <a:ext cx="1914211" cy="45720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Object 20"/>
            <p:cNvGraphicFramePr>
              <a:graphicFrameLocks noChangeAspect="1"/>
            </p:cNvGraphicFramePr>
            <p:nvPr/>
          </p:nvGraphicFramePr>
          <p:xfrm>
            <a:off x="6038297" y="4699000"/>
            <a:ext cx="292100" cy="241300"/>
          </p:xfrm>
          <a:graphic>
            <a:graphicData uri="http://schemas.openxmlformats.org/presentationml/2006/ole">
              <p:oleObj spid="_x0000_s462855" name="Equation" r:id="rId8" imgW="291960" imgH="241200" progId="Equation.3">
                <p:embed/>
              </p:oleObj>
            </a:graphicData>
          </a:graphic>
        </p:graphicFrame>
        <p:sp>
          <p:nvSpPr>
            <p:cNvPr id="22" name="Rectangle 21"/>
            <p:cNvSpPr/>
            <p:nvPr/>
          </p:nvSpPr>
          <p:spPr>
            <a:xfrm>
              <a:off x="7078081" y="3283536"/>
              <a:ext cx="14382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Reference </a:t>
              </a:r>
              <a:endParaRPr lang="en-US" sz="20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040281" y="4724400"/>
              <a:ext cx="103906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Current</a:t>
              </a:r>
              <a:endParaRPr lang="en-US" sz="20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6512046" y="4103640"/>
              <a:ext cx="1031756" cy="8493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16"/>
            <p:cNvGraphicFramePr>
              <a:graphicFrameLocks noChangeAspect="1"/>
            </p:cNvGraphicFramePr>
            <p:nvPr/>
          </p:nvGraphicFramePr>
          <p:xfrm>
            <a:off x="6994236" y="4315692"/>
            <a:ext cx="177800" cy="190500"/>
          </p:xfrm>
          <a:graphic>
            <a:graphicData uri="http://schemas.openxmlformats.org/presentationml/2006/ole">
              <p:oleObj spid="_x0000_s462856" name="Equation" r:id="rId9" imgW="177480" imgH="190440" progId="Equation.3">
                <p:embed/>
              </p:oleObj>
            </a:graphicData>
          </a:graphic>
        </p:graphicFrame>
        <p:cxnSp>
          <p:nvCxnSpPr>
            <p:cNvPr id="26" name="Straight Arrow Connector 25"/>
            <p:cNvCxnSpPr/>
            <p:nvPr/>
          </p:nvCxnSpPr>
          <p:spPr>
            <a:xfrm>
              <a:off x="5638800" y="5430980"/>
              <a:ext cx="9144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5170054" y="4983016"/>
              <a:ext cx="9144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rot="10800000" flipV="1">
              <a:off x="5227782" y="5427288"/>
              <a:ext cx="399472" cy="3200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9" name="Object 17"/>
            <p:cNvGraphicFramePr>
              <a:graphicFrameLocks noChangeAspect="1"/>
            </p:cNvGraphicFramePr>
            <p:nvPr/>
          </p:nvGraphicFramePr>
          <p:xfrm>
            <a:off x="4867566" y="5269344"/>
            <a:ext cx="508000" cy="368300"/>
          </p:xfrm>
          <a:graphic>
            <a:graphicData uri="http://schemas.openxmlformats.org/presentationml/2006/ole">
              <p:oleObj spid="_x0000_s462857" name="Equation" r:id="rId10" imgW="507960" imgH="368280" progId="Equation.3">
                <p:embed/>
              </p:oleObj>
            </a:graphicData>
          </a:graphic>
        </p:graphicFrame>
        <p:graphicFrame>
          <p:nvGraphicFramePr>
            <p:cNvPr id="30" name="Object 18"/>
            <p:cNvGraphicFramePr>
              <a:graphicFrameLocks noChangeAspect="1"/>
            </p:cNvGraphicFramePr>
            <p:nvPr/>
          </p:nvGraphicFramePr>
          <p:xfrm>
            <a:off x="5720196" y="5491883"/>
            <a:ext cx="571500" cy="368300"/>
          </p:xfrm>
          <a:graphic>
            <a:graphicData uri="http://schemas.openxmlformats.org/presentationml/2006/ole">
              <p:oleObj spid="_x0000_s462858" name="Equation" r:id="rId11" imgW="571320" imgH="368280" progId="Equation.3">
                <p:embed/>
              </p:oleObj>
            </a:graphicData>
          </a:graphic>
        </p:graphicFrame>
        <p:graphicFrame>
          <p:nvGraphicFramePr>
            <p:cNvPr id="31" name="Object 19"/>
            <p:cNvGraphicFramePr>
              <a:graphicFrameLocks noChangeAspect="1"/>
            </p:cNvGraphicFramePr>
            <p:nvPr/>
          </p:nvGraphicFramePr>
          <p:xfrm>
            <a:off x="5031221" y="4796558"/>
            <a:ext cx="558800" cy="381000"/>
          </p:xfrm>
          <a:graphic>
            <a:graphicData uri="http://schemas.openxmlformats.org/presentationml/2006/ole">
              <p:oleObj spid="_x0000_s462859" name="Equation" r:id="rId12" imgW="558720" imgH="380880" progId="Equation.3">
                <p:embed/>
              </p:oleObj>
            </a:graphicData>
          </a:graphic>
        </p:graphicFrame>
        <p:sp>
          <p:nvSpPr>
            <p:cNvPr id="32" name="TextBox 31"/>
            <p:cNvSpPr txBox="1"/>
            <p:nvPr/>
          </p:nvSpPr>
          <p:spPr>
            <a:xfrm>
              <a:off x="6705600" y="3429000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Q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904180" y="3752272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543800" y="4934528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96200" y="4123398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q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6969244" y="3810000"/>
              <a:ext cx="803156" cy="685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6612221" y="3738172"/>
              <a:ext cx="220649" cy="3840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5400000" flipH="1" flipV="1">
              <a:off x="7528725" y="4663276"/>
              <a:ext cx="373050" cy="1904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" name="Object 22"/>
            <p:cNvGraphicFramePr>
              <a:graphicFrameLocks noChangeAspect="1"/>
            </p:cNvGraphicFramePr>
            <p:nvPr/>
          </p:nvGraphicFramePr>
          <p:xfrm>
            <a:off x="6665192" y="3898896"/>
            <a:ext cx="469900" cy="317500"/>
          </p:xfrm>
          <a:graphic>
            <a:graphicData uri="http://schemas.openxmlformats.org/presentationml/2006/ole">
              <p:oleObj spid="_x0000_s462860" name="Equation" r:id="rId13" imgW="469800" imgH="317160" progId="Equation.3">
                <p:embed/>
              </p:oleObj>
            </a:graphicData>
          </a:graphic>
        </p:graphicFrame>
        <p:graphicFrame>
          <p:nvGraphicFramePr>
            <p:cNvPr id="40" name="Object 23"/>
            <p:cNvGraphicFramePr>
              <a:graphicFrameLocks noChangeAspect="1"/>
            </p:cNvGraphicFramePr>
            <p:nvPr/>
          </p:nvGraphicFramePr>
          <p:xfrm>
            <a:off x="7689272" y="4715164"/>
            <a:ext cx="330200" cy="330200"/>
          </p:xfrm>
          <a:graphic>
            <a:graphicData uri="http://schemas.openxmlformats.org/presentationml/2006/ole">
              <p:oleObj spid="_x0000_s462861" name="Equation" r:id="rId14" imgW="330120" imgH="330120" progId="Equation.3">
                <p:embed/>
              </p:oleObj>
            </a:graphicData>
          </a:graphic>
        </p:graphicFrame>
        <p:graphicFrame>
          <p:nvGraphicFramePr>
            <p:cNvPr id="41" name="Object 24"/>
            <p:cNvGraphicFramePr>
              <a:graphicFrameLocks noChangeAspect="1"/>
            </p:cNvGraphicFramePr>
            <p:nvPr/>
          </p:nvGraphicFramePr>
          <p:xfrm>
            <a:off x="7335984" y="3856176"/>
            <a:ext cx="685800" cy="254000"/>
          </p:xfrm>
          <a:graphic>
            <a:graphicData uri="http://schemas.openxmlformats.org/presentationml/2006/ole">
              <p:oleObj spid="_x0000_s462862" name="Equation" r:id="rId15" imgW="685800" imgH="253800" progId="Equation.3">
                <p:embed/>
              </p:oleObj>
            </a:graphicData>
          </a:graphic>
        </p:graphicFrame>
      </p:grpSp>
      <p:graphicFrame>
        <p:nvGraphicFramePr>
          <p:cNvPr id="416783" name="Object 15"/>
          <p:cNvGraphicFramePr>
            <a:graphicFrameLocks noChangeAspect="1"/>
          </p:cNvGraphicFramePr>
          <p:nvPr/>
        </p:nvGraphicFramePr>
        <p:xfrm>
          <a:off x="2971800" y="3733800"/>
          <a:ext cx="977900" cy="355600"/>
        </p:xfrm>
        <a:graphic>
          <a:graphicData uri="http://schemas.openxmlformats.org/presentationml/2006/ole">
            <p:oleObj spid="_x0000_s462863" name="Equation" r:id="rId16" imgW="977760" imgH="355320" progId="Equation.3">
              <p:embed/>
            </p:oleObj>
          </a:graphicData>
        </a:graphic>
      </p:graphicFrame>
      <p:graphicFrame>
        <p:nvGraphicFramePr>
          <p:cNvPr id="416784" name="Object 16"/>
          <p:cNvGraphicFramePr>
            <a:graphicFrameLocks noChangeAspect="1"/>
          </p:cNvGraphicFramePr>
          <p:nvPr/>
        </p:nvGraphicFramePr>
        <p:xfrm>
          <a:off x="1193800" y="3505200"/>
          <a:ext cx="1308100" cy="254000"/>
        </p:xfrm>
        <a:graphic>
          <a:graphicData uri="http://schemas.openxmlformats.org/presentationml/2006/ole">
            <p:oleObj spid="_x0000_s462864" name="Equation" r:id="rId17" imgW="1307880" imgH="253800" progId="Equation.3">
              <p:embed/>
            </p:oleObj>
          </a:graphicData>
        </a:graphic>
      </p:graphicFrame>
      <p:graphicFrame>
        <p:nvGraphicFramePr>
          <p:cNvPr id="416785" name="Object 17"/>
          <p:cNvGraphicFramePr>
            <a:graphicFrameLocks noChangeAspect="1"/>
          </p:cNvGraphicFramePr>
          <p:nvPr/>
        </p:nvGraphicFramePr>
        <p:xfrm>
          <a:off x="1263650" y="4692650"/>
          <a:ext cx="1511300" cy="317500"/>
        </p:xfrm>
        <a:graphic>
          <a:graphicData uri="http://schemas.openxmlformats.org/presentationml/2006/ole">
            <p:oleObj spid="_x0000_s462865" name="Equation" r:id="rId18" imgW="1511280" imgH="317160" progId="Equation.3">
              <p:embed/>
            </p:oleObj>
          </a:graphicData>
        </a:graphic>
      </p:graphicFrame>
      <p:sp>
        <p:nvSpPr>
          <p:cNvPr id="45" name="Rectangle 44"/>
          <p:cNvSpPr/>
          <p:nvPr/>
        </p:nvSpPr>
        <p:spPr>
          <a:xfrm>
            <a:off x="1935020" y="5989780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: measure of deformation</a:t>
            </a:r>
            <a:endParaRPr lang="en-US" b="1" dirty="0"/>
          </a:p>
        </p:txBody>
      </p:sp>
      <p:graphicFrame>
        <p:nvGraphicFramePr>
          <p:cNvPr id="46" name="Object 31"/>
          <p:cNvGraphicFramePr>
            <a:graphicFrameLocks noChangeAspect="1"/>
          </p:cNvGraphicFramePr>
          <p:nvPr/>
        </p:nvGraphicFramePr>
        <p:xfrm>
          <a:off x="609600" y="5943600"/>
          <a:ext cx="1397000" cy="368300"/>
        </p:xfrm>
        <a:graphic>
          <a:graphicData uri="http://schemas.openxmlformats.org/presentationml/2006/ole">
            <p:oleObj spid="_x0000_s462866" name="Equation" r:id="rId19" imgW="1396800" imgH="368280" progId="Equation.3">
              <p:embed/>
            </p:oleObj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52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Recap ….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2848" y="2052330"/>
            <a:ext cx="3467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: Green’s deformation tensor</a:t>
            </a:r>
            <a:endParaRPr lang="en-US" b="1" dirty="0"/>
          </a:p>
        </p:txBody>
      </p:sp>
      <p:graphicFrame>
        <p:nvGraphicFramePr>
          <p:cNvPr id="4" name="Object 24"/>
          <p:cNvGraphicFramePr>
            <a:graphicFrameLocks noChangeAspect="1"/>
          </p:cNvGraphicFramePr>
          <p:nvPr/>
        </p:nvGraphicFramePr>
        <p:xfrm>
          <a:off x="381000" y="2017405"/>
          <a:ext cx="3149600" cy="406400"/>
        </p:xfrm>
        <a:graphic>
          <a:graphicData uri="http://schemas.openxmlformats.org/presentationml/2006/ole">
            <p:oleObj spid="_x0000_s463874" name="Equation" r:id="rId3" imgW="3149280" imgH="406080" progId="Equation.3">
              <p:embed/>
            </p:oleObj>
          </a:graphicData>
        </a:graphic>
      </p:graphicFrame>
      <p:graphicFrame>
        <p:nvGraphicFramePr>
          <p:cNvPr id="6" name="Object 26"/>
          <p:cNvGraphicFramePr>
            <a:graphicFrameLocks noChangeAspect="1"/>
          </p:cNvGraphicFramePr>
          <p:nvPr/>
        </p:nvGraphicFramePr>
        <p:xfrm>
          <a:off x="381000" y="2473325"/>
          <a:ext cx="3644900" cy="317500"/>
        </p:xfrm>
        <a:graphic>
          <a:graphicData uri="http://schemas.openxmlformats.org/presentationml/2006/ole">
            <p:oleObj spid="_x0000_s463875" name="Equation" r:id="rId4" imgW="3644640" imgH="31716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3972104" y="2438400"/>
            <a:ext cx="3724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finite strain tensor</a:t>
            </a:r>
            <a:endParaRPr lang="en-US" b="1" dirty="0"/>
          </a:p>
        </p:txBody>
      </p:sp>
      <p:graphicFrame>
        <p:nvGraphicFramePr>
          <p:cNvPr id="9" name="Object 31"/>
          <p:cNvGraphicFramePr>
            <a:graphicFrameLocks noChangeAspect="1"/>
          </p:cNvGraphicFramePr>
          <p:nvPr/>
        </p:nvGraphicFramePr>
        <p:xfrm>
          <a:off x="381000" y="1600200"/>
          <a:ext cx="4699000" cy="381000"/>
        </p:xfrm>
        <a:graphic>
          <a:graphicData uri="http://schemas.openxmlformats.org/presentationml/2006/ole">
            <p:oleObj spid="_x0000_s463876" name="Equation" r:id="rId5" imgW="4698720" imgH="380880" progId="Equation.3">
              <p:embed/>
            </p:oleObj>
          </a:graphicData>
        </a:graphic>
      </p:graphicFrame>
      <p:grpSp>
        <p:nvGrpSpPr>
          <p:cNvPr id="2" name="Group 19"/>
          <p:cNvGrpSpPr/>
          <p:nvPr/>
        </p:nvGrpSpPr>
        <p:grpSpPr>
          <a:xfrm>
            <a:off x="311998" y="3681844"/>
            <a:ext cx="6927002" cy="942975"/>
            <a:chOff x="152400" y="4648200"/>
            <a:chExt cx="6927002" cy="942975"/>
          </a:xfrm>
        </p:grpSpPr>
        <p:sp>
          <p:nvSpPr>
            <p:cNvPr id="11" name="Rectangle 10"/>
            <p:cNvSpPr/>
            <p:nvPr/>
          </p:nvSpPr>
          <p:spPr>
            <a:xfrm>
              <a:off x="3752850" y="4764643"/>
              <a:ext cx="3326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: Cauchy deformation tensor</a:t>
              </a:r>
              <a:endParaRPr lang="en-US" b="1" dirty="0"/>
            </a:p>
          </p:txBody>
        </p:sp>
        <p:graphicFrame>
          <p:nvGraphicFramePr>
            <p:cNvPr id="12" name="Object 24"/>
            <p:cNvGraphicFramePr>
              <a:graphicFrameLocks noChangeAspect="1"/>
            </p:cNvGraphicFramePr>
            <p:nvPr/>
          </p:nvGraphicFramePr>
          <p:xfrm>
            <a:off x="152400" y="4648200"/>
            <a:ext cx="3657600" cy="495300"/>
          </p:xfrm>
          <a:graphic>
            <a:graphicData uri="http://schemas.openxmlformats.org/presentationml/2006/ole">
              <p:oleObj spid="_x0000_s463877" name="Equation" r:id="rId6" imgW="3657600" imgH="495000" progId="Equation.3">
                <p:embed/>
              </p:oleObj>
            </a:graphicData>
          </a:graphic>
        </p:graphicFrame>
        <p:graphicFrame>
          <p:nvGraphicFramePr>
            <p:cNvPr id="14" name="Object 26"/>
            <p:cNvGraphicFramePr>
              <a:graphicFrameLocks noChangeAspect="1"/>
            </p:cNvGraphicFramePr>
            <p:nvPr/>
          </p:nvGraphicFramePr>
          <p:xfrm>
            <a:off x="527050" y="5222875"/>
            <a:ext cx="2819400" cy="368300"/>
          </p:xfrm>
          <a:graphic>
            <a:graphicData uri="http://schemas.openxmlformats.org/presentationml/2006/ole">
              <p:oleObj spid="_x0000_s463878" name="Equation" r:id="rId7" imgW="2819160" imgH="368280" progId="Equation.3">
                <p:embed/>
              </p:oleObj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3352800" y="5181600"/>
              <a:ext cx="33137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:</a:t>
              </a:r>
              <a:r>
                <a:rPr lang="en-US" b="1" dirty="0" err="1" smtClean="0">
                  <a:latin typeface="Arial" pitchFamily="34" charset="0"/>
                  <a:cs typeface="Arial" pitchFamily="34" charset="0"/>
                </a:rPr>
                <a:t>Eulerian</a:t>
              </a:r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 finite strain tensor</a:t>
              </a:r>
              <a:endParaRPr lang="en-US" b="1" dirty="0"/>
            </a:p>
          </p:txBody>
        </p:sp>
      </p:grpSp>
      <p:graphicFrame>
        <p:nvGraphicFramePr>
          <p:cNvPr id="17" name="Object 31"/>
          <p:cNvGraphicFramePr>
            <a:graphicFrameLocks noChangeAspect="1"/>
          </p:cNvGraphicFramePr>
          <p:nvPr/>
        </p:nvGraphicFramePr>
        <p:xfrm>
          <a:off x="388198" y="3289300"/>
          <a:ext cx="4051300" cy="431800"/>
        </p:xfrm>
        <a:graphic>
          <a:graphicData uri="http://schemas.openxmlformats.org/presentationml/2006/ole">
            <p:oleObj spid="_x0000_s463879" name="Equation" r:id="rId8" imgW="4051080" imgH="431640" progId="Equation.3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187578" y="1219200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 material variables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208344" y="2908300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 spatial variables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48746" y="4800600"/>
            <a:ext cx="3441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 terms of displacement field</a:t>
            </a:r>
            <a:endParaRPr lang="en-US" b="1" dirty="0"/>
          </a:p>
        </p:txBody>
      </p:sp>
      <p:graphicFrame>
        <p:nvGraphicFramePr>
          <p:cNvPr id="417804" name="Object 12"/>
          <p:cNvGraphicFramePr>
            <a:graphicFrameLocks noChangeAspect="1"/>
          </p:cNvGraphicFramePr>
          <p:nvPr/>
        </p:nvGraphicFramePr>
        <p:xfrm>
          <a:off x="3392056" y="4828308"/>
          <a:ext cx="1231900" cy="304800"/>
        </p:xfrm>
        <a:graphic>
          <a:graphicData uri="http://schemas.openxmlformats.org/presentationml/2006/ole">
            <p:oleObj spid="_x0000_s463880" name="Equation" r:id="rId9" imgW="1231560" imgH="304560" progId="Equation.3">
              <p:embed/>
            </p:oleObj>
          </a:graphicData>
        </a:graphic>
      </p:graphicFrame>
      <p:graphicFrame>
        <p:nvGraphicFramePr>
          <p:cNvPr id="417805" name="Object 13"/>
          <p:cNvGraphicFramePr>
            <a:graphicFrameLocks noChangeAspect="1"/>
          </p:cNvGraphicFramePr>
          <p:nvPr/>
        </p:nvGraphicFramePr>
        <p:xfrm>
          <a:off x="622300" y="5181600"/>
          <a:ext cx="2933700" cy="355600"/>
        </p:xfrm>
        <a:graphic>
          <a:graphicData uri="http://schemas.openxmlformats.org/presentationml/2006/ole">
            <p:oleObj spid="_x0000_s463881" name="Equation" r:id="rId10" imgW="2933640" imgH="355320" progId="Equation.3">
              <p:embed/>
            </p:oleObj>
          </a:graphicData>
        </a:graphic>
      </p:graphicFrame>
      <p:graphicFrame>
        <p:nvGraphicFramePr>
          <p:cNvPr id="417806" name="Object 14"/>
          <p:cNvGraphicFramePr>
            <a:graphicFrameLocks noChangeAspect="1"/>
          </p:cNvGraphicFramePr>
          <p:nvPr/>
        </p:nvGraphicFramePr>
        <p:xfrm>
          <a:off x="749300" y="5638800"/>
          <a:ext cx="2603500" cy="368300"/>
        </p:xfrm>
        <a:graphic>
          <a:graphicData uri="http://schemas.openxmlformats.org/presentationml/2006/ole">
            <p:oleObj spid="_x0000_s463882" name="Equation" r:id="rId11" imgW="2603160" imgH="368280" progId="Equation.3">
              <p:embed/>
            </p:oleObj>
          </a:graphicData>
        </a:graphic>
      </p:graphicFrame>
      <p:graphicFrame>
        <p:nvGraphicFramePr>
          <p:cNvPr id="417807" name="Object 15"/>
          <p:cNvGraphicFramePr>
            <a:graphicFrameLocks noChangeAspect="1"/>
          </p:cNvGraphicFramePr>
          <p:nvPr/>
        </p:nvGraphicFramePr>
        <p:xfrm>
          <a:off x="4953000" y="5651500"/>
          <a:ext cx="3543300" cy="749300"/>
        </p:xfrm>
        <a:graphic>
          <a:graphicData uri="http://schemas.openxmlformats.org/presentationml/2006/ole">
            <p:oleObj spid="_x0000_s463883" name="Equation" r:id="rId12" imgW="3543120" imgH="749160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52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Recap ….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examples 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infinitesimal deformation theory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Langrange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tensors 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infinitesimal strain tensor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principal strain and principal strain directions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normal (longitudinal) strain 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engineering sheer strain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1.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Let the deformation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where           and      are constants, be applied to the unit cube of material shown in the sketch. Determine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deformed length    of diagonal       ,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angle between edges        and        after deformation,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condition which the constants must satisfy for the deformation to be possible if the angle between elements       and       is to remain unchanged.</a:t>
            </a:r>
            <a:endParaRPr lang="en-US" dirty="0"/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2714625" y="2095500"/>
          <a:ext cx="114300" cy="254000"/>
        </p:xfrm>
        <a:graphic>
          <a:graphicData uri="http://schemas.openxmlformats.org/presentationml/2006/ole">
            <p:oleObj spid="_x0000_s461826" name="Equation" r:id="rId3" imgW="114120" imgH="253800" progId="Equation.3">
              <p:embed/>
            </p:oleObj>
          </a:graphicData>
        </a:graphic>
      </p:graphicFrame>
      <p:graphicFrame>
        <p:nvGraphicFramePr>
          <p:cNvPr id="392195" name="Object 3"/>
          <p:cNvGraphicFramePr>
            <a:graphicFrameLocks noChangeAspect="1"/>
          </p:cNvGraphicFramePr>
          <p:nvPr/>
        </p:nvGraphicFramePr>
        <p:xfrm>
          <a:off x="952500" y="1524000"/>
          <a:ext cx="571500" cy="317500"/>
        </p:xfrm>
        <a:graphic>
          <a:graphicData uri="http://schemas.openxmlformats.org/presentationml/2006/ole">
            <p:oleObj spid="_x0000_s461827" name="Equation" r:id="rId4" imgW="571320" imgH="31716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Deformation gradients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9782" name="Object 6"/>
          <p:cNvGraphicFramePr>
            <a:graphicFrameLocks noChangeAspect="1"/>
          </p:cNvGraphicFramePr>
          <p:nvPr/>
        </p:nvGraphicFramePr>
        <p:xfrm>
          <a:off x="1879600" y="1116013"/>
          <a:ext cx="4203700" cy="330200"/>
        </p:xfrm>
        <a:graphic>
          <a:graphicData uri="http://schemas.openxmlformats.org/presentationml/2006/ole">
            <p:oleObj spid="_x0000_s461829" name="Equation" r:id="rId5" imgW="4203360" imgH="330120" progId="Equation.3">
              <p:embed/>
            </p:oleObj>
          </a:graphicData>
        </a:graphic>
      </p:graphicFrame>
      <p:graphicFrame>
        <p:nvGraphicFramePr>
          <p:cNvPr id="461832" name="Object 8"/>
          <p:cNvGraphicFramePr>
            <a:graphicFrameLocks noChangeAspect="1"/>
          </p:cNvGraphicFramePr>
          <p:nvPr/>
        </p:nvGraphicFramePr>
        <p:xfrm>
          <a:off x="1954644" y="1535548"/>
          <a:ext cx="292100" cy="330200"/>
        </p:xfrm>
        <a:graphic>
          <a:graphicData uri="http://schemas.openxmlformats.org/presentationml/2006/ole">
            <p:oleObj spid="_x0000_s461832" name="Equation" r:id="rId6" imgW="291960" imgH="330120" progId="Equation.3">
              <p:embed/>
            </p:oleObj>
          </a:graphicData>
        </a:graphic>
      </p:graphicFrame>
      <p:graphicFrame>
        <p:nvGraphicFramePr>
          <p:cNvPr id="461833" name="Object 9"/>
          <p:cNvGraphicFramePr>
            <a:graphicFrameLocks noChangeAspect="1"/>
          </p:cNvGraphicFramePr>
          <p:nvPr/>
        </p:nvGraphicFramePr>
        <p:xfrm>
          <a:off x="4041775" y="2139950"/>
          <a:ext cx="406400" cy="241300"/>
        </p:xfrm>
        <a:graphic>
          <a:graphicData uri="http://schemas.openxmlformats.org/presentationml/2006/ole">
            <p:oleObj spid="_x0000_s461833" name="Equation" r:id="rId7" imgW="406080" imgH="241200" progId="Equation.3">
              <p:embed/>
            </p:oleObj>
          </a:graphicData>
        </a:graphic>
      </p:graphicFrame>
      <p:graphicFrame>
        <p:nvGraphicFramePr>
          <p:cNvPr id="461834" name="Object 10"/>
          <p:cNvGraphicFramePr>
            <a:graphicFrameLocks noChangeAspect="1"/>
          </p:cNvGraphicFramePr>
          <p:nvPr/>
        </p:nvGraphicFramePr>
        <p:xfrm>
          <a:off x="3200400" y="2400300"/>
          <a:ext cx="368300" cy="241300"/>
        </p:xfrm>
        <a:graphic>
          <a:graphicData uri="http://schemas.openxmlformats.org/presentationml/2006/ole">
            <p:oleObj spid="_x0000_s461834" name="Equation" r:id="rId8" imgW="368280" imgH="241200" progId="Equation.3">
              <p:embed/>
            </p:oleObj>
          </a:graphicData>
        </a:graphic>
      </p:graphicFrame>
      <p:graphicFrame>
        <p:nvGraphicFramePr>
          <p:cNvPr id="461835" name="Object 11"/>
          <p:cNvGraphicFramePr>
            <a:graphicFrameLocks noChangeAspect="1"/>
          </p:cNvGraphicFramePr>
          <p:nvPr/>
        </p:nvGraphicFramePr>
        <p:xfrm>
          <a:off x="4086225" y="2406650"/>
          <a:ext cx="406400" cy="241300"/>
        </p:xfrm>
        <a:graphic>
          <a:graphicData uri="http://schemas.openxmlformats.org/presentationml/2006/ole">
            <p:oleObj spid="_x0000_s461835" name="Equation" r:id="rId9" imgW="406080" imgH="241200" progId="Equation.3">
              <p:embed/>
            </p:oleObj>
          </a:graphicData>
        </a:graphic>
      </p:graphicFrame>
      <p:graphicFrame>
        <p:nvGraphicFramePr>
          <p:cNvPr id="461836" name="Object 12"/>
          <p:cNvGraphicFramePr>
            <a:graphicFrameLocks noChangeAspect="1"/>
          </p:cNvGraphicFramePr>
          <p:nvPr/>
        </p:nvGraphicFramePr>
        <p:xfrm>
          <a:off x="3641725" y="2943225"/>
          <a:ext cx="406400" cy="241300"/>
        </p:xfrm>
        <a:graphic>
          <a:graphicData uri="http://schemas.openxmlformats.org/presentationml/2006/ole">
            <p:oleObj spid="_x0000_s461836" name="Equation" r:id="rId10" imgW="406080" imgH="241200" progId="Equation.3">
              <p:embed/>
            </p:oleObj>
          </a:graphicData>
        </a:graphic>
      </p:graphicFrame>
      <p:graphicFrame>
        <p:nvGraphicFramePr>
          <p:cNvPr id="461837" name="Object 13"/>
          <p:cNvGraphicFramePr>
            <a:graphicFrameLocks noChangeAspect="1"/>
          </p:cNvGraphicFramePr>
          <p:nvPr/>
        </p:nvGraphicFramePr>
        <p:xfrm>
          <a:off x="4492625" y="2949575"/>
          <a:ext cx="381000" cy="241300"/>
        </p:xfrm>
        <a:graphic>
          <a:graphicData uri="http://schemas.openxmlformats.org/presentationml/2006/ole">
            <p:oleObj spid="_x0000_s461837" name="Equation" r:id="rId11" imgW="380880" imgH="241200" progId="Equation.3">
              <p:embed/>
            </p:oleObj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rot="5400000">
            <a:off x="760141" y="5365617"/>
            <a:ext cx="503643" cy="49992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277161" y="536455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381000" y="5845895"/>
          <a:ext cx="304800" cy="317500"/>
        </p:xfrm>
        <a:graphic>
          <a:graphicData uri="http://schemas.openxmlformats.org/presentationml/2006/ole">
            <p:oleObj spid="_x0000_s461838" name="Equation" r:id="rId12" imgW="304560" imgH="317160" progId="Equation.3">
              <p:embed/>
            </p:oleObj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3236770" y="5419090"/>
          <a:ext cx="342900" cy="317500"/>
        </p:xfrm>
        <a:graphic>
          <a:graphicData uri="http://schemas.openxmlformats.org/presentationml/2006/ole">
            <p:oleObj spid="_x0000_s461839" name="Equation" r:id="rId13" imgW="342720" imgH="317160" progId="Equation.3">
              <p:embed/>
            </p:oleObj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/>
        </p:nvGraphicFramePr>
        <p:xfrm>
          <a:off x="873475" y="3581400"/>
          <a:ext cx="330200" cy="330200"/>
        </p:xfrm>
        <a:graphic>
          <a:graphicData uri="http://schemas.openxmlformats.org/presentationml/2006/ole">
            <p:oleObj spid="_x0000_s461840" name="Equation" r:id="rId14" imgW="330120" imgH="330120" progId="Equation.3">
              <p:embed/>
            </p:oleObj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762000" y="5486400"/>
          <a:ext cx="228600" cy="228600"/>
        </p:xfrm>
        <a:graphic>
          <a:graphicData uri="http://schemas.openxmlformats.org/presentationml/2006/ole">
            <p:oleObj spid="_x0000_s461841" name="Equation" r:id="rId15" imgW="228600" imgH="228600" progId="Equation.3">
              <p:embed/>
            </p:oleObj>
          </a:graphicData>
        </a:graphic>
      </p:graphicFrame>
      <p:graphicFrame>
        <p:nvGraphicFramePr>
          <p:cNvPr id="21" name="Object 27"/>
          <p:cNvGraphicFramePr>
            <a:graphicFrameLocks noChangeAspect="1"/>
          </p:cNvGraphicFramePr>
          <p:nvPr/>
        </p:nvGraphicFramePr>
        <p:xfrm>
          <a:off x="1280160" y="5120640"/>
          <a:ext cx="228600" cy="241300"/>
        </p:xfrm>
        <a:graphic>
          <a:graphicData uri="http://schemas.openxmlformats.org/presentationml/2006/ole">
            <p:oleObj spid="_x0000_s461842" name="Equation" r:id="rId16" imgW="228600" imgH="241200" progId="Equation.3">
              <p:embed/>
            </p:oleObj>
          </a:graphicData>
        </a:graphic>
      </p:graphicFrame>
      <p:graphicFrame>
        <p:nvGraphicFramePr>
          <p:cNvPr id="22" name="Object 28"/>
          <p:cNvGraphicFramePr>
            <a:graphicFrameLocks noChangeAspect="1"/>
          </p:cNvGraphicFramePr>
          <p:nvPr/>
        </p:nvGraphicFramePr>
        <p:xfrm>
          <a:off x="1981200" y="5715000"/>
          <a:ext cx="203200" cy="228600"/>
        </p:xfrm>
        <a:graphic>
          <a:graphicData uri="http://schemas.openxmlformats.org/presentationml/2006/ole">
            <p:oleObj spid="_x0000_s461843" name="Equation" r:id="rId17" imgW="203040" imgH="228600" progId="Equation.3">
              <p:embed/>
            </p:oleObj>
          </a:graphicData>
        </a:graphic>
      </p:graphicFrame>
      <p:graphicFrame>
        <p:nvGraphicFramePr>
          <p:cNvPr id="23" name="Object 29"/>
          <p:cNvGraphicFramePr>
            <a:graphicFrameLocks noChangeAspect="1"/>
          </p:cNvGraphicFramePr>
          <p:nvPr/>
        </p:nvGraphicFramePr>
        <p:xfrm>
          <a:off x="685800" y="4724400"/>
          <a:ext cx="228600" cy="228600"/>
        </p:xfrm>
        <a:graphic>
          <a:graphicData uri="http://schemas.openxmlformats.org/presentationml/2006/ole">
            <p:oleObj spid="_x0000_s461844" name="Equation" r:id="rId18" imgW="228600" imgH="228600" progId="Equation.3">
              <p:embed/>
            </p:oleObj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rot="5400000" flipH="1" flipV="1">
            <a:off x="425927" y="4511040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be 24"/>
          <p:cNvSpPr/>
          <p:nvPr/>
        </p:nvSpPr>
        <p:spPr>
          <a:xfrm>
            <a:off x="990600" y="4572000"/>
            <a:ext cx="1295400" cy="1066800"/>
          </a:xfrm>
          <a:prstGeom prst="cub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Object 13"/>
          <p:cNvGraphicFramePr>
            <a:graphicFrameLocks noChangeAspect="1"/>
          </p:cNvGraphicFramePr>
          <p:nvPr/>
        </p:nvGraphicFramePr>
        <p:xfrm>
          <a:off x="1765300" y="4876800"/>
          <a:ext cx="203200" cy="241300"/>
        </p:xfrm>
        <a:graphic>
          <a:graphicData uri="http://schemas.openxmlformats.org/presentationml/2006/ole">
            <p:oleObj spid="_x0000_s461845" name="Equation" r:id="rId19" imgW="203040" imgH="241200" progId="Equation.3">
              <p:embed/>
            </p:oleObj>
          </a:graphicData>
        </a:graphic>
      </p:graphicFrame>
      <p:graphicFrame>
        <p:nvGraphicFramePr>
          <p:cNvPr id="461849" name="Object 25"/>
          <p:cNvGraphicFramePr>
            <a:graphicFrameLocks noChangeAspect="1"/>
          </p:cNvGraphicFramePr>
          <p:nvPr/>
        </p:nvGraphicFramePr>
        <p:xfrm>
          <a:off x="2273300" y="5403850"/>
          <a:ext cx="228600" cy="241300"/>
        </p:xfrm>
        <a:graphic>
          <a:graphicData uri="http://schemas.openxmlformats.org/presentationml/2006/ole">
            <p:oleObj spid="_x0000_s461849" name="Equation" r:id="rId20" imgW="228600" imgH="241200" progId="Equation.3">
              <p:embed/>
            </p:oleObj>
          </a:graphicData>
        </a:graphic>
      </p:graphicFrame>
      <p:graphicFrame>
        <p:nvGraphicFramePr>
          <p:cNvPr id="461850" name="Object 26"/>
          <p:cNvGraphicFramePr>
            <a:graphicFrameLocks noChangeAspect="1"/>
          </p:cNvGraphicFramePr>
          <p:nvPr/>
        </p:nvGraphicFramePr>
        <p:xfrm>
          <a:off x="2374900" y="4419600"/>
          <a:ext cx="177800" cy="228600"/>
        </p:xfrm>
        <a:graphic>
          <a:graphicData uri="http://schemas.openxmlformats.org/presentationml/2006/ole">
            <p:oleObj spid="_x0000_s461850" name="Equation" r:id="rId21" imgW="177480" imgH="228600" progId="Equation.3">
              <p:embed/>
            </p:oleObj>
          </a:graphicData>
        </a:graphic>
      </p:graphicFrame>
      <p:graphicFrame>
        <p:nvGraphicFramePr>
          <p:cNvPr id="461851" name="Object 27"/>
          <p:cNvGraphicFramePr>
            <a:graphicFrameLocks noChangeAspect="1"/>
          </p:cNvGraphicFramePr>
          <p:nvPr/>
        </p:nvGraphicFramePr>
        <p:xfrm>
          <a:off x="1295400" y="4267200"/>
          <a:ext cx="203200" cy="228600"/>
        </p:xfrm>
        <a:graphic>
          <a:graphicData uri="http://schemas.openxmlformats.org/presentationml/2006/ole">
            <p:oleObj spid="_x0000_s461851" name="Equation" r:id="rId22" imgW="2030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Object 8"/>
          <p:cNvGraphicFramePr>
            <a:graphicFrameLocks noChangeAspect="1"/>
          </p:cNvGraphicFramePr>
          <p:nvPr/>
        </p:nvGraphicFramePr>
        <p:xfrm>
          <a:off x="1898650" y="2406650"/>
          <a:ext cx="152400" cy="317500"/>
        </p:xfrm>
        <a:graphic>
          <a:graphicData uri="http://schemas.openxmlformats.org/presentationml/2006/ole">
            <p:oleObj spid="_x0000_s353292" name="Equation" r:id="rId3" imgW="152280" imgH="31716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02399" y="2057400"/>
            <a:ext cx="8584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If the components of displacement and displacement gradient tensors are small …</a:t>
            </a:r>
            <a:endParaRPr lang="en-US" dirty="0"/>
          </a:p>
        </p:txBody>
      </p:sp>
      <p:graphicFrame>
        <p:nvGraphicFramePr>
          <p:cNvPr id="353313" name="Object 33"/>
          <p:cNvGraphicFramePr>
            <a:graphicFrameLocks noChangeAspect="1"/>
          </p:cNvGraphicFramePr>
          <p:nvPr/>
        </p:nvGraphicFramePr>
        <p:xfrm>
          <a:off x="393700" y="1219200"/>
          <a:ext cx="2933700" cy="355600"/>
        </p:xfrm>
        <a:graphic>
          <a:graphicData uri="http://schemas.openxmlformats.org/presentationml/2006/ole">
            <p:oleObj spid="_x0000_s353313" name="Equation" r:id="rId4" imgW="2933640" imgH="355320" progId="Equation.3">
              <p:embed/>
            </p:oleObj>
          </a:graphicData>
        </a:graphic>
      </p:graphicFrame>
      <p:graphicFrame>
        <p:nvGraphicFramePr>
          <p:cNvPr id="353314" name="Object 34"/>
          <p:cNvGraphicFramePr>
            <a:graphicFrameLocks noChangeAspect="1"/>
          </p:cNvGraphicFramePr>
          <p:nvPr/>
        </p:nvGraphicFramePr>
        <p:xfrm>
          <a:off x="578428" y="1676400"/>
          <a:ext cx="2603500" cy="368300"/>
        </p:xfrm>
        <a:graphic>
          <a:graphicData uri="http://schemas.openxmlformats.org/presentationml/2006/ole">
            <p:oleObj spid="_x0000_s353314" name="Equation" r:id="rId5" imgW="2603160" imgH="368280" progId="Equation.3">
              <p:embed/>
            </p:oleObj>
          </a:graphicData>
        </a:graphic>
      </p:graphicFrame>
      <p:graphicFrame>
        <p:nvGraphicFramePr>
          <p:cNvPr id="353315" name="Object 35"/>
          <p:cNvGraphicFramePr>
            <a:graphicFrameLocks noChangeAspect="1"/>
          </p:cNvGraphicFramePr>
          <p:nvPr/>
        </p:nvGraphicFramePr>
        <p:xfrm>
          <a:off x="774700" y="2527300"/>
          <a:ext cx="1968500" cy="355600"/>
        </p:xfrm>
        <a:graphic>
          <a:graphicData uri="http://schemas.openxmlformats.org/presentationml/2006/ole">
            <p:oleObj spid="_x0000_s353315" name="Equation" r:id="rId6" imgW="1968480" imgH="355320" progId="Equation.3">
              <p:embed/>
            </p:oleObj>
          </a:graphicData>
        </a:graphic>
      </p:graphicFrame>
      <p:graphicFrame>
        <p:nvGraphicFramePr>
          <p:cNvPr id="353316" name="Object 36"/>
          <p:cNvGraphicFramePr>
            <a:graphicFrameLocks noChangeAspect="1"/>
          </p:cNvGraphicFramePr>
          <p:nvPr/>
        </p:nvGraphicFramePr>
        <p:xfrm>
          <a:off x="984250" y="2984500"/>
          <a:ext cx="1587500" cy="368300"/>
        </p:xfrm>
        <a:graphic>
          <a:graphicData uri="http://schemas.openxmlformats.org/presentationml/2006/ole">
            <p:oleObj spid="_x0000_s353316" name="Equation" r:id="rId7" imgW="1587240" imgH="368280" progId="Equation.3">
              <p:embed/>
            </p:oleObj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52400" y="686455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Strain Tensors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3317" name="Object 37"/>
          <p:cNvGraphicFramePr>
            <a:graphicFrameLocks noChangeAspect="1"/>
          </p:cNvGraphicFramePr>
          <p:nvPr/>
        </p:nvGraphicFramePr>
        <p:xfrm>
          <a:off x="787400" y="3581400"/>
          <a:ext cx="3175000" cy="2971800"/>
        </p:xfrm>
        <a:graphic>
          <a:graphicData uri="http://schemas.openxmlformats.org/presentationml/2006/ole">
            <p:oleObj spid="_x0000_s353317" name="Equation" r:id="rId8" imgW="3174840" imgH="2971800" progId="Equation.3">
              <p:embed/>
            </p:oleObj>
          </a:graphicData>
        </a:graphic>
      </p:graphicFrame>
      <p:graphicFrame>
        <p:nvGraphicFramePr>
          <p:cNvPr id="353318" name="Object 38"/>
          <p:cNvGraphicFramePr>
            <a:graphicFrameLocks noChangeAspect="1"/>
          </p:cNvGraphicFramePr>
          <p:nvPr/>
        </p:nvGraphicFramePr>
        <p:xfrm>
          <a:off x="5016500" y="4368800"/>
          <a:ext cx="1155700" cy="1574800"/>
        </p:xfrm>
        <a:graphic>
          <a:graphicData uri="http://schemas.openxmlformats.org/presentationml/2006/ole">
            <p:oleObj spid="_x0000_s353318" name="Equation" r:id="rId9" imgW="1155600" imgH="1574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35"/>
          <p:cNvGraphicFramePr>
            <a:graphicFrameLocks noChangeAspect="1"/>
          </p:cNvGraphicFramePr>
          <p:nvPr/>
        </p:nvGraphicFramePr>
        <p:xfrm>
          <a:off x="533400" y="1143000"/>
          <a:ext cx="1968500" cy="355600"/>
        </p:xfrm>
        <a:graphic>
          <a:graphicData uri="http://schemas.openxmlformats.org/presentationml/2006/ole">
            <p:oleObj spid="_x0000_s421890" name="Equation" r:id="rId3" imgW="1968480" imgH="355320" progId="Equation.3">
              <p:embed/>
            </p:oleObj>
          </a:graphicData>
        </a:graphic>
      </p:graphicFrame>
      <p:graphicFrame>
        <p:nvGraphicFramePr>
          <p:cNvPr id="4" name="Object 36"/>
          <p:cNvGraphicFramePr>
            <a:graphicFrameLocks noChangeAspect="1"/>
          </p:cNvGraphicFramePr>
          <p:nvPr/>
        </p:nvGraphicFramePr>
        <p:xfrm>
          <a:off x="742950" y="1600200"/>
          <a:ext cx="1587500" cy="368300"/>
        </p:xfrm>
        <a:graphic>
          <a:graphicData uri="http://schemas.openxmlformats.org/presentationml/2006/ole">
            <p:oleObj spid="_x0000_s421891" name="Equation" r:id="rId4" imgW="1587240" imgH="3682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686455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Strain Tensors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38"/>
          <p:cNvGraphicFramePr>
            <a:graphicFrameLocks noChangeAspect="1"/>
          </p:cNvGraphicFramePr>
          <p:nvPr/>
        </p:nvGraphicFramePr>
        <p:xfrm>
          <a:off x="381000" y="2133600"/>
          <a:ext cx="2311400" cy="368300"/>
        </p:xfrm>
        <a:graphic>
          <a:graphicData uri="http://schemas.openxmlformats.org/presentationml/2006/ole">
            <p:oleObj spid="_x0000_s421892" name="Equation" r:id="rId5" imgW="2311200" imgH="368280" progId="Equation.3">
              <p:embed/>
            </p:oleObj>
          </a:graphicData>
        </a:graphic>
      </p:graphicFrame>
      <p:graphicFrame>
        <p:nvGraphicFramePr>
          <p:cNvPr id="421893" name="Object 5"/>
          <p:cNvGraphicFramePr>
            <a:graphicFrameLocks noChangeAspect="1"/>
          </p:cNvGraphicFramePr>
          <p:nvPr/>
        </p:nvGraphicFramePr>
        <p:xfrm>
          <a:off x="673100" y="2813050"/>
          <a:ext cx="1574800" cy="368300"/>
        </p:xfrm>
        <a:graphic>
          <a:graphicData uri="http://schemas.openxmlformats.org/presentationml/2006/ole">
            <p:oleObj spid="_x0000_s421893" name="Equation" r:id="rId6" imgW="1574640" imgH="3682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325749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(single) infinitesimal strain tensor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21894" name="Object 6"/>
          <p:cNvGraphicFramePr>
            <a:graphicFrameLocks noChangeAspect="1"/>
          </p:cNvGraphicFramePr>
          <p:nvPr/>
        </p:nvGraphicFramePr>
        <p:xfrm>
          <a:off x="736600" y="3810000"/>
          <a:ext cx="1473200" cy="368300"/>
        </p:xfrm>
        <a:graphic>
          <a:graphicData uri="http://schemas.openxmlformats.org/presentationml/2006/ole">
            <p:oleObj spid="_x0000_s421894" name="Equation" r:id="rId7" imgW="14731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2.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Given the deformation expressed by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where      is a constant, determine the finite strain tensors    and   , and show that if the displacements are small so that           , and if squares of A may be neglected, both tensors reduce to the infinitesimal strain tensor     .</a:t>
            </a:r>
            <a:endParaRPr lang="en-US" dirty="0"/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905000" y="1090613"/>
          <a:ext cx="4152900" cy="381000"/>
        </p:xfrm>
        <a:graphic>
          <a:graphicData uri="http://schemas.openxmlformats.org/presentationml/2006/ole">
            <p:oleObj spid="_x0000_s457730" name="Equation" r:id="rId3" imgW="4152600" imgH="380880" progId="Equation.3">
              <p:embed/>
            </p:oleObj>
          </a:graphicData>
        </a:graphic>
      </p:graphicFrame>
      <p:graphicFrame>
        <p:nvGraphicFramePr>
          <p:cNvPr id="392195" name="Object 3"/>
          <p:cNvGraphicFramePr>
            <a:graphicFrameLocks noChangeAspect="1"/>
          </p:cNvGraphicFramePr>
          <p:nvPr/>
        </p:nvGraphicFramePr>
        <p:xfrm>
          <a:off x="944563" y="1582738"/>
          <a:ext cx="215900" cy="228600"/>
        </p:xfrm>
        <a:graphic>
          <a:graphicData uri="http://schemas.openxmlformats.org/presentationml/2006/ole">
            <p:oleObj spid="_x0000_s457731" name="Equation" r:id="rId4" imgW="215640" imgH="228600" progId="Equation.3">
              <p:embed/>
            </p:oleObj>
          </a:graphicData>
        </a:graphic>
      </p:graphicFrame>
      <p:graphicFrame>
        <p:nvGraphicFramePr>
          <p:cNvPr id="392196" name="Object 4"/>
          <p:cNvGraphicFramePr>
            <a:graphicFrameLocks noChangeAspect="1"/>
          </p:cNvGraphicFramePr>
          <p:nvPr/>
        </p:nvGraphicFramePr>
        <p:xfrm>
          <a:off x="6734175" y="1609725"/>
          <a:ext cx="152400" cy="190500"/>
        </p:xfrm>
        <a:graphic>
          <a:graphicData uri="http://schemas.openxmlformats.org/presentationml/2006/ole">
            <p:oleObj spid="_x0000_s457732" name="Equation" r:id="rId5" imgW="152280" imgH="190440" progId="Equation.3">
              <p:embed/>
            </p:oleObj>
          </a:graphicData>
        </a:graphic>
      </p:graphicFrame>
      <p:graphicFrame>
        <p:nvGraphicFramePr>
          <p:cNvPr id="392197" name="Object 28"/>
          <p:cNvGraphicFramePr>
            <a:graphicFrameLocks noChangeAspect="1"/>
          </p:cNvGraphicFramePr>
          <p:nvPr/>
        </p:nvGraphicFramePr>
        <p:xfrm>
          <a:off x="3905250" y="1857375"/>
          <a:ext cx="685800" cy="241300"/>
        </p:xfrm>
        <a:graphic>
          <a:graphicData uri="http://schemas.openxmlformats.org/presentationml/2006/ole">
            <p:oleObj spid="_x0000_s457733" name="Equation" r:id="rId6" imgW="685800" imgH="2412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3222" name="Object 6"/>
          <p:cNvGraphicFramePr>
            <a:graphicFrameLocks noChangeAspect="1"/>
          </p:cNvGraphicFramePr>
          <p:nvPr/>
        </p:nvGraphicFramePr>
        <p:xfrm>
          <a:off x="6067425" y="1571625"/>
          <a:ext cx="215900" cy="228600"/>
        </p:xfrm>
        <a:graphic>
          <a:graphicData uri="http://schemas.openxmlformats.org/presentationml/2006/ole">
            <p:oleObj spid="_x0000_s457734" name="Equation" r:id="rId7" imgW="215640" imgH="228600" progId="Equation.3">
              <p:embed/>
            </p:oleObj>
          </a:graphicData>
        </a:graphic>
      </p:graphicFrame>
      <p:graphicFrame>
        <p:nvGraphicFramePr>
          <p:cNvPr id="393223" name="Object 2"/>
          <p:cNvGraphicFramePr>
            <a:graphicFrameLocks noChangeAspect="1"/>
          </p:cNvGraphicFramePr>
          <p:nvPr/>
        </p:nvGraphicFramePr>
        <p:xfrm>
          <a:off x="5541816" y="2140524"/>
          <a:ext cx="215900" cy="215900"/>
        </p:xfrm>
        <a:graphic>
          <a:graphicData uri="http://schemas.openxmlformats.org/presentationml/2006/ole">
            <p:oleObj spid="_x0000_s457735" name="Equation" r:id="rId8" imgW="21564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3.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For the deformation field given by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where     is a constant, determine the matrix form of the tensors    and   , and show that the circle of particle                       deforms into the circle</a:t>
            </a:r>
            <a:endParaRPr lang="en-US" dirty="0"/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6686550" y="1571625"/>
          <a:ext cx="215900" cy="228600"/>
        </p:xfrm>
        <a:graphic>
          <a:graphicData uri="http://schemas.openxmlformats.org/presentationml/2006/ole">
            <p:oleObj spid="_x0000_s460802" name="Equation" r:id="rId3" imgW="215640" imgH="228600" progId="Equation.3">
              <p:embed/>
            </p:oleObj>
          </a:graphicData>
        </a:graphic>
      </p:graphicFrame>
      <p:graphicFrame>
        <p:nvGraphicFramePr>
          <p:cNvPr id="392195" name="Object 3"/>
          <p:cNvGraphicFramePr>
            <a:graphicFrameLocks noChangeAspect="1"/>
          </p:cNvGraphicFramePr>
          <p:nvPr/>
        </p:nvGraphicFramePr>
        <p:xfrm>
          <a:off x="933450" y="1619250"/>
          <a:ext cx="215900" cy="190500"/>
        </p:xfrm>
        <a:graphic>
          <a:graphicData uri="http://schemas.openxmlformats.org/presentationml/2006/ole">
            <p:oleObj spid="_x0000_s460803" name="Equation" r:id="rId4" imgW="215640" imgH="1904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8760" name="Object 2"/>
          <p:cNvGraphicFramePr>
            <a:graphicFrameLocks noChangeAspect="1"/>
          </p:cNvGraphicFramePr>
          <p:nvPr/>
        </p:nvGraphicFramePr>
        <p:xfrm>
          <a:off x="2724150" y="1762125"/>
          <a:ext cx="1308100" cy="368300"/>
        </p:xfrm>
        <a:graphic>
          <a:graphicData uri="http://schemas.openxmlformats.org/presentationml/2006/ole">
            <p:oleObj spid="_x0000_s460804" name="Equation" r:id="rId5" imgW="1307880" imgH="368280" progId="Equation.3">
              <p:embed/>
            </p:oleObj>
          </a:graphicData>
        </a:graphic>
      </p:graphicFrame>
      <p:graphicFrame>
        <p:nvGraphicFramePr>
          <p:cNvPr id="459782" name="Object 6"/>
          <p:cNvGraphicFramePr>
            <a:graphicFrameLocks noChangeAspect="1"/>
          </p:cNvGraphicFramePr>
          <p:nvPr/>
        </p:nvGraphicFramePr>
        <p:xfrm>
          <a:off x="1974850" y="1116013"/>
          <a:ext cx="4013200" cy="330200"/>
        </p:xfrm>
        <a:graphic>
          <a:graphicData uri="http://schemas.openxmlformats.org/presentationml/2006/ole">
            <p:oleObj spid="_x0000_s460805" name="Equation" r:id="rId6" imgW="4012920" imgH="330120" progId="Equation.3">
              <p:embed/>
            </p:oleObj>
          </a:graphicData>
        </a:graphic>
      </p:graphicFrame>
      <p:graphicFrame>
        <p:nvGraphicFramePr>
          <p:cNvPr id="459783" name="Object 7"/>
          <p:cNvGraphicFramePr>
            <a:graphicFrameLocks noChangeAspect="1"/>
          </p:cNvGraphicFramePr>
          <p:nvPr/>
        </p:nvGraphicFramePr>
        <p:xfrm>
          <a:off x="7315200" y="1600200"/>
          <a:ext cx="152400" cy="190500"/>
        </p:xfrm>
        <a:graphic>
          <a:graphicData uri="http://schemas.openxmlformats.org/presentationml/2006/ole">
            <p:oleObj spid="_x0000_s460806" name="Equation" r:id="rId7" imgW="152280" imgH="190440" progId="Equation.3">
              <p:embed/>
            </p:oleObj>
          </a:graphicData>
        </a:graphic>
      </p:graphicFrame>
      <p:graphicFrame>
        <p:nvGraphicFramePr>
          <p:cNvPr id="459784" name="Object 8"/>
          <p:cNvGraphicFramePr>
            <a:graphicFrameLocks noChangeAspect="1"/>
          </p:cNvGraphicFramePr>
          <p:nvPr/>
        </p:nvGraphicFramePr>
        <p:xfrm>
          <a:off x="6410325" y="1752600"/>
          <a:ext cx="1638300" cy="368300"/>
        </p:xfrm>
        <a:graphic>
          <a:graphicData uri="http://schemas.openxmlformats.org/presentationml/2006/ole">
            <p:oleObj spid="_x0000_s460807" name="Equation" r:id="rId8" imgW="163800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928" y="631039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principal strain and principal strain directions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04769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development for principal strain values and principal strain directions is carried out exactly as was done for general second order tensor (and for stress tensor).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23937" name="Object 1"/>
          <p:cNvGraphicFramePr>
            <a:graphicFrameLocks noChangeAspect="1"/>
          </p:cNvGraphicFramePr>
          <p:nvPr/>
        </p:nvGraphicFramePr>
        <p:xfrm>
          <a:off x="762000" y="2093913"/>
          <a:ext cx="1778000" cy="368300"/>
        </p:xfrm>
        <a:graphic>
          <a:graphicData uri="http://schemas.openxmlformats.org/presentationml/2006/ole">
            <p:oleObj spid="_x0000_s423937" name="Equation" r:id="rId3" imgW="1777680" imgH="368280" progId="Equation.3">
              <p:embed/>
            </p:oleObj>
          </a:graphicData>
        </a:graphic>
      </p:graphicFrame>
      <p:graphicFrame>
        <p:nvGraphicFramePr>
          <p:cNvPr id="423938" name="Object 2"/>
          <p:cNvGraphicFramePr>
            <a:graphicFrameLocks noChangeAspect="1"/>
          </p:cNvGraphicFramePr>
          <p:nvPr/>
        </p:nvGraphicFramePr>
        <p:xfrm>
          <a:off x="387350" y="2659063"/>
          <a:ext cx="3251200" cy="1117600"/>
        </p:xfrm>
        <a:graphic>
          <a:graphicData uri="http://schemas.openxmlformats.org/presentationml/2006/ole">
            <p:oleObj spid="_x0000_s423938" name="Equation" r:id="rId4" imgW="3251160" imgH="1117440" progId="Equation.3">
              <p:embed/>
            </p:oleObj>
          </a:graphicData>
        </a:graphic>
      </p:graphicFrame>
      <p:graphicFrame>
        <p:nvGraphicFramePr>
          <p:cNvPr id="423939" name="Object 3"/>
          <p:cNvGraphicFramePr>
            <a:graphicFrameLocks noChangeAspect="1"/>
          </p:cNvGraphicFramePr>
          <p:nvPr/>
        </p:nvGraphicFramePr>
        <p:xfrm>
          <a:off x="4267200" y="3078594"/>
          <a:ext cx="812800" cy="330200"/>
        </p:xfrm>
        <a:graphic>
          <a:graphicData uri="http://schemas.openxmlformats.org/presentationml/2006/ole">
            <p:oleObj spid="_x0000_s423939" name="Equation" r:id="rId5" imgW="812520" imgH="330120" progId="Equation.3">
              <p:embed/>
            </p:oleObj>
          </a:graphicData>
        </a:graphic>
      </p:graphicFrame>
      <p:graphicFrame>
        <p:nvGraphicFramePr>
          <p:cNvPr id="423940" name="Object 4"/>
          <p:cNvGraphicFramePr>
            <a:graphicFrameLocks noChangeAspect="1"/>
          </p:cNvGraphicFramePr>
          <p:nvPr/>
        </p:nvGraphicFramePr>
        <p:xfrm>
          <a:off x="425450" y="4068763"/>
          <a:ext cx="1371600" cy="431800"/>
        </p:xfrm>
        <a:graphic>
          <a:graphicData uri="http://schemas.openxmlformats.org/presentationml/2006/ole">
            <p:oleObj spid="_x0000_s423940" name="Equation" r:id="rId6" imgW="1371600" imgH="431640" progId="Equation.3">
              <p:embed/>
            </p:oleObj>
          </a:graphicData>
        </a:graphic>
      </p:graphicFrame>
      <p:graphicFrame>
        <p:nvGraphicFramePr>
          <p:cNvPr id="423941" name="Object 5"/>
          <p:cNvGraphicFramePr>
            <a:graphicFrameLocks noChangeAspect="1"/>
          </p:cNvGraphicFramePr>
          <p:nvPr/>
        </p:nvGraphicFramePr>
        <p:xfrm>
          <a:off x="501650" y="4602163"/>
          <a:ext cx="2679700" cy="368300"/>
        </p:xfrm>
        <a:graphic>
          <a:graphicData uri="http://schemas.openxmlformats.org/presentationml/2006/ole">
            <p:oleObj spid="_x0000_s423941" name="Equation" r:id="rId7" imgW="2679480" imgH="368280" progId="Equation.3">
              <p:embed/>
            </p:oleObj>
          </a:graphicData>
        </a:graphic>
      </p:graphicFrame>
      <p:graphicFrame>
        <p:nvGraphicFramePr>
          <p:cNvPr id="423942" name="Object 6"/>
          <p:cNvGraphicFramePr>
            <a:graphicFrameLocks noChangeAspect="1"/>
          </p:cNvGraphicFramePr>
          <p:nvPr/>
        </p:nvGraphicFramePr>
        <p:xfrm>
          <a:off x="381000" y="5199063"/>
          <a:ext cx="4076700" cy="1435100"/>
        </p:xfrm>
        <a:graphic>
          <a:graphicData uri="http://schemas.openxmlformats.org/presentationml/2006/ole">
            <p:oleObj spid="_x0000_s423942" name="Equation" r:id="rId8" imgW="4076640" imgH="1434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238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Transformation to principal axes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20015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Transformation to principal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1447800" y="1866900"/>
          <a:ext cx="2374900" cy="1219200"/>
        </p:xfrm>
        <a:graphic>
          <a:graphicData uri="http://schemas.openxmlformats.org/presentationml/2006/ole">
            <p:oleObj spid="_x0000_s434180" name="Equation" r:id="rId3" imgW="2374560" imgH="1218960" progId="Equation.3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190500" y="3467100"/>
          <a:ext cx="3441700" cy="419100"/>
        </p:xfrm>
        <a:graphic>
          <a:graphicData uri="http://schemas.openxmlformats.org/presentationml/2006/ole">
            <p:oleObj spid="_x0000_s434181" name="Equation" r:id="rId4" imgW="3441600" imgH="41904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1143000" y="4191000"/>
          <a:ext cx="2082800" cy="1104900"/>
        </p:xfrm>
        <a:graphic>
          <a:graphicData uri="http://schemas.openxmlformats.org/presentationml/2006/ole">
            <p:oleObj spid="_x0000_s434182" name="Equation" r:id="rId5" imgW="2082600" imgH="110484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38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Normal strain (longitudinal strain)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02" name="Object 2"/>
          <p:cNvGraphicFramePr>
            <a:graphicFrameLocks noChangeAspect="1"/>
          </p:cNvGraphicFramePr>
          <p:nvPr/>
        </p:nvGraphicFramePr>
        <p:xfrm>
          <a:off x="5142344" y="734292"/>
          <a:ext cx="406400" cy="381000"/>
        </p:xfrm>
        <a:graphic>
          <a:graphicData uri="http://schemas.openxmlformats.org/presentationml/2006/ole">
            <p:oleObj spid="_x0000_s435202" name="Equation" r:id="rId3" imgW="406080" imgH="380880" progId="Equation.3">
              <p:embed/>
            </p:oleObj>
          </a:graphicData>
        </a:graphic>
      </p:graphicFrame>
      <p:graphicFrame>
        <p:nvGraphicFramePr>
          <p:cNvPr id="435203" name="Object 28"/>
          <p:cNvGraphicFramePr>
            <a:graphicFrameLocks noChangeAspect="1"/>
          </p:cNvGraphicFramePr>
          <p:nvPr/>
        </p:nvGraphicFramePr>
        <p:xfrm>
          <a:off x="190500" y="1295400"/>
          <a:ext cx="4279900" cy="431800"/>
        </p:xfrm>
        <a:graphic>
          <a:graphicData uri="http://schemas.openxmlformats.org/presentationml/2006/ole">
            <p:oleObj spid="_x0000_s435203" name="Equation" r:id="rId4" imgW="4279680" imgH="431640" progId="Equation.3">
              <p:embed/>
            </p:oleObj>
          </a:graphicData>
        </a:graphic>
      </p:graphicFrame>
      <p:graphicFrame>
        <p:nvGraphicFramePr>
          <p:cNvPr id="435204" name="Object 28"/>
          <p:cNvGraphicFramePr>
            <a:graphicFrameLocks noChangeAspect="1"/>
          </p:cNvGraphicFramePr>
          <p:nvPr/>
        </p:nvGraphicFramePr>
        <p:xfrm>
          <a:off x="457200" y="1930400"/>
          <a:ext cx="3302000" cy="660400"/>
        </p:xfrm>
        <a:graphic>
          <a:graphicData uri="http://schemas.openxmlformats.org/presentationml/2006/ole">
            <p:oleObj spid="_x0000_s435204" name="Equation" r:id="rId5" imgW="3301920" imgH="660240" progId="Equation.3">
              <p:embed/>
            </p:oleObj>
          </a:graphicData>
        </a:graphic>
      </p:graphicFrame>
      <p:graphicFrame>
        <p:nvGraphicFramePr>
          <p:cNvPr id="435205" name="Object 5"/>
          <p:cNvGraphicFramePr>
            <a:graphicFrameLocks noChangeAspect="1"/>
          </p:cNvGraphicFramePr>
          <p:nvPr/>
        </p:nvGraphicFramePr>
        <p:xfrm>
          <a:off x="4419600" y="2286000"/>
          <a:ext cx="965200" cy="622300"/>
        </p:xfrm>
        <a:graphic>
          <a:graphicData uri="http://schemas.openxmlformats.org/presentationml/2006/ole">
            <p:oleObj spid="_x0000_s435205" name="Equation" r:id="rId6" imgW="965160" imgH="622080" progId="Equation.3">
              <p:embed/>
            </p:oleObj>
          </a:graphicData>
        </a:graphic>
      </p:graphicFrame>
      <p:graphicFrame>
        <p:nvGraphicFramePr>
          <p:cNvPr id="435206" name="Object 6"/>
          <p:cNvGraphicFramePr>
            <a:graphicFrameLocks noChangeAspect="1"/>
          </p:cNvGraphicFramePr>
          <p:nvPr/>
        </p:nvGraphicFramePr>
        <p:xfrm>
          <a:off x="5638800" y="2286000"/>
          <a:ext cx="1257300" cy="622300"/>
        </p:xfrm>
        <a:graphic>
          <a:graphicData uri="http://schemas.openxmlformats.org/presentationml/2006/ole">
            <p:oleObj spid="_x0000_s435206" name="Equation" r:id="rId7" imgW="1257120" imgH="622080" progId="Equation.3">
              <p:embed/>
            </p:oleObj>
          </a:graphicData>
        </a:graphic>
      </p:graphicFrame>
      <p:graphicFrame>
        <p:nvGraphicFramePr>
          <p:cNvPr id="435207" name="Object 7"/>
          <p:cNvGraphicFramePr>
            <a:graphicFrameLocks noChangeAspect="1"/>
          </p:cNvGraphicFramePr>
          <p:nvPr/>
        </p:nvGraphicFramePr>
        <p:xfrm>
          <a:off x="558800" y="2882900"/>
          <a:ext cx="3073400" cy="622300"/>
        </p:xfrm>
        <a:graphic>
          <a:graphicData uri="http://schemas.openxmlformats.org/presentationml/2006/ole">
            <p:oleObj spid="_x0000_s435207" name="Equation" r:id="rId8" imgW="3073320" imgH="62208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36576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scalar ration on the left hand side is the change in length per unit original length for the element in the direction    . It is known as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longitudinal strain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normal strain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is denoted by      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08" name="Object 8"/>
          <p:cNvGraphicFramePr>
            <a:graphicFrameLocks noChangeAspect="1"/>
          </p:cNvGraphicFramePr>
          <p:nvPr/>
        </p:nvGraphicFramePr>
        <p:xfrm>
          <a:off x="7499928" y="4297220"/>
          <a:ext cx="406400" cy="381000"/>
        </p:xfrm>
        <a:graphic>
          <a:graphicData uri="http://schemas.openxmlformats.org/presentationml/2006/ole">
            <p:oleObj spid="_x0000_s435208" name="Equation" r:id="rId9" imgW="406080" imgH="380880" progId="Equation.3">
              <p:embed/>
            </p:oleObj>
          </a:graphicData>
        </a:graphic>
      </p:graphicFrame>
      <p:graphicFrame>
        <p:nvGraphicFramePr>
          <p:cNvPr id="435209" name="Object 9"/>
          <p:cNvGraphicFramePr>
            <a:graphicFrameLocks noChangeAspect="1"/>
          </p:cNvGraphicFramePr>
          <p:nvPr/>
        </p:nvGraphicFramePr>
        <p:xfrm>
          <a:off x="5941288" y="3992420"/>
          <a:ext cx="254000" cy="304800"/>
        </p:xfrm>
        <a:graphic>
          <a:graphicData uri="http://schemas.openxmlformats.org/presentationml/2006/ole">
            <p:oleObj spid="_x0000_s435209" name="Equation" r:id="rId10" imgW="253800" imgH="30456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600" y="45720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    is taken in the      direction so that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10" name="Object 10"/>
          <p:cNvGraphicFramePr>
            <a:graphicFrameLocks noChangeAspect="1"/>
          </p:cNvGraphicFramePr>
          <p:nvPr/>
        </p:nvGraphicFramePr>
        <p:xfrm>
          <a:off x="533400" y="4592784"/>
          <a:ext cx="254000" cy="304800"/>
        </p:xfrm>
        <a:graphic>
          <a:graphicData uri="http://schemas.openxmlformats.org/presentationml/2006/ole">
            <p:oleObj spid="_x0000_s435210" name="Equation" r:id="rId11" imgW="253800" imgH="304560" progId="Equation.3">
              <p:embed/>
            </p:oleObj>
          </a:graphicData>
        </a:graphic>
      </p:graphicFrame>
      <p:graphicFrame>
        <p:nvGraphicFramePr>
          <p:cNvPr id="435211" name="Object 11"/>
          <p:cNvGraphicFramePr>
            <a:graphicFrameLocks noChangeAspect="1"/>
          </p:cNvGraphicFramePr>
          <p:nvPr/>
        </p:nvGraphicFramePr>
        <p:xfrm>
          <a:off x="2438400" y="4638964"/>
          <a:ext cx="304800" cy="317500"/>
        </p:xfrm>
        <a:graphic>
          <a:graphicData uri="http://schemas.openxmlformats.org/presentationml/2006/ole">
            <p:oleObj spid="_x0000_s435211" name="Equation" r:id="rId12" imgW="304560" imgH="317160" progId="Equation.3">
              <p:embed/>
            </p:oleObj>
          </a:graphicData>
        </a:graphic>
      </p:graphicFrame>
      <p:graphicFrame>
        <p:nvGraphicFramePr>
          <p:cNvPr id="435212" name="Object 12"/>
          <p:cNvGraphicFramePr>
            <a:graphicFrameLocks noChangeAspect="1"/>
          </p:cNvGraphicFramePr>
          <p:nvPr/>
        </p:nvGraphicFramePr>
        <p:xfrm>
          <a:off x="4648200" y="4604332"/>
          <a:ext cx="685800" cy="355600"/>
        </p:xfrm>
        <a:graphic>
          <a:graphicData uri="http://schemas.openxmlformats.org/presentationml/2006/ole">
            <p:oleObj spid="_x0000_s435212" name="Equation" r:id="rId13" imgW="685800" imgH="355320" progId="Equation.3">
              <p:embed/>
            </p:oleObj>
          </a:graphicData>
        </a:graphic>
      </p:graphicFrame>
      <p:graphicFrame>
        <p:nvGraphicFramePr>
          <p:cNvPr id="435213" name="Object 13"/>
          <p:cNvGraphicFramePr>
            <a:graphicFrameLocks noChangeAspect="1"/>
          </p:cNvGraphicFramePr>
          <p:nvPr/>
        </p:nvGraphicFramePr>
        <p:xfrm>
          <a:off x="990600" y="5105400"/>
          <a:ext cx="2057400" cy="431800"/>
        </p:xfrm>
        <a:graphic>
          <a:graphicData uri="http://schemas.openxmlformats.org/presentationml/2006/ole">
            <p:oleObj spid="_x0000_s435213" name="Equation" r:id="rId14" imgW="2057400" imgH="43164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28600" y="5537537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Thus the diagonal elements of the infinitesimal strain tensor       represents the normal strains in the coordinate directions.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35214" name="Object 14"/>
          <p:cNvGraphicFramePr>
            <a:graphicFrameLocks noChangeAspect="1"/>
          </p:cNvGraphicFramePr>
          <p:nvPr/>
        </p:nvGraphicFramePr>
        <p:xfrm>
          <a:off x="7125856" y="5668820"/>
          <a:ext cx="190500" cy="190500"/>
        </p:xfrm>
        <a:graphic>
          <a:graphicData uri="http://schemas.openxmlformats.org/presentationml/2006/ole">
            <p:oleObj spid="_x0000_s435214" name="Equation" r:id="rId15" imgW="19044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4.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For the infinitesimal homogeneous deformation                            where the constant      are very small, determine the small strain tensor      , and  from it the longitudinal (normal) strain in the direction of the unit vector</a:t>
            </a:r>
            <a:endParaRPr lang="en-US" dirty="0"/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6324600" y="719284"/>
          <a:ext cx="1600200" cy="368300"/>
        </p:xfrm>
        <a:graphic>
          <a:graphicData uri="http://schemas.openxmlformats.org/presentationml/2006/ole">
            <p:oleObj spid="_x0000_s458754" name="Equation" r:id="rId3" imgW="1600200" imgH="368280" progId="Equation.3">
              <p:embed/>
            </p:oleObj>
          </a:graphicData>
        </a:graphic>
      </p:graphicFrame>
      <p:graphicFrame>
        <p:nvGraphicFramePr>
          <p:cNvPr id="392195" name="Object 3"/>
          <p:cNvGraphicFramePr>
            <a:graphicFrameLocks noChangeAspect="1"/>
          </p:cNvGraphicFramePr>
          <p:nvPr/>
        </p:nvGraphicFramePr>
        <p:xfrm>
          <a:off x="1533236" y="990600"/>
          <a:ext cx="304800" cy="368300"/>
        </p:xfrm>
        <a:graphic>
          <a:graphicData uri="http://schemas.openxmlformats.org/presentationml/2006/ole">
            <p:oleObj spid="_x0000_s458755" name="Equation" r:id="rId4" imgW="304560" imgH="36828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3223" name="Object 2"/>
          <p:cNvGraphicFramePr>
            <a:graphicFrameLocks noChangeAspect="1"/>
          </p:cNvGraphicFramePr>
          <p:nvPr/>
        </p:nvGraphicFramePr>
        <p:xfrm>
          <a:off x="6809508" y="1048328"/>
          <a:ext cx="215900" cy="215900"/>
        </p:xfrm>
        <a:graphic>
          <a:graphicData uri="http://schemas.openxmlformats.org/presentationml/2006/ole">
            <p:oleObj spid="_x0000_s458759" name="Equation" r:id="rId5" imgW="215640" imgH="215640" progId="Equation.3">
              <p:embed/>
            </p:oleObj>
          </a:graphicData>
        </a:graphic>
      </p:graphicFrame>
      <p:graphicFrame>
        <p:nvGraphicFramePr>
          <p:cNvPr id="458760" name="Object 2"/>
          <p:cNvGraphicFramePr>
            <a:graphicFrameLocks noChangeAspect="1"/>
          </p:cNvGraphicFramePr>
          <p:nvPr/>
        </p:nvGraphicFramePr>
        <p:xfrm>
          <a:off x="6322288" y="1230748"/>
          <a:ext cx="1676400" cy="368300"/>
        </p:xfrm>
        <a:graphic>
          <a:graphicData uri="http://schemas.openxmlformats.org/presentationml/2006/ole">
            <p:oleObj spid="_x0000_s458760" name="Equation" r:id="rId6" imgW="167616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Off-diagonal elements of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5442" name="Object 2"/>
          <p:cNvGraphicFramePr>
            <a:graphicFrameLocks noChangeAspect="1"/>
          </p:cNvGraphicFramePr>
          <p:nvPr/>
        </p:nvGraphicFramePr>
        <p:xfrm>
          <a:off x="3900488" y="831850"/>
          <a:ext cx="215900" cy="215900"/>
        </p:xfrm>
        <a:graphic>
          <a:graphicData uri="http://schemas.openxmlformats.org/presentationml/2006/ole">
            <p:oleObj spid="_x0000_s445442" name="Equation" r:id="rId3" imgW="215640" imgH="21564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104769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differential elements         and          at position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which are deformed into vectors         and       , respectively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5443" name="Object 3"/>
          <p:cNvGraphicFramePr>
            <a:graphicFrameLocks noChangeAspect="1"/>
          </p:cNvGraphicFramePr>
          <p:nvPr/>
        </p:nvGraphicFramePr>
        <p:xfrm>
          <a:off x="4844472" y="1112980"/>
          <a:ext cx="508000" cy="317500"/>
        </p:xfrm>
        <a:graphic>
          <a:graphicData uri="http://schemas.openxmlformats.org/presentationml/2006/ole">
            <p:oleObj spid="_x0000_s445443" name="Equation" r:id="rId4" imgW="507960" imgH="317160" progId="Equation.3">
              <p:embed/>
            </p:oleObj>
          </a:graphicData>
        </a:graphic>
      </p:graphicFrame>
      <p:graphicFrame>
        <p:nvGraphicFramePr>
          <p:cNvPr id="445444" name="Object 4"/>
          <p:cNvGraphicFramePr>
            <a:graphicFrameLocks noChangeAspect="1"/>
          </p:cNvGraphicFramePr>
          <p:nvPr/>
        </p:nvGraphicFramePr>
        <p:xfrm>
          <a:off x="3752272" y="1122216"/>
          <a:ext cx="469900" cy="317500"/>
        </p:xfrm>
        <a:graphic>
          <a:graphicData uri="http://schemas.openxmlformats.org/presentationml/2006/ole">
            <p:oleObj spid="_x0000_s445444" name="Equation" r:id="rId5" imgW="469800" imgH="317160" progId="Equation.3">
              <p:embed/>
            </p:oleObj>
          </a:graphicData>
        </a:graphic>
      </p:graphicFrame>
      <p:graphicFrame>
        <p:nvGraphicFramePr>
          <p:cNvPr id="445445" name="Object 5"/>
          <p:cNvGraphicFramePr>
            <a:graphicFrameLocks noChangeAspect="1"/>
          </p:cNvGraphicFramePr>
          <p:nvPr/>
        </p:nvGraphicFramePr>
        <p:xfrm>
          <a:off x="3865416" y="1416339"/>
          <a:ext cx="444500" cy="317500"/>
        </p:xfrm>
        <a:graphic>
          <a:graphicData uri="http://schemas.openxmlformats.org/presentationml/2006/ole">
            <p:oleObj spid="_x0000_s445445" name="Equation" r:id="rId6" imgW="444240" imgH="317160" progId="Equation.3">
              <p:embed/>
            </p:oleObj>
          </a:graphicData>
        </a:graphic>
      </p:graphicFrame>
      <p:graphicFrame>
        <p:nvGraphicFramePr>
          <p:cNvPr id="445446" name="Object 6"/>
          <p:cNvGraphicFramePr>
            <a:graphicFrameLocks noChangeAspect="1"/>
          </p:cNvGraphicFramePr>
          <p:nvPr/>
        </p:nvGraphicFramePr>
        <p:xfrm>
          <a:off x="2882900" y="1416628"/>
          <a:ext cx="406400" cy="317500"/>
        </p:xfrm>
        <a:graphic>
          <a:graphicData uri="http://schemas.openxmlformats.org/presentationml/2006/ole">
            <p:oleObj spid="_x0000_s445446" name="Equation" r:id="rId7" imgW="406080" imgH="317160" progId="Equation.3">
              <p:embed/>
            </p:oleObj>
          </a:graphicData>
        </a:graphic>
      </p:graphicFrame>
      <p:graphicFrame>
        <p:nvGraphicFramePr>
          <p:cNvPr id="445447" name="Object 7"/>
          <p:cNvGraphicFramePr>
            <a:graphicFrameLocks noChangeAspect="1"/>
          </p:cNvGraphicFramePr>
          <p:nvPr/>
        </p:nvGraphicFramePr>
        <p:xfrm>
          <a:off x="914400" y="1981200"/>
          <a:ext cx="3543300" cy="2501900"/>
        </p:xfrm>
        <a:graphic>
          <a:graphicData uri="http://schemas.openxmlformats.org/presentationml/2006/ole">
            <p:oleObj spid="_x0000_s445447" name="Equation" r:id="rId8" imgW="3543120" imgH="2501640" progId="Equation.3">
              <p:embed/>
            </p:oleObj>
          </a:graphicData>
        </a:graphic>
      </p:graphicFrame>
      <p:graphicFrame>
        <p:nvGraphicFramePr>
          <p:cNvPr id="445448" name="Object 8"/>
          <p:cNvGraphicFramePr>
            <a:graphicFrameLocks noChangeAspect="1"/>
          </p:cNvGraphicFramePr>
          <p:nvPr/>
        </p:nvGraphicFramePr>
        <p:xfrm>
          <a:off x="444500" y="4876800"/>
          <a:ext cx="4813300" cy="317500"/>
        </p:xfrm>
        <a:graphic>
          <a:graphicData uri="http://schemas.openxmlformats.org/presentationml/2006/ole">
            <p:oleObj spid="_x0000_s445448" name="Equation" r:id="rId9" imgW="4813200" imgH="31716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1000" y="54102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perpendicular to   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45449" name="Object 9"/>
          <p:cNvGraphicFramePr>
            <a:graphicFrameLocks noChangeAspect="1"/>
          </p:cNvGraphicFramePr>
          <p:nvPr/>
        </p:nvGraphicFramePr>
        <p:xfrm>
          <a:off x="3063875" y="5467350"/>
          <a:ext cx="508000" cy="317500"/>
        </p:xfrm>
        <a:graphic>
          <a:graphicData uri="http://schemas.openxmlformats.org/presentationml/2006/ole">
            <p:oleObj spid="_x0000_s445449" name="Equation" r:id="rId10" imgW="507960" imgH="317160" progId="Equation.3">
              <p:embed/>
            </p:oleObj>
          </a:graphicData>
        </a:graphic>
      </p:graphicFrame>
      <p:graphicFrame>
        <p:nvGraphicFramePr>
          <p:cNvPr id="445450" name="Object 10"/>
          <p:cNvGraphicFramePr>
            <a:graphicFrameLocks noChangeAspect="1"/>
          </p:cNvGraphicFramePr>
          <p:nvPr/>
        </p:nvGraphicFramePr>
        <p:xfrm>
          <a:off x="647700" y="5457825"/>
          <a:ext cx="469900" cy="317500"/>
        </p:xfrm>
        <a:graphic>
          <a:graphicData uri="http://schemas.openxmlformats.org/presentationml/2006/ole">
            <p:oleObj spid="_x0000_s445450" name="Equation" r:id="rId11" imgW="469800" imgH="317160" progId="Equation.3">
              <p:embed/>
            </p:oleObj>
          </a:graphicData>
        </a:graphic>
      </p:graphicFrame>
      <p:graphicFrame>
        <p:nvGraphicFramePr>
          <p:cNvPr id="445451" name="Object 11"/>
          <p:cNvGraphicFramePr>
            <a:graphicFrameLocks noChangeAspect="1"/>
          </p:cNvGraphicFramePr>
          <p:nvPr/>
        </p:nvGraphicFramePr>
        <p:xfrm>
          <a:off x="622300" y="6007100"/>
          <a:ext cx="3263900" cy="317500"/>
        </p:xfrm>
        <a:graphic>
          <a:graphicData uri="http://schemas.openxmlformats.org/presentationml/2006/ole">
            <p:oleObj spid="_x0000_s445451" name="Equation" r:id="rId12" imgW="3263760" imgH="317160" progId="Equation.3">
              <p:embed/>
            </p:oleObj>
          </a:graphicData>
        </a:graphic>
      </p:graphicFrame>
      <p:sp>
        <p:nvSpPr>
          <p:cNvPr id="30" name="Rectangle 29"/>
          <p:cNvSpPr/>
          <p:nvPr/>
        </p:nvSpPr>
        <p:spPr>
          <a:xfrm>
            <a:off x="7154694" y="151719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6830292" y="1676400"/>
            <a:ext cx="1466272" cy="1132129"/>
            <a:chOff x="6830292" y="1676400"/>
            <a:chExt cx="1466272" cy="1132129"/>
          </a:xfrm>
        </p:grpSpPr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6895306" y="1943101"/>
              <a:ext cx="838997" cy="3055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7162800" y="2209800"/>
              <a:ext cx="914400" cy="3055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6900446" y="2439197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983658" y="213360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/>
            </a:p>
          </p:txBody>
        </p:sp>
        <p:graphicFrame>
          <p:nvGraphicFramePr>
            <p:cNvPr id="445454" name="Object 14"/>
            <p:cNvGraphicFramePr>
              <a:graphicFrameLocks noChangeAspect="1"/>
            </p:cNvGraphicFramePr>
            <p:nvPr/>
          </p:nvGraphicFramePr>
          <p:xfrm>
            <a:off x="6830292" y="1935020"/>
            <a:ext cx="444500" cy="317500"/>
          </p:xfrm>
          <a:graphic>
            <a:graphicData uri="http://schemas.openxmlformats.org/presentationml/2006/ole">
              <p:oleObj spid="_x0000_s445454" name="Equation" r:id="rId13" imgW="444240" imgH="317160" progId="Equation.3">
                <p:embed/>
              </p:oleObj>
            </a:graphicData>
          </a:graphic>
        </p:graphicFrame>
        <p:graphicFrame>
          <p:nvGraphicFramePr>
            <p:cNvPr id="445455" name="Object 15"/>
            <p:cNvGraphicFramePr>
              <a:graphicFrameLocks noChangeAspect="1"/>
            </p:cNvGraphicFramePr>
            <p:nvPr/>
          </p:nvGraphicFramePr>
          <p:xfrm>
            <a:off x="7467600" y="2438400"/>
            <a:ext cx="406400" cy="317500"/>
          </p:xfrm>
          <a:graphic>
            <a:graphicData uri="http://schemas.openxmlformats.org/presentationml/2006/ole">
              <p:oleObj spid="_x0000_s445455" name="Equation" r:id="rId14" imgW="406080" imgH="317160" progId="Equation.3">
                <p:embed/>
              </p:oleObj>
            </a:graphicData>
          </a:graphic>
        </p:graphicFrame>
        <p:sp>
          <p:nvSpPr>
            <p:cNvPr id="35" name="Arc 34"/>
            <p:cNvSpPr/>
            <p:nvPr/>
          </p:nvSpPr>
          <p:spPr>
            <a:xfrm>
              <a:off x="7028872" y="2133600"/>
              <a:ext cx="533400" cy="533400"/>
            </a:xfrm>
            <a:prstGeom prst="arc">
              <a:avLst/>
            </a:prstGeom>
            <a:noFill/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45456" name="Object 16"/>
            <p:cNvGraphicFramePr>
              <a:graphicFrameLocks noChangeAspect="1"/>
            </p:cNvGraphicFramePr>
            <p:nvPr/>
          </p:nvGraphicFramePr>
          <p:xfrm>
            <a:off x="7562850" y="1968500"/>
            <a:ext cx="177800" cy="241300"/>
          </p:xfrm>
          <a:graphic>
            <a:graphicData uri="http://schemas.openxmlformats.org/presentationml/2006/ole">
              <p:oleObj spid="_x0000_s445456" name="Equation" r:id="rId15" imgW="177480" imgH="241200" progId="Equation.3">
                <p:embed/>
              </p:oleObj>
            </a:graphicData>
          </a:graphic>
        </p:graphicFrame>
      </p:grpSp>
      <p:grpSp>
        <p:nvGrpSpPr>
          <p:cNvPr id="41" name="Group 40"/>
          <p:cNvGrpSpPr/>
          <p:nvPr/>
        </p:nvGrpSpPr>
        <p:grpSpPr>
          <a:xfrm>
            <a:off x="4484252" y="1704108"/>
            <a:ext cx="2011618" cy="1493860"/>
            <a:chOff x="4484252" y="1704108"/>
            <a:chExt cx="2011618" cy="1493860"/>
          </a:xfrm>
        </p:grpSpPr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571206" y="2361404"/>
              <a:ext cx="915196" cy="7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029200" y="2818603"/>
              <a:ext cx="1219200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45452" name="Object 12"/>
            <p:cNvGraphicFramePr>
              <a:graphicFrameLocks noChangeAspect="1"/>
            </p:cNvGraphicFramePr>
            <p:nvPr/>
          </p:nvGraphicFramePr>
          <p:xfrm>
            <a:off x="5324764" y="2847108"/>
            <a:ext cx="469900" cy="317500"/>
          </p:xfrm>
          <a:graphic>
            <a:graphicData uri="http://schemas.openxmlformats.org/presentationml/2006/ole">
              <p:oleObj spid="_x0000_s445452" name="Equation" r:id="rId16" imgW="469800" imgH="317160" progId="Equation.3">
                <p:embed/>
              </p:oleObj>
            </a:graphicData>
          </a:graphic>
        </p:graphicFrame>
        <p:graphicFrame>
          <p:nvGraphicFramePr>
            <p:cNvPr id="445453" name="Object 13"/>
            <p:cNvGraphicFramePr>
              <a:graphicFrameLocks noChangeAspect="1"/>
            </p:cNvGraphicFramePr>
            <p:nvPr/>
          </p:nvGraphicFramePr>
          <p:xfrm>
            <a:off x="4484252" y="2207488"/>
            <a:ext cx="508000" cy="317500"/>
          </p:xfrm>
          <a:graphic>
            <a:graphicData uri="http://schemas.openxmlformats.org/presentationml/2006/ole">
              <p:oleObj spid="_x0000_s445453" name="Equation" r:id="rId17" imgW="507960" imgH="317160" progId="Equation.3">
                <p:embed/>
              </p:oleObj>
            </a:graphicData>
          </a:graphic>
        </p:graphicFrame>
        <p:sp>
          <p:nvSpPr>
            <p:cNvPr id="23" name="Rectangle 22"/>
            <p:cNvSpPr/>
            <p:nvPr/>
          </p:nvSpPr>
          <p:spPr>
            <a:xfrm>
              <a:off x="4766846" y="2743200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44492" y="2828636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714766" y="1704108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dirty="0"/>
            </a:p>
          </p:txBody>
        </p:sp>
        <p:sp>
          <p:nvSpPr>
            <p:cNvPr id="38" name="Arc 37"/>
            <p:cNvSpPr/>
            <p:nvPr/>
          </p:nvSpPr>
          <p:spPr>
            <a:xfrm>
              <a:off x="4685144" y="2514600"/>
              <a:ext cx="685800" cy="609600"/>
            </a:xfrm>
            <a:prstGeom prst="arc">
              <a:avLst/>
            </a:prstGeom>
            <a:noFill/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9" name="Object 16"/>
            <p:cNvGraphicFramePr>
              <a:graphicFrameLocks noChangeAspect="1"/>
            </p:cNvGraphicFramePr>
            <p:nvPr/>
          </p:nvGraphicFramePr>
          <p:xfrm>
            <a:off x="5271656" y="2311400"/>
            <a:ext cx="431800" cy="317500"/>
          </p:xfrm>
          <a:graphic>
            <a:graphicData uri="http://schemas.openxmlformats.org/presentationml/2006/ole">
              <p:oleObj spid="_x0000_s445457" name="Equation" r:id="rId18" imgW="431640" imgH="31716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Off-diagonal elements of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900488" y="831850"/>
          <a:ext cx="215900" cy="215900"/>
        </p:xfrm>
        <a:graphic>
          <a:graphicData uri="http://schemas.openxmlformats.org/presentationml/2006/ole">
            <p:oleObj spid="_x0000_s455682" name="Equation" r:id="rId3" imgW="215640" imgH="215640" progId="Equation.3">
              <p:embed/>
            </p:oleObj>
          </a:graphicData>
        </a:graphic>
      </p:graphicFrame>
      <p:graphicFrame>
        <p:nvGraphicFramePr>
          <p:cNvPr id="5" name="Object 11"/>
          <p:cNvGraphicFramePr>
            <a:graphicFrameLocks noChangeAspect="1"/>
          </p:cNvGraphicFramePr>
          <p:nvPr/>
        </p:nvGraphicFramePr>
        <p:xfrm>
          <a:off x="393700" y="1685636"/>
          <a:ext cx="3492500" cy="317500"/>
        </p:xfrm>
        <a:graphic>
          <a:graphicData uri="http://schemas.openxmlformats.org/presentationml/2006/ole">
            <p:oleObj spid="_x0000_s455683" name="Equation" r:id="rId4" imgW="3492360" imgH="317160" progId="Equation.3">
              <p:embed/>
            </p:oleObj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 flipH="1" flipV="1">
            <a:off x="6895306" y="1943101"/>
            <a:ext cx="838997" cy="3055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162800" y="2209800"/>
            <a:ext cx="914400" cy="3055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900446" y="243919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983658" y="21336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</a:t>
            </a:r>
            <a:endParaRPr lang="en-US" dirty="0"/>
          </a:p>
        </p:txBody>
      </p:sp>
      <p:graphicFrame>
        <p:nvGraphicFramePr>
          <p:cNvPr id="11" name="Object 14"/>
          <p:cNvGraphicFramePr>
            <a:graphicFrameLocks noChangeAspect="1"/>
          </p:cNvGraphicFramePr>
          <p:nvPr/>
        </p:nvGraphicFramePr>
        <p:xfrm>
          <a:off x="6830292" y="1935020"/>
          <a:ext cx="444500" cy="317500"/>
        </p:xfrm>
        <a:graphic>
          <a:graphicData uri="http://schemas.openxmlformats.org/presentationml/2006/ole">
            <p:oleObj spid="_x0000_s455684" name="Equation" r:id="rId5" imgW="444240" imgH="317160" progId="Equation.3">
              <p:embed/>
            </p:oleObj>
          </a:graphicData>
        </a:graphic>
      </p:graphicFrame>
      <p:graphicFrame>
        <p:nvGraphicFramePr>
          <p:cNvPr id="12" name="Object 15"/>
          <p:cNvGraphicFramePr>
            <a:graphicFrameLocks noChangeAspect="1"/>
          </p:cNvGraphicFramePr>
          <p:nvPr/>
        </p:nvGraphicFramePr>
        <p:xfrm>
          <a:off x="7467600" y="2438400"/>
          <a:ext cx="406400" cy="317500"/>
        </p:xfrm>
        <a:graphic>
          <a:graphicData uri="http://schemas.openxmlformats.org/presentationml/2006/ole">
            <p:oleObj spid="_x0000_s455685" name="Equation" r:id="rId6" imgW="406080" imgH="317160" progId="Equation.3">
              <p:embed/>
            </p:oleObj>
          </a:graphicData>
        </a:graphic>
      </p:graphicFrame>
      <p:sp>
        <p:nvSpPr>
          <p:cNvPr id="13" name="Arc 12"/>
          <p:cNvSpPr/>
          <p:nvPr/>
        </p:nvSpPr>
        <p:spPr>
          <a:xfrm>
            <a:off x="7028872" y="2133600"/>
            <a:ext cx="533400" cy="533400"/>
          </a:xfrm>
          <a:prstGeom prst="arc">
            <a:avLst/>
          </a:prstGeom>
          <a:noFill/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6"/>
          <p:cNvGraphicFramePr>
            <a:graphicFrameLocks noChangeAspect="1"/>
          </p:cNvGraphicFramePr>
          <p:nvPr/>
        </p:nvGraphicFramePr>
        <p:xfrm>
          <a:off x="7562850" y="1968500"/>
          <a:ext cx="177800" cy="241300"/>
        </p:xfrm>
        <a:graphic>
          <a:graphicData uri="http://schemas.openxmlformats.org/presentationml/2006/ole">
            <p:oleObj spid="_x0000_s455686" name="Equation" r:id="rId7" imgW="177480" imgH="241200" progId="Equation.3">
              <p:embed/>
            </p:oleObj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4484252" y="1704108"/>
            <a:ext cx="2011618" cy="1493860"/>
            <a:chOff x="4484252" y="1704108"/>
            <a:chExt cx="2011618" cy="1493860"/>
          </a:xfrm>
        </p:grpSpPr>
        <p:cxnSp>
          <p:nvCxnSpPr>
            <p:cNvPr id="16" name="Straight Arrow Connector 15"/>
            <p:cNvCxnSpPr/>
            <p:nvPr/>
          </p:nvCxnSpPr>
          <p:spPr>
            <a:xfrm rot="5400000" flipH="1" flipV="1">
              <a:off x="4571206" y="2361404"/>
              <a:ext cx="915196" cy="7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029200" y="2818603"/>
              <a:ext cx="1219200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" name="Object 12"/>
            <p:cNvGraphicFramePr>
              <a:graphicFrameLocks noChangeAspect="1"/>
            </p:cNvGraphicFramePr>
            <p:nvPr/>
          </p:nvGraphicFramePr>
          <p:xfrm>
            <a:off x="5324764" y="2847108"/>
            <a:ext cx="469900" cy="317500"/>
          </p:xfrm>
          <a:graphic>
            <a:graphicData uri="http://schemas.openxmlformats.org/presentationml/2006/ole">
              <p:oleObj spid="_x0000_s455687" name="Equation" r:id="rId8" imgW="469800" imgH="317160" progId="Equation.3">
                <p:embed/>
              </p:oleObj>
            </a:graphicData>
          </a:graphic>
        </p:graphicFrame>
        <p:graphicFrame>
          <p:nvGraphicFramePr>
            <p:cNvPr id="19" name="Object 13"/>
            <p:cNvGraphicFramePr>
              <a:graphicFrameLocks noChangeAspect="1"/>
            </p:cNvGraphicFramePr>
            <p:nvPr/>
          </p:nvGraphicFramePr>
          <p:xfrm>
            <a:off x="4484252" y="2207488"/>
            <a:ext cx="508000" cy="317500"/>
          </p:xfrm>
          <a:graphic>
            <a:graphicData uri="http://schemas.openxmlformats.org/presentationml/2006/ole">
              <p:oleObj spid="_x0000_s455688" name="Equation" r:id="rId9" imgW="507960" imgH="317160" progId="Equation.3">
                <p:embed/>
              </p:oleObj>
            </a:graphicData>
          </a:graphic>
        </p:graphicFrame>
        <p:sp>
          <p:nvSpPr>
            <p:cNvPr id="20" name="Rectangle 19"/>
            <p:cNvSpPr/>
            <p:nvPr/>
          </p:nvSpPr>
          <p:spPr>
            <a:xfrm>
              <a:off x="4766846" y="2743200"/>
              <a:ext cx="3385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144492" y="2828636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714766" y="1704108"/>
              <a:ext cx="351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4685144" y="2514600"/>
              <a:ext cx="685800" cy="609600"/>
            </a:xfrm>
            <a:prstGeom prst="arc">
              <a:avLst/>
            </a:prstGeom>
            <a:noFill/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4" name="Object 16"/>
            <p:cNvGraphicFramePr>
              <a:graphicFrameLocks noChangeAspect="1"/>
            </p:cNvGraphicFramePr>
            <p:nvPr/>
          </p:nvGraphicFramePr>
          <p:xfrm>
            <a:off x="5271656" y="2311400"/>
            <a:ext cx="431800" cy="317500"/>
          </p:xfrm>
          <a:graphic>
            <a:graphicData uri="http://schemas.openxmlformats.org/presentationml/2006/ole">
              <p:oleObj spid="_x0000_s455689" name="Equation" r:id="rId10" imgW="431640" imgH="317160" progId="Equation.3">
                <p:embed/>
              </p:oleObj>
            </a:graphicData>
          </a:graphic>
        </p:graphicFrame>
      </p:grpSp>
      <p:graphicFrame>
        <p:nvGraphicFramePr>
          <p:cNvPr id="455690" name="Object 10"/>
          <p:cNvGraphicFramePr>
            <a:graphicFrameLocks noChangeAspect="1"/>
          </p:cNvGraphicFramePr>
          <p:nvPr/>
        </p:nvGraphicFramePr>
        <p:xfrm>
          <a:off x="622300" y="1224972"/>
          <a:ext cx="3263900" cy="317500"/>
        </p:xfrm>
        <a:graphic>
          <a:graphicData uri="http://schemas.openxmlformats.org/presentationml/2006/ole">
            <p:oleObj spid="_x0000_s455690" name="Equation" r:id="rId11" imgW="3263760" imgH="317160" progId="Equation.3">
              <p:embed/>
            </p:oleObj>
          </a:graphicData>
        </a:graphic>
      </p:graphicFrame>
      <p:graphicFrame>
        <p:nvGraphicFramePr>
          <p:cNvPr id="455691" name="Object 11"/>
          <p:cNvGraphicFramePr>
            <a:graphicFrameLocks noChangeAspect="1"/>
          </p:cNvGraphicFramePr>
          <p:nvPr/>
        </p:nvGraphicFramePr>
        <p:xfrm>
          <a:off x="749300" y="2209800"/>
          <a:ext cx="1003300" cy="622300"/>
        </p:xfrm>
        <a:graphic>
          <a:graphicData uri="http://schemas.openxmlformats.org/presentationml/2006/ole">
            <p:oleObj spid="_x0000_s455691" name="Equation" r:id="rId12" imgW="1002960" imgH="622080" progId="Equation.3">
              <p:embed/>
            </p:oleObj>
          </a:graphicData>
        </a:graphic>
      </p:graphicFrame>
      <p:graphicFrame>
        <p:nvGraphicFramePr>
          <p:cNvPr id="455692" name="Object 12"/>
          <p:cNvGraphicFramePr>
            <a:graphicFrameLocks noChangeAspect="1"/>
          </p:cNvGraphicFramePr>
          <p:nvPr/>
        </p:nvGraphicFramePr>
        <p:xfrm>
          <a:off x="1022928" y="2904836"/>
          <a:ext cx="177800" cy="241300"/>
        </p:xfrm>
        <a:graphic>
          <a:graphicData uri="http://schemas.openxmlformats.org/presentationml/2006/ole">
            <p:oleObj spid="_x0000_s455692" name="Equation" r:id="rId13" imgW="177480" imgH="24120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76200" y="28194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measures the small change in the original right angle b/w         and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12"/>
          <p:cNvGraphicFramePr>
            <a:graphicFrameLocks noChangeAspect="1"/>
          </p:cNvGraphicFramePr>
          <p:nvPr/>
        </p:nvGraphicFramePr>
        <p:xfrm>
          <a:off x="633844" y="3484416"/>
          <a:ext cx="469900" cy="317500"/>
        </p:xfrm>
        <a:graphic>
          <a:graphicData uri="http://schemas.openxmlformats.org/presentationml/2006/ole">
            <p:oleObj spid="_x0000_s455693" name="Equation" r:id="rId14" imgW="469800" imgH="317160" progId="Equation.3">
              <p:embed/>
            </p:oleObj>
          </a:graphicData>
        </a:graphic>
      </p:graphicFrame>
      <p:graphicFrame>
        <p:nvGraphicFramePr>
          <p:cNvPr id="30" name="Object 12"/>
          <p:cNvGraphicFramePr>
            <a:graphicFrameLocks noChangeAspect="1"/>
          </p:cNvGraphicFramePr>
          <p:nvPr/>
        </p:nvGraphicFramePr>
        <p:xfrm>
          <a:off x="1657350" y="3477492"/>
          <a:ext cx="508000" cy="317500"/>
        </p:xfrm>
        <a:graphic>
          <a:graphicData uri="http://schemas.openxmlformats.org/presentationml/2006/ole">
            <p:oleObj spid="_x0000_s455694" name="Equation" r:id="rId15" imgW="507960" imgH="317160" progId="Equation.3">
              <p:embed/>
            </p:oleObj>
          </a:graphicData>
        </a:graphic>
      </p:graphicFrame>
      <p:graphicFrame>
        <p:nvGraphicFramePr>
          <p:cNvPr id="455695" name="Object 15"/>
          <p:cNvGraphicFramePr>
            <a:graphicFrameLocks noChangeAspect="1"/>
          </p:cNvGraphicFramePr>
          <p:nvPr/>
        </p:nvGraphicFramePr>
        <p:xfrm>
          <a:off x="381000" y="3886200"/>
          <a:ext cx="3060700" cy="673100"/>
        </p:xfrm>
        <a:graphic>
          <a:graphicData uri="http://schemas.openxmlformats.org/presentationml/2006/ole">
            <p:oleObj spid="_x0000_s455695" name="Equation" r:id="rId16" imgW="3060360" imgH="672840" progId="Equation.3">
              <p:embed/>
            </p:oleObj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962400" y="3835539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since       is very small for infinitesimal displacement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696" name="Object 16"/>
          <p:cNvGraphicFramePr>
            <a:graphicFrameLocks noChangeAspect="1"/>
          </p:cNvGraphicFramePr>
          <p:nvPr/>
        </p:nvGraphicFramePr>
        <p:xfrm>
          <a:off x="4784725" y="3952875"/>
          <a:ext cx="177800" cy="241300"/>
        </p:xfrm>
        <a:graphic>
          <a:graphicData uri="http://schemas.openxmlformats.org/presentationml/2006/ole">
            <p:oleObj spid="_x0000_s455696" name="Equation" r:id="rId17" imgW="177480" imgH="241200" progId="Equation.3">
              <p:embed/>
            </p:oleObj>
          </a:graphicData>
        </a:graphic>
      </p:graphicFrame>
      <p:graphicFrame>
        <p:nvGraphicFramePr>
          <p:cNvPr id="455697" name="Object 17"/>
          <p:cNvGraphicFramePr>
            <a:graphicFrameLocks noChangeAspect="1"/>
          </p:cNvGraphicFramePr>
          <p:nvPr/>
        </p:nvGraphicFramePr>
        <p:xfrm>
          <a:off x="4648200" y="4782128"/>
          <a:ext cx="1193800" cy="317500"/>
        </p:xfrm>
        <a:graphic>
          <a:graphicData uri="http://schemas.openxmlformats.org/presentationml/2006/ole">
            <p:oleObj spid="_x0000_s455697" name="Equation" r:id="rId18" imgW="1193760" imgH="317160" progId="Equation.3">
              <p:embed/>
            </p:oleObj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8600" y="4724400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small deformations                   and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698" name="Object 18"/>
          <p:cNvGraphicFramePr>
            <a:graphicFrameLocks noChangeAspect="1"/>
          </p:cNvGraphicFramePr>
          <p:nvPr/>
        </p:nvGraphicFramePr>
        <p:xfrm>
          <a:off x="2907148" y="4798288"/>
          <a:ext cx="1130300" cy="317500"/>
        </p:xfrm>
        <a:graphic>
          <a:graphicData uri="http://schemas.openxmlformats.org/presentationml/2006/ole">
            <p:oleObj spid="_x0000_s455698" name="Equation" r:id="rId19" imgW="1130040" imgH="317160" progId="Equation.3">
              <p:embed/>
            </p:oleObj>
          </a:graphicData>
        </a:graphic>
      </p:graphicFrame>
      <p:graphicFrame>
        <p:nvGraphicFramePr>
          <p:cNvPr id="455699" name="Object 19"/>
          <p:cNvGraphicFramePr>
            <a:graphicFrameLocks noChangeAspect="1"/>
          </p:cNvGraphicFramePr>
          <p:nvPr/>
        </p:nvGraphicFramePr>
        <p:xfrm>
          <a:off x="533400" y="5143500"/>
          <a:ext cx="3035300" cy="698500"/>
        </p:xfrm>
        <a:graphic>
          <a:graphicData uri="http://schemas.openxmlformats.org/presentationml/2006/ole">
            <p:oleObj spid="_x0000_s455699" name="Equation" r:id="rId20" imgW="3035160" imgH="698400" progId="Equation.3">
              <p:embed/>
            </p:oleObj>
          </a:graphicData>
        </a:graphic>
      </p:graphicFrame>
      <p:graphicFrame>
        <p:nvGraphicFramePr>
          <p:cNvPr id="455701" name="Object 21"/>
          <p:cNvGraphicFramePr>
            <a:graphicFrameLocks noChangeAspect="1"/>
          </p:cNvGraphicFramePr>
          <p:nvPr/>
        </p:nvGraphicFramePr>
        <p:xfrm>
          <a:off x="1073150" y="6096000"/>
          <a:ext cx="1828800" cy="393700"/>
        </p:xfrm>
        <a:graphic>
          <a:graphicData uri="http://schemas.openxmlformats.org/presentationml/2006/ole">
            <p:oleObj spid="_x0000_s455701" name="Equation" r:id="rId21" imgW="18288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Off-diagonal elements of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Infinitesimal Deformation Theory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900488" y="831850"/>
          <a:ext cx="215900" cy="215900"/>
        </p:xfrm>
        <a:graphic>
          <a:graphicData uri="http://schemas.openxmlformats.org/presentationml/2006/ole">
            <p:oleObj spid="_x0000_s456706" name="Equation" r:id="rId3" imgW="215640" imgH="215640" progId="Equation.3">
              <p:embed/>
            </p:oleObj>
          </a:graphicData>
        </a:graphic>
      </p:graphicFrame>
      <p:graphicFrame>
        <p:nvGraphicFramePr>
          <p:cNvPr id="455692" name="Object 12"/>
          <p:cNvGraphicFramePr>
            <a:graphicFrameLocks noChangeAspect="1"/>
          </p:cNvGraphicFramePr>
          <p:nvPr/>
        </p:nvGraphicFramePr>
        <p:xfrm>
          <a:off x="4832928" y="1474356"/>
          <a:ext cx="177800" cy="241300"/>
        </p:xfrm>
        <a:graphic>
          <a:graphicData uri="http://schemas.openxmlformats.org/presentationml/2006/ole">
            <p:oleObj spid="_x0000_s456716" name="Equation" r:id="rId4" imgW="177480" imgH="241200" progId="Equation.3">
              <p:embed/>
            </p:oleObj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8600" y="137160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we take              ,              and denote     as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5701" name="Object 21"/>
          <p:cNvGraphicFramePr>
            <a:graphicFrameLocks noChangeAspect="1"/>
          </p:cNvGraphicFramePr>
          <p:nvPr/>
        </p:nvGraphicFramePr>
        <p:xfrm>
          <a:off x="603250" y="1905000"/>
          <a:ext cx="3810000" cy="1930400"/>
        </p:xfrm>
        <a:graphic>
          <a:graphicData uri="http://schemas.openxmlformats.org/presentationml/2006/ole">
            <p:oleObj spid="_x0000_s456724" name="Equation" r:id="rId5" imgW="3809880" imgH="1930320" progId="Equation.3">
              <p:embed/>
            </p:oleObj>
          </a:graphicData>
        </a:graphic>
      </p:graphicFrame>
      <p:graphicFrame>
        <p:nvGraphicFramePr>
          <p:cNvPr id="456725" name="Object 21"/>
          <p:cNvGraphicFramePr>
            <a:graphicFrameLocks noChangeAspect="1"/>
          </p:cNvGraphicFramePr>
          <p:nvPr/>
        </p:nvGraphicFramePr>
        <p:xfrm>
          <a:off x="1445488" y="1383148"/>
          <a:ext cx="927100" cy="393700"/>
        </p:xfrm>
        <a:graphic>
          <a:graphicData uri="http://schemas.openxmlformats.org/presentationml/2006/ole">
            <p:oleObj spid="_x0000_s456725" name="Equation" r:id="rId6" imgW="927000" imgH="393480" progId="Equation.3">
              <p:embed/>
            </p:oleObj>
          </a:graphicData>
        </a:graphic>
      </p:graphicFrame>
      <p:graphicFrame>
        <p:nvGraphicFramePr>
          <p:cNvPr id="456726" name="Object 21"/>
          <p:cNvGraphicFramePr>
            <a:graphicFrameLocks noChangeAspect="1"/>
          </p:cNvGraphicFramePr>
          <p:nvPr/>
        </p:nvGraphicFramePr>
        <p:xfrm>
          <a:off x="2438400" y="1390072"/>
          <a:ext cx="990600" cy="393700"/>
        </p:xfrm>
        <a:graphic>
          <a:graphicData uri="http://schemas.openxmlformats.org/presentationml/2006/ole">
            <p:oleObj spid="_x0000_s456726" name="Equation" r:id="rId7" imgW="990360" imgH="393480" progId="Equation.3">
              <p:embed/>
            </p:oleObj>
          </a:graphicData>
        </a:graphic>
      </p:graphicFrame>
      <p:graphicFrame>
        <p:nvGraphicFramePr>
          <p:cNvPr id="456727" name="Object 12"/>
          <p:cNvGraphicFramePr>
            <a:graphicFrameLocks noChangeAspect="1"/>
          </p:cNvGraphicFramePr>
          <p:nvPr/>
        </p:nvGraphicFramePr>
        <p:xfrm>
          <a:off x="5354784" y="1401620"/>
          <a:ext cx="330200" cy="317500"/>
        </p:xfrm>
        <a:graphic>
          <a:graphicData uri="http://schemas.openxmlformats.org/presentationml/2006/ole">
            <p:oleObj spid="_x0000_s456727" name="Equation" r:id="rId8" imgW="330120" imgH="317160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21664" y="3879276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6728" name="Object 24"/>
          <p:cNvGraphicFramePr>
            <a:graphicFrameLocks noChangeAspect="1"/>
          </p:cNvGraphicFramePr>
          <p:nvPr/>
        </p:nvGraphicFramePr>
        <p:xfrm>
          <a:off x="749300" y="4211784"/>
          <a:ext cx="1765300" cy="368300"/>
        </p:xfrm>
        <a:graphic>
          <a:graphicData uri="http://schemas.openxmlformats.org/presentationml/2006/ole">
            <p:oleObj spid="_x0000_s456728" name="Equation" r:id="rId9" imgW="1765080" imgH="368280" progId="Equation.3">
              <p:embed/>
            </p:oleObj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2743200" y="417195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: engineering shear strain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6729" name="Object 21"/>
          <p:cNvGraphicFramePr>
            <a:graphicFrameLocks noChangeAspect="1"/>
          </p:cNvGraphicFramePr>
          <p:nvPr/>
        </p:nvGraphicFramePr>
        <p:xfrm>
          <a:off x="838200" y="4800600"/>
          <a:ext cx="2921000" cy="1854200"/>
        </p:xfrm>
        <a:graphic>
          <a:graphicData uri="http://schemas.openxmlformats.org/presentationml/2006/ole">
            <p:oleObj spid="_x0000_s456729" name="Equation" r:id="rId10" imgW="2920680" imgH="1854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219200"/>
            <a:ext cx="784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infinitesimal deformation theory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Langrange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tensors 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infinitesimal strain tensor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normal (longitudinal) strain 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engineering sheer strain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5922" name="Object 2"/>
          <p:cNvGraphicFramePr>
            <a:graphicFrameLocks noChangeAspect="1"/>
          </p:cNvGraphicFramePr>
          <p:nvPr/>
        </p:nvGraphicFramePr>
        <p:xfrm>
          <a:off x="1600200" y="1676400"/>
          <a:ext cx="1066800" cy="241300"/>
        </p:xfrm>
        <a:graphic>
          <a:graphicData uri="http://schemas.openxmlformats.org/presentationml/2006/ole">
            <p:oleObj spid="_x0000_s465922" name="Equation" r:id="rId3" imgW="1066680" imgH="241200" progId="Equation.3">
              <p:embed/>
            </p:oleObj>
          </a:graphicData>
        </a:graphic>
      </p:graphicFrame>
      <p:graphicFrame>
        <p:nvGraphicFramePr>
          <p:cNvPr id="465923" name="Object 28"/>
          <p:cNvGraphicFramePr>
            <a:graphicFrameLocks noChangeAspect="1"/>
          </p:cNvGraphicFramePr>
          <p:nvPr/>
        </p:nvGraphicFramePr>
        <p:xfrm>
          <a:off x="2971800" y="1676400"/>
          <a:ext cx="685800" cy="241300"/>
        </p:xfrm>
        <a:graphic>
          <a:graphicData uri="http://schemas.openxmlformats.org/presentationml/2006/ole">
            <p:oleObj spid="_x0000_s465923" name="Equation" r:id="rId4" imgW="685800" imgH="241200" progId="Equation.3">
              <p:embed/>
            </p:oleObj>
          </a:graphicData>
        </a:graphic>
      </p:graphicFrame>
      <p:graphicFrame>
        <p:nvGraphicFramePr>
          <p:cNvPr id="465924" name="Object 4"/>
          <p:cNvGraphicFramePr>
            <a:graphicFrameLocks noChangeAspect="1"/>
          </p:cNvGraphicFramePr>
          <p:nvPr/>
        </p:nvGraphicFramePr>
        <p:xfrm>
          <a:off x="1917700" y="2514600"/>
          <a:ext cx="1968500" cy="355600"/>
        </p:xfrm>
        <a:graphic>
          <a:graphicData uri="http://schemas.openxmlformats.org/presentationml/2006/ole">
            <p:oleObj spid="_x0000_s465924" name="Equation" r:id="rId5" imgW="1968480" imgH="355320" progId="Equation.3">
              <p:embed/>
            </p:oleObj>
          </a:graphicData>
        </a:graphic>
      </p:graphicFrame>
      <p:graphicFrame>
        <p:nvGraphicFramePr>
          <p:cNvPr id="465925" name="Object 5"/>
          <p:cNvGraphicFramePr>
            <a:graphicFrameLocks noChangeAspect="1"/>
          </p:cNvGraphicFramePr>
          <p:nvPr/>
        </p:nvGraphicFramePr>
        <p:xfrm>
          <a:off x="2127250" y="2971800"/>
          <a:ext cx="1587500" cy="368300"/>
        </p:xfrm>
        <a:graphic>
          <a:graphicData uri="http://schemas.openxmlformats.org/presentationml/2006/ole">
            <p:oleObj spid="_x0000_s465925" name="Equation" r:id="rId6" imgW="1587240" imgH="368280" progId="Equation.3">
              <p:embed/>
            </p:oleObj>
          </a:graphicData>
        </a:graphic>
      </p:graphicFrame>
      <p:graphicFrame>
        <p:nvGraphicFramePr>
          <p:cNvPr id="465926" name="Object 6"/>
          <p:cNvGraphicFramePr>
            <a:graphicFrameLocks noChangeAspect="1"/>
          </p:cNvGraphicFramePr>
          <p:nvPr/>
        </p:nvGraphicFramePr>
        <p:xfrm>
          <a:off x="2032000" y="3953164"/>
          <a:ext cx="1473200" cy="368300"/>
        </p:xfrm>
        <a:graphic>
          <a:graphicData uri="http://schemas.openxmlformats.org/presentationml/2006/ole">
            <p:oleObj spid="_x0000_s465926" name="Equation" r:id="rId7" imgW="1473120" imgH="368280" progId="Equation.3">
              <p:embed/>
            </p:oleObj>
          </a:graphicData>
        </a:graphic>
      </p:graphicFrame>
      <p:graphicFrame>
        <p:nvGraphicFramePr>
          <p:cNvPr id="465927" name="Object 7"/>
          <p:cNvGraphicFramePr>
            <a:graphicFrameLocks noChangeAspect="1"/>
          </p:cNvGraphicFramePr>
          <p:nvPr/>
        </p:nvGraphicFramePr>
        <p:xfrm>
          <a:off x="4495800" y="5130796"/>
          <a:ext cx="2057400" cy="431800"/>
        </p:xfrm>
        <a:graphic>
          <a:graphicData uri="http://schemas.openxmlformats.org/presentationml/2006/ole">
            <p:oleObj spid="_x0000_s465927" name="Equation" r:id="rId8" imgW="2057400" imgH="431640" progId="Equation.3">
              <p:embed/>
            </p:oleObj>
          </a:graphicData>
        </a:graphic>
      </p:graphicFrame>
      <p:graphicFrame>
        <p:nvGraphicFramePr>
          <p:cNvPr id="465928" name="Object 8"/>
          <p:cNvGraphicFramePr>
            <a:graphicFrameLocks noChangeAspect="1"/>
          </p:cNvGraphicFramePr>
          <p:nvPr/>
        </p:nvGraphicFramePr>
        <p:xfrm>
          <a:off x="3886200" y="6172200"/>
          <a:ext cx="1765300" cy="368300"/>
        </p:xfrm>
        <a:graphic>
          <a:graphicData uri="http://schemas.openxmlformats.org/presentationml/2006/ole">
            <p:oleObj spid="_x0000_s465928" name="Equation" r:id="rId9" imgW="1765080" imgH="368280" progId="Equation.3">
              <p:embed/>
            </p:oleObj>
          </a:graphicData>
        </a:graphic>
      </p:graphicFrame>
      <p:graphicFrame>
        <p:nvGraphicFramePr>
          <p:cNvPr id="465929" name="Object 9"/>
          <p:cNvGraphicFramePr>
            <a:graphicFrameLocks noChangeAspect="1"/>
          </p:cNvGraphicFramePr>
          <p:nvPr/>
        </p:nvGraphicFramePr>
        <p:xfrm>
          <a:off x="1295400" y="6172200"/>
          <a:ext cx="1828800" cy="393700"/>
        </p:xfrm>
        <a:graphic>
          <a:graphicData uri="http://schemas.openxmlformats.org/presentationml/2006/ole">
            <p:oleObj spid="_x0000_s465929" name="Equation" r:id="rId10" imgW="1828800" imgH="393480" progId="Equation.3">
              <p:embed/>
            </p:oleObj>
          </a:graphicData>
        </a:graphic>
      </p:graphicFrame>
      <p:graphicFrame>
        <p:nvGraphicFramePr>
          <p:cNvPr id="465930" name="Object 10"/>
          <p:cNvGraphicFramePr>
            <a:graphicFrameLocks noChangeAspect="1"/>
          </p:cNvGraphicFramePr>
          <p:nvPr/>
        </p:nvGraphicFramePr>
        <p:xfrm>
          <a:off x="914400" y="5029200"/>
          <a:ext cx="3073400" cy="622300"/>
        </p:xfrm>
        <a:graphic>
          <a:graphicData uri="http://schemas.openxmlformats.org/presentationml/2006/ole">
            <p:oleObj spid="_x0000_s465930" name="Equation" r:id="rId11" imgW="307332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2465</TotalTime>
  <Words>568</Words>
  <Application>Microsoft Office PowerPoint</Application>
  <PresentationFormat>On-screen Show (4:3)</PresentationFormat>
  <Paragraphs>109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569</cp:revision>
  <dcterms:created xsi:type="dcterms:W3CDTF">2016-07-18T17:17:36Z</dcterms:created>
  <dcterms:modified xsi:type="dcterms:W3CDTF">2016-08-09T04:24:50Z</dcterms:modified>
</cp:coreProperties>
</file>