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443" r:id="rId3"/>
    <p:sldId id="444" r:id="rId4"/>
    <p:sldId id="264" r:id="rId5"/>
    <p:sldId id="456" r:id="rId6"/>
    <p:sldId id="457" r:id="rId7"/>
    <p:sldId id="458" r:id="rId8"/>
    <p:sldId id="459" r:id="rId9"/>
    <p:sldId id="403" r:id="rId10"/>
    <p:sldId id="446" r:id="rId11"/>
    <p:sldId id="445" r:id="rId12"/>
    <p:sldId id="447" r:id="rId13"/>
    <p:sldId id="448" r:id="rId14"/>
    <p:sldId id="449" r:id="rId15"/>
    <p:sldId id="450" r:id="rId16"/>
    <p:sldId id="451" r:id="rId17"/>
    <p:sldId id="452" r:id="rId18"/>
    <p:sldId id="453" r:id="rId19"/>
    <p:sldId id="455" r:id="rId20"/>
    <p:sldId id="454" r:id="rId21"/>
    <p:sldId id="460"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777" autoAdjust="0"/>
    <p:restoredTop sz="94660"/>
  </p:normalViewPr>
  <p:slideViewPr>
    <p:cSldViewPr>
      <p:cViewPr varScale="1">
        <p:scale>
          <a:sx n="62" d="100"/>
          <a:sy n="62" d="100"/>
        </p:scale>
        <p:origin x="-150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rawings/_rels/vmlDrawing1.vml.rels><?xml version="1.0" encoding="UTF-8" standalone="yes"?>
<Relationships xmlns="http://schemas.openxmlformats.org/package/2006/relationships"><Relationship Id="rId8" Type="http://schemas.openxmlformats.org/officeDocument/2006/relationships/image" Target="../media/image8.wmf"/><Relationship Id="rId13" Type="http://schemas.openxmlformats.org/officeDocument/2006/relationships/image" Target="../media/image13.wmf"/><Relationship Id="rId18" Type="http://schemas.openxmlformats.org/officeDocument/2006/relationships/image" Target="../media/image18.wmf"/><Relationship Id="rId3" Type="http://schemas.openxmlformats.org/officeDocument/2006/relationships/image" Target="../media/image3.wmf"/><Relationship Id="rId7" Type="http://schemas.openxmlformats.org/officeDocument/2006/relationships/image" Target="../media/image7.wmf"/><Relationship Id="rId12" Type="http://schemas.openxmlformats.org/officeDocument/2006/relationships/image" Target="../media/image12.wmf"/><Relationship Id="rId17" Type="http://schemas.openxmlformats.org/officeDocument/2006/relationships/image" Target="../media/image17.wmf"/><Relationship Id="rId2" Type="http://schemas.openxmlformats.org/officeDocument/2006/relationships/image" Target="../media/image2.wmf"/><Relationship Id="rId16" Type="http://schemas.openxmlformats.org/officeDocument/2006/relationships/image" Target="../media/image16.wmf"/><Relationship Id="rId20" Type="http://schemas.openxmlformats.org/officeDocument/2006/relationships/image" Target="../media/image20.wmf"/><Relationship Id="rId1" Type="http://schemas.openxmlformats.org/officeDocument/2006/relationships/image" Target="../media/image1.wmf"/><Relationship Id="rId6" Type="http://schemas.openxmlformats.org/officeDocument/2006/relationships/image" Target="../media/image6.wmf"/><Relationship Id="rId11" Type="http://schemas.openxmlformats.org/officeDocument/2006/relationships/image" Target="../media/image11.wmf"/><Relationship Id="rId5" Type="http://schemas.openxmlformats.org/officeDocument/2006/relationships/image" Target="../media/image5.wmf"/><Relationship Id="rId15" Type="http://schemas.openxmlformats.org/officeDocument/2006/relationships/image" Target="../media/image15.wmf"/><Relationship Id="rId10" Type="http://schemas.openxmlformats.org/officeDocument/2006/relationships/image" Target="../media/image10.wmf"/><Relationship Id="rId19" Type="http://schemas.openxmlformats.org/officeDocument/2006/relationships/image" Target="../media/image19.wmf"/><Relationship Id="rId4" Type="http://schemas.openxmlformats.org/officeDocument/2006/relationships/image" Target="../media/image4.wmf"/><Relationship Id="rId9" Type="http://schemas.openxmlformats.org/officeDocument/2006/relationships/image" Target="../media/image9.wmf"/><Relationship Id="rId14" Type="http://schemas.openxmlformats.org/officeDocument/2006/relationships/image" Target="../media/image14.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image" Target="../media/image21.wmf"/><Relationship Id="rId4" Type="http://schemas.openxmlformats.org/officeDocument/2006/relationships/image" Target="../media/image24.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25.wmf"/></Relationships>
</file>

<file path=ppt/drawings/_rels/vmlDrawing5.vml.rels><?xml version="1.0" encoding="UTF-8" standalone="yes"?>
<Relationships xmlns="http://schemas.openxmlformats.org/package/2006/relationships"><Relationship Id="rId8" Type="http://schemas.openxmlformats.org/officeDocument/2006/relationships/image" Target="../media/image34.wmf"/><Relationship Id="rId3" Type="http://schemas.openxmlformats.org/officeDocument/2006/relationships/image" Target="../media/image29.wmf"/><Relationship Id="rId7" Type="http://schemas.openxmlformats.org/officeDocument/2006/relationships/image" Target="../media/image33.wmf"/><Relationship Id="rId2" Type="http://schemas.openxmlformats.org/officeDocument/2006/relationships/image" Target="../media/image28.wmf"/><Relationship Id="rId1" Type="http://schemas.openxmlformats.org/officeDocument/2006/relationships/image" Target="../media/image27.wmf"/><Relationship Id="rId6" Type="http://schemas.openxmlformats.org/officeDocument/2006/relationships/image" Target="../media/image32.wmf"/><Relationship Id="rId5" Type="http://schemas.openxmlformats.org/officeDocument/2006/relationships/image" Target="../media/image31.wmf"/><Relationship Id="rId4" Type="http://schemas.openxmlformats.org/officeDocument/2006/relationships/image" Target="../media/image30.wmf"/></Relationships>
</file>

<file path=ppt/drawings/_rels/vmlDrawing7.vml.rels><?xml version="1.0" encoding="UTF-8" standalone="yes"?>
<Relationships xmlns="http://schemas.openxmlformats.org/package/2006/relationships"><Relationship Id="rId8" Type="http://schemas.openxmlformats.org/officeDocument/2006/relationships/image" Target="../media/image14.wmf"/><Relationship Id="rId13" Type="http://schemas.openxmlformats.org/officeDocument/2006/relationships/image" Target="../media/image38.wmf"/><Relationship Id="rId18" Type="http://schemas.openxmlformats.org/officeDocument/2006/relationships/image" Target="../media/image43.wmf"/><Relationship Id="rId3" Type="http://schemas.openxmlformats.org/officeDocument/2006/relationships/image" Target="../media/image3.wmf"/><Relationship Id="rId7" Type="http://schemas.openxmlformats.org/officeDocument/2006/relationships/image" Target="../media/image13.wmf"/><Relationship Id="rId12" Type="http://schemas.openxmlformats.org/officeDocument/2006/relationships/image" Target="../media/image37.wmf"/><Relationship Id="rId17" Type="http://schemas.openxmlformats.org/officeDocument/2006/relationships/image" Target="../media/image42.wmf"/><Relationship Id="rId2" Type="http://schemas.openxmlformats.org/officeDocument/2006/relationships/image" Target="../media/image2.wmf"/><Relationship Id="rId16" Type="http://schemas.openxmlformats.org/officeDocument/2006/relationships/image" Target="../media/image41.wmf"/><Relationship Id="rId1" Type="http://schemas.openxmlformats.org/officeDocument/2006/relationships/image" Target="../media/image1.wmf"/><Relationship Id="rId6" Type="http://schemas.openxmlformats.org/officeDocument/2006/relationships/image" Target="../media/image35.wmf"/><Relationship Id="rId11" Type="http://schemas.openxmlformats.org/officeDocument/2006/relationships/image" Target="../media/image8.wmf"/><Relationship Id="rId5" Type="http://schemas.openxmlformats.org/officeDocument/2006/relationships/image" Target="../media/image5.wmf"/><Relationship Id="rId15" Type="http://schemas.openxmlformats.org/officeDocument/2006/relationships/image" Target="../media/image40.wmf"/><Relationship Id="rId10" Type="http://schemas.openxmlformats.org/officeDocument/2006/relationships/image" Target="../media/image36.wmf"/><Relationship Id="rId4" Type="http://schemas.openxmlformats.org/officeDocument/2006/relationships/image" Target="../media/image4.wmf"/><Relationship Id="rId9" Type="http://schemas.openxmlformats.org/officeDocument/2006/relationships/image" Target="../media/image15.wmf"/><Relationship Id="rId14" Type="http://schemas.openxmlformats.org/officeDocument/2006/relationships/image" Target="../media/image39.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image" Target="../media/image46.wmf"/><Relationship Id="rId1" Type="http://schemas.openxmlformats.org/officeDocument/2006/relationships/image" Target="../media/image45.wmf"/><Relationship Id="rId6" Type="http://schemas.openxmlformats.org/officeDocument/2006/relationships/image" Target="../media/image50.wmf"/><Relationship Id="rId5" Type="http://schemas.openxmlformats.org/officeDocument/2006/relationships/image" Target="../media/image49.wmf"/><Relationship Id="rId4" Type="http://schemas.openxmlformats.org/officeDocument/2006/relationships/image" Target="../media/image48.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52.wmf"/><Relationship Id="rId1" Type="http://schemas.openxmlformats.org/officeDocument/2006/relationships/image" Target="../media/image51.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55.wmf"/><Relationship Id="rId2" Type="http://schemas.openxmlformats.org/officeDocument/2006/relationships/image" Target="../media/image54.wmf"/><Relationship Id="rId1" Type="http://schemas.openxmlformats.org/officeDocument/2006/relationships/image" Target="../media/image53.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58.wmf"/><Relationship Id="rId2" Type="http://schemas.openxmlformats.org/officeDocument/2006/relationships/image" Target="../media/image57.wmf"/><Relationship Id="rId1" Type="http://schemas.openxmlformats.org/officeDocument/2006/relationships/image" Target="../media/image56.wmf"/><Relationship Id="rId5" Type="http://schemas.openxmlformats.org/officeDocument/2006/relationships/image" Target="../media/image60.wmf"/><Relationship Id="rId4" Type="http://schemas.openxmlformats.org/officeDocument/2006/relationships/image" Target="../media/image59.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image" Target="../media/image43.wmf"/><Relationship Id="rId1" Type="http://schemas.openxmlformats.org/officeDocument/2006/relationships/image" Target="../media/image37.wmf"/><Relationship Id="rId5" Type="http://schemas.openxmlformats.org/officeDocument/2006/relationships/image" Target="../media/image49.wmf"/><Relationship Id="rId4" Type="http://schemas.openxmlformats.org/officeDocument/2006/relationships/image" Target="../media/image52.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D77E093-95AA-46EA-B91E-2FE7CAF230B9}" type="datetimeFigureOut">
              <a:rPr lang="en-US" smtClean="0"/>
              <a:pPr/>
              <a:t>05/08/2016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77E093-95AA-46EA-B91E-2FE7CAF230B9}" type="datetimeFigureOut">
              <a:rPr lang="en-US" smtClean="0"/>
              <a:pPr/>
              <a:t>05/08/2016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77E093-95AA-46EA-B91E-2FE7CAF230B9}" type="datetimeFigureOut">
              <a:rPr lang="en-US" smtClean="0"/>
              <a:pPr/>
              <a:t>05/08/2016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D77E093-95AA-46EA-B91E-2FE7CAF230B9}" type="datetimeFigureOut">
              <a:rPr lang="en-US" smtClean="0"/>
              <a:pPr/>
              <a:t>05/08/2016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D77E093-95AA-46EA-B91E-2FE7CAF230B9}" type="datetimeFigureOut">
              <a:rPr lang="en-US" smtClean="0"/>
              <a:pPr/>
              <a:t>05/08/2016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D77E093-95AA-46EA-B91E-2FE7CAF230B9}" type="datetimeFigureOut">
              <a:rPr lang="en-US" smtClean="0"/>
              <a:pPr/>
              <a:t>05/08/2016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77E093-95AA-46EA-B91E-2FE7CAF230B9}" type="datetimeFigureOut">
              <a:rPr lang="en-US" smtClean="0"/>
              <a:pPr/>
              <a:t>05/08/2016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77E093-95AA-46EA-B91E-2FE7CAF230B9}" type="datetimeFigureOut">
              <a:rPr lang="en-US" smtClean="0"/>
              <a:pPr/>
              <a:t>05/08/2016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77E093-95AA-46EA-B91E-2FE7CAF230B9}" type="datetimeFigureOut">
              <a:rPr lang="en-US" smtClean="0"/>
              <a:pPr/>
              <a:t>05/08/2016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77E093-95AA-46EA-B91E-2FE7CAF230B9}" type="datetimeFigureOut">
              <a:rPr lang="en-US" smtClean="0"/>
              <a:pPr/>
              <a:t>05/08/2016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77E093-95AA-46EA-B91E-2FE7CAF230B9}" type="datetimeFigureOut">
              <a:rPr lang="en-US" smtClean="0"/>
              <a:pPr/>
              <a:t>05/08/2016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77E093-95AA-46EA-B91E-2FE7CAF230B9}" type="datetimeFigureOut">
              <a:rPr lang="en-US" smtClean="0"/>
              <a:pPr/>
              <a:t>05/08/2016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9B736D-279C-494A-A5C4-1C7D5F36B9C4}"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oleObject" Target="../embeddings/oleObject6.bin"/><Relationship Id="rId13" Type="http://schemas.openxmlformats.org/officeDocument/2006/relationships/oleObject" Target="../embeddings/oleObject11.bin"/><Relationship Id="rId18" Type="http://schemas.openxmlformats.org/officeDocument/2006/relationships/oleObject" Target="../embeddings/oleObject16.bin"/><Relationship Id="rId3" Type="http://schemas.openxmlformats.org/officeDocument/2006/relationships/oleObject" Target="../embeddings/oleObject1.bin"/><Relationship Id="rId21" Type="http://schemas.openxmlformats.org/officeDocument/2006/relationships/oleObject" Target="../embeddings/oleObject19.bin"/><Relationship Id="rId7" Type="http://schemas.openxmlformats.org/officeDocument/2006/relationships/oleObject" Target="../embeddings/oleObject5.bin"/><Relationship Id="rId12" Type="http://schemas.openxmlformats.org/officeDocument/2006/relationships/oleObject" Target="../embeddings/oleObject10.bin"/><Relationship Id="rId17" Type="http://schemas.openxmlformats.org/officeDocument/2006/relationships/oleObject" Target="../embeddings/oleObject15.bin"/><Relationship Id="rId2" Type="http://schemas.openxmlformats.org/officeDocument/2006/relationships/slideLayout" Target="../slideLayouts/slideLayout7.xml"/><Relationship Id="rId16" Type="http://schemas.openxmlformats.org/officeDocument/2006/relationships/oleObject" Target="../embeddings/oleObject14.bin"/><Relationship Id="rId20" Type="http://schemas.openxmlformats.org/officeDocument/2006/relationships/oleObject" Target="../embeddings/oleObject18.bin"/><Relationship Id="rId1" Type="http://schemas.openxmlformats.org/officeDocument/2006/relationships/vmlDrawing" Target="../drawings/vmlDrawing1.vml"/><Relationship Id="rId6" Type="http://schemas.openxmlformats.org/officeDocument/2006/relationships/oleObject" Target="../embeddings/oleObject4.bin"/><Relationship Id="rId11" Type="http://schemas.openxmlformats.org/officeDocument/2006/relationships/oleObject" Target="../embeddings/oleObject9.bin"/><Relationship Id="rId5" Type="http://schemas.openxmlformats.org/officeDocument/2006/relationships/oleObject" Target="../embeddings/oleObject3.bin"/><Relationship Id="rId15" Type="http://schemas.openxmlformats.org/officeDocument/2006/relationships/oleObject" Target="../embeddings/oleObject13.bin"/><Relationship Id="rId10" Type="http://schemas.openxmlformats.org/officeDocument/2006/relationships/oleObject" Target="../embeddings/oleObject8.bin"/><Relationship Id="rId19" Type="http://schemas.openxmlformats.org/officeDocument/2006/relationships/oleObject" Target="../embeddings/oleObject17.bin"/><Relationship Id="rId4" Type="http://schemas.openxmlformats.org/officeDocument/2006/relationships/oleObject" Target="../embeddings/oleObject2.bin"/><Relationship Id="rId9" Type="http://schemas.openxmlformats.org/officeDocument/2006/relationships/oleObject" Target="../embeddings/oleObject7.bin"/><Relationship Id="rId14" Type="http://schemas.openxmlformats.org/officeDocument/2006/relationships/oleObject" Target="../embeddings/oleObject12.bin"/><Relationship Id="rId22" Type="http://schemas.openxmlformats.org/officeDocument/2006/relationships/oleObject" Target="../embeddings/oleObject20.bin"/></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24.bin"/><Relationship Id="rId5" Type="http://schemas.openxmlformats.org/officeDocument/2006/relationships/oleObject" Target="../embeddings/oleObject23.bin"/><Relationship Id="rId4" Type="http://schemas.openxmlformats.org/officeDocument/2006/relationships/oleObject" Target="../embeddings/oleObject22.bin"/></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oleObject" Target="../embeddings/oleObject26.bin"/></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32.bin"/><Relationship Id="rId3" Type="http://schemas.openxmlformats.org/officeDocument/2006/relationships/oleObject" Target="../embeddings/oleObject27.bin"/><Relationship Id="rId7" Type="http://schemas.openxmlformats.org/officeDocument/2006/relationships/oleObject" Target="../embeddings/oleObject31.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oleObject" Target="../embeddings/oleObject30.bin"/><Relationship Id="rId5" Type="http://schemas.openxmlformats.org/officeDocument/2006/relationships/oleObject" Target="../embeddings/oleObject29.bin"/><Relationship Id="rId10" Type="http://schemas.openxmlformats.org/officeDocument/2006/relationships/oleObject" Target="../embeddings/oleObject34.bin"/><Relationship Id="rId4" Type="http://schemas.openxmlformats.org/officeDocument/2006/relationships/oleObject" Target="../embeddings/oleObject28.bin"/><Relationship Id="rId9" Type="http://schemas.openxmlformats.org/officeDocument/2006/relationships/oleObject" Target="../embeddings/oleObject33.bin"/></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40.bin"/><Relationship Id="rId13" Type="http://schemas.openxmlformats.org/officeDocument/2006/relationships/oleObject" Target="../embeddings/oleObject45.bin"/><Relationship Id="rId18" Type="http://schemas.openxmlformats.org/officeDocument/2006/relationships/oleObject" Target="../embeddings/oleObject50.bin"/><Relationship Id="rId3" Type="http://schemas.openxmlformats.org/officeDocument/2006/relationships/oleObject" Target="../embeddings/oleObject35.bin"/><Relationship Id="rId7" Type="http://schemas.openxmlformats.org/officeDocument/2006/relationships/oleObject" Target="../embeddings/oleObject39.bin"/><Relationship Id="rId12" Type="http://schemas.openxmlformats.org/officeDocument/2006/relationships/oleObject" Target="../embeddings/oleObject44.bin"/><Relationship Id="rId17" Type="http://schemas.openxmlformats.org/officeDocument/2006/relationships/oleObject" Target="../embeddings/oleObject49.bin"/><Relationship Id="rId2" Type="http://schemas.openxmlformats.org/officeDocument/2006/relationships/slideLayout" Target="../slideLayouts/slideLayout7.xml"/><Relationship Id="rId16" Type="http://schemas.openxmlformats.org/officeDocument/2006/relationships/oleObject" Target="../embeddings/oleObject48.bin"/><Relationship Id="rId20" Type="http://schemas.openxmlformats.org/officeDocument/2006/relationships/oleObject" Target="../embeddings/oleObject52.bin"/><Relationship Id="rId1" Type="http://schemas.openxmlformats.org/officeDocument/2006/relationships/vmlDrawing" Target="../drawings/vmlDrawing7.vml"/><Relationship Id="rId6" Type="http://schemas.openxmlformats.org/officeDocument/2006/relationships/oleObject" Target="../embeddings/oleObject38.bin"/><Relationship Id="rId11" Type="http://schemas.openxmlformats.org/officeDocument/2006/relationships/oleObject" Target="../embeddings/oleObject43.bin"/><Relationship Id="rId5" Type="http://schemas.openxmlformats.org/officeDocument/2006/relationships/oleObject" Target="../embeddings/oleObject37.bin"/><Relationship Id="rId15" Type="http://schemas.openxmlformats.org/officeDocument/2006/relationships/oleObject" Target="../embeddings/oleObject47.bin"/><Relationship Id="rId10" Type="http://schemas.openxmlformats.org/officeDocument/2006/relationships/oleObject" Target="../embeddings/oleObject42.bin"/><Relationship Id="rId19" Type="http://schemas.openxmlformats.org/officeDocument/2006/relationships/oleObject" Target="../embeddings/oleObject51.bin"/><Relationship Id="rId4" Type="http://schemas.openxmlformats.org/officeDocument/2006/relationships/oleObject" Target="../embeddings/oleObject36.bin"/><Relationship Id="rId9" Type="http://schemas.openxmlformats.org/officeDocument/2006/relationships/oleObject" Target="../embeddings/oleObject41.bin"/><Relationship Id="rId14" Type="http://schemas.openxmlformats.org/officeDocument/2006/relationships/oleObject" Target="../embeddings/oleObject46.bin"/></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59.bin"/><Relationship Id="rId3" Type="http://schemas.openxmlformats.org/officeDocument/2006/relationships/oleObject" Target="../embeddings/oleObject54.bin"/><Relationship Id="rId7" Type="http://schemas.openxmlformats.org/officeDocument/2006/relationships/oleObject" Target="../embeddings/oleObject58.bin"/><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oleObject" Target="../embeddings/oleObject57.bin"/><Relationship Id="rId5" Type="http://schemas.openxmlformats.org/officeDocument/2006/relationships/oleObject" Target="../embeddings/oleObject56.bin"/><Relationship Id="rId10" Type="http://schemas.openxmlformats.org/officeDocument/2006/relationships/oleObject" Target="../embeddings/oleObject61.bin"/><Relationship Id="rId4" Type="http://schemas.openxmlformats.org/officeDocument/2006/relationships/oleObject" Target="../embeddings/oleObject55.bin"/><Relationship Id="rId9" Type="http://schemas.openxmlformats.org/officeDocument/2006/relationships/oleObject" Target="../embeddings/oleObject60.bin"/></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62.bin"/><Relationship Id="rId2" Type="http://schemas.openxmlformats.org/officeDocument/2006/relationships/slideLayout" Target="../slideLayouts/slideLayout7.xml"/><Relationship Id="rId1" Type="http://schemas.openxmlformats.org/officeDocument/2006/relationships/vmlDrawing" Target="../drawings/vmlDrawing10.vml"/><Relationship Id="rId4" Type="http://schemas.openxmlformats.org/officeDocument/2006/relationships/oleObject" Target="../embeddings/oleObject63.bin"/></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64.bin"/><Relationship Id="rId2" Type="http://schemas.openxmlformats.org/officeDocument/2006/relationships/slideLayout" Target="../slideLayouts/slideLayout7.xml"/><Relationship Id="rId1" Type="http://schemas.openxmlformats.org/officeDocument/2006/relationships/vmlDrawing" Target="../drawings/vmlDrawing11.vml"/><Relationship Id="rId5" Type="http://schemas.openxmlformats.org/officeDocument/2006/relationships/oleObject" Target="../embeddings/oleObject66.bin"/><Relationship Id="rId4" Type="http://schemas.openxmlformats.org/officeDocument/2006/relationships/oleObject" Target="../embeddings/oleObject65.bin"/></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2.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67.bin"/><Relationship Id="rId7" Type="http://schemas.openxmlformats.org/officeDocument/2006/relationships/oleObject" Target="../embeddings/oleObject71.bin"/><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oleObject" Target="../embeddings/oleObject70.bin"/><Relationship Id="rId5" Type="http://schemas.openxmlformats.org/officeDocument/2006/relationships/oleObject" Target="../embeddings/oleObject69.bin"/><Relationship Id="rId4" Type="http://schemas.openxmlformats.org/officeDocument/2006/relationships/oleObject" Target="../embeddings/oleObject68.bin"/></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4.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5.v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72.bin"/><Relationship Id="rId7" Type="http://schemas.openxmlformats.org/officeDocument/2006/relationships/oleObject" Target="../embeddings/oleObject76.bin"/><Relationship Id="rId2" Type="http://schemas.openxmlformats.org/officeDocument/2006/relationships/slideLayout" Target="../slideLayouts/slideLayout7.xml"/><Relationship Id="rId1" Type="http://schemas.openxmlformats.org/officeDocument/2006/relationships/vmlDrawing" Target="../drawings/vmlDrawing16.vml"/><Relationship Id="rId6" Type="http://schemas.openxmlformats.org/officeDocument/2006/relationships/oleObject" Target="../embeddings/oleObject75.bin"/><Relationship Id="rId5" Type="http://schemas.openxmlformats.org/officeDocument/2006/relationships/oleObject" Target="../embeddings/oleObject74.bin"/><Relationship Id="rId4" Type="http://schemas.openxmlformats.org/officeDocument/2006/relationships/oleObject" Target="../embeddings/oleObject73.bin"/></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4" name="TextBox 3"/>
          <p:cNvSpPr txBox="1"/>
          <p:nvPr/>
        </p:nvSpPr>
        <p:spPr>
          <a:xfrm>
            <a:off x="1524000" y="2362201"/>
            <a:ext cx="5791200" cy="1323439"/>
          </a:xfrm>
          <a:prstGeom prst="rect">
            <a:avLst/>
          </a:prstGeom>
          <a:noFill/>
        </p:spPr>
        <p:txBody>
          <a:bodyPr wrap="square" rtlCol="0">
            <a:spAutoFit/>
          </a:bodyPr>
          <a:lstStyle/>
          <a:p>
            <a:pPr algn="ctr"/>
            <a:r>
              <a:rPr lang="en-US" sz="4000" b="1" dirty="0" smtClean="0">
                <a:latin typeface="Arial" pitchFamily="34" charset="0"/>
                <a:cs typeface="Arial" pitchFamily="34" charset="0"/>
              </a:rPr>
              <a:t>Continuum Mechanics</a:t>
            </a:r>
          </a:p>
          <a:p>
            <a:pPr algn="ctr"/>
            <a:r>
              <a:rPr lang="en-US" sz="4000" b="1" dirty="0" smtClean="0">
                <a:latin typeface="Arial" pitchFamily="34" charset="0"/>
                <a:cs typeface="Arial" pitchFamily="34" charset="0"/>
              </a:rPr>
              <a:t>(MTH487)</a:t>
            </a:r>
            <a:endParaRPr lang="en-US" sz="4000" b="1" dirty="0">
              <a:latin typeface="Arial" pitchFamily="34" charset="0"/>
              <a:cs typeface="Arial" pitchFamily="34" charset="0"/>
            </a:endParaRPr>
          </a:p>
        </p:txBody>
      </p:sp>
      <p:sp>
        <p:nvSpPr>
          <p:cNvPr id="5" name="TextBox 4"/>
          <p:cNvSpPr txBox="1"/>
          <p:nvPr/>
        </p:nvSpPr>
        <p:spPr>
          <a:xfrm>
            <a:off x="1371600" y="4038600"/>
            <a:ext cx="5791200" cy="584775"/>
          </a:xfrm>
          <a:prstGeom prst="rect">
            <a:avLst/>
          </a:prstGeom>
          <a:noFill/>
        </p:spPr>
        <p:txBody>
          <a:bodyPr wrap="square" rtlCol="0">
            <a:spAutoFit/>
          </a:bodyPr>
          <a:lstStyle/>
          <a:p>
            <a:pPr algn="ctr"/>
            <a:r>
              <a:rPr lang="en-US" sz="3200" b="1" dirty="0" smtClean="0">
                <a:latin typeface="Arial" pitchFamily="34" charset="0"/>
                <a:cs typeface="Arial" pitchFamily="34" charset="0"/>
              </a:rPr>
              <a:t>Lecture 14</a:t>
            </a:r>
            <a:endParaRPr lang="en-US" sz="3200" b="1" dirty="0">
              <a:latin typeface="Arial" pitchFamily="34" charset="0"/>
              <a:cs typeface="Arial" pitchFamily="34" charset="0"/>
            </a:endParaRPr>
          </a:p>
        </p:txBody>
      </p:sp>
      <p:sp>
        <p:nvSpPr>
          <p:cNvPr id="6" name="TextBox 5"/>
          <p:cNvSpPr txBox="1"/>
          <p:nvPr/>
        </p:nvSpPr>
        <p:spPr>
          <a:xfrm>
            <a:off x="1371600" y="5181600"/>
            <a:ext cx="5791200" cy="1077218"/>
          </a:xfrm>
          <a:prstGeom prst="rect">
            <a:avLst/>
          </a:prstGeom>
          <a:noFill/>
        </p:spPr>
        <p:txBody>
          <a:bodyPr wrap="square" rtlCol="0">
            <a:spAutoFit/>
          </a:bodyPr>
          <a:lstStyle/>
          <a:p>
            <a:pPr algn="ctr"/>
            <a:r>
              <a:rPr lang="en-US" sz="3200" b="1" dirty="0" smtClean="0">
                <a:latin typeface="Arial" pitchFamily="34" charset="0"/>
                <a:cs typeface="Arial" pitchFamily="34" charset="0"/>
              </a:rPr>
              <a:t>Instructor</a:t>
            </a:r>
          </a:p>
          <a:p>
            <a:pPr algn="ctr"/>
            <a:r>
              <a:rPr lang="en-US" sz="3200" b="1" dirty="0" smtClean="0">
                <a:latin typeface="Arial" pitchFamily="34" charset="0"/>
                <a:cs typeface="Arial" pitchFamily="34" charset="0"/>
              </a:rPr>
              <a:t>Dr. Junaid Anjum</a:t>
            </a:r>
            <a:endParaRPr lang="en-US" sz="32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52400"/>
            <a:ext cx="4343400" cy="707886"/>
          </a:xfrm>
          <a:prstGeom prst="rect">
            <a:avLst/>
          </a:prstGeom>
          <a:noFill/>
        </p:spPr>
        <p:txBody>
          <a:bodyPr wrap="square" rtlCol="0">
            <a:spAutoFit/>
          </a:bodyPr>
          <a:lstStyle/>
          <a:p>
            <a:r>
              <a:rPr lang="en-US" sz="4000" b="1" dirty="0" smtClean="0">
                <a:latin typeface="Arial" pitchFamily="34" charset="0"/>
                <a:cs typeface="Arial" pitchFamily="34" charset="0"/>
              </a:rPr>
              <a:t>Recap ….</a:t>
            </a:r>
            <a:endParaRPr lang="en-US" sz="4000" b="1" dirty="0">
              <a:latin typeface="Arial" pitchFamily="34" charset="0"/>
              <a:cs typeface="Arial" pitchFamily="34" charset="0"/>
            </a:endParaRPr>
          </a:p>
        </p:txBody>
      </p:sp>
      <p:sp>
        <p:nvSpPr>
          <p:cNvPr id="3" name="TextBox 2"/>
          <p:cNvSpPr txBox="1"/>
          <p:nvPr/>
        </p:nvSpPr>
        <p:spPr>
          <a:xfrm>
            <a:off x="228600" y="1085671"/>
            <a:ext cx="7848600" cy="2308324"/>
          </a:xfrm>
          <a:prstGeom prst="rect">
            <a:avLst/>
          </a:prstGeom>
          <a:noFill/>
        </p:spPr>
        <p:txBody>
          <a:bodyPr wrap="square" rtlCol="0">
            <a:spAutoFit/>
          </a:bodyPr>
          <a:lstStyle/>
          <a:p>
            <a:r>
              <a:rPr lang="en-US" sz="2400" b="1" dirty="0" smtClean="0">
                <a:latin typeface="Arial" pitchFamily="34" charset="0"/>
                <a:cs typeface="Arial" pitchFamily="34" charset="0"/>
              </a:rPr>
              <a:t>kinematics of deformation and motion</a:t>
            </a:r>
          </a:p>
          <a:p>
            <a:pPr>
              <a:buFont typeface="Wingdings" pitchFamily="2" charset="2"/>
              <a:buChar char="ü"/>
            </a:pPr>
            <a:endParaRPr lang="en-US" sz="2400" b="1" dirty="0" smtClean="0">
              <a:latin typeface="Arial" pitchFamily="34" charset="0"/>
              <a:cs typeface="Arial" pitchFamily="34" charset="0"/>
            </a:endParaRPr>
          </a:p>
          <a:p>
            <a:pPr>
              <a:buFont typeface="Wingdings" pitchFamily="2" charset="2"/>
              <a:buChar char="ü"/>
            </a:pPr>
            <a:endParaRPr lang="en-US" sz="2400" b="1" dirty="0" smtClean="0">
              <a:latin typeface="Arial" pitchFamily="34" charset="0"/>
              <a:cs typeface="Arial" pitchFamily="34" charset="0"/>
            </a:endParaRPr>
          </a:p>
          <a:p>
            <a:r>
              <a:rPr lang="en-US" sz="2400" b="1" dirty="0" smtClean="0">
                <a:latin typeface="Arial" pitchFamily="34" charset="0"/>
                <a:cs typeface="Arial" pitchFamily="34" charset="0"/>
              </a:rPr>
              <a:t>material and spatial coordinates</a:t>
            </a:r>
          </a:p>
          <a:p>
            <a:pPr>
              <a:buFont typeface="Wingdings" pitchFamily="2" charset="2"/>
              <a:buChar char="ü"/>
            </a:pPr>
            <a:endParaRPr lang="en-US" sz="2400" b="1" dirty="0" smtClean="0">
              <a:latin typeface="Arial" pitchFamily="34" charset="0"/>
              <a:cs typeface="Arial" pitchFamily="34" charset="0"/>
            </a:endParaRPr>
          </a:p>
          <a:p>
            <a:endParaRPr lang="en-US" sz="2400" b="1" dirty="0" smtClean="0">
              <a:latin typeface="Arial" pitchFamily="34" charset="0"/>
              <a:cs typeface="Arial" pitchFamily="34" charset="0"/>
            </a:endParaRPr>
          </a:p>
        </p:txBody>
      </p:sp>
      <p:cxnSp>
        <p:nvCxnSpPr>
          <p:cNvPr id="20" name="Straight Arrow Connector 19"/>
          <p:cNvCxnSpPr/>
          <p:nvPr/>
        </p:nvCxnSpPr>
        <p:spPr>
          <a:xfrm rot="5400000" flipH="1" flipV="1">
            <a:off x="4769812" y="4607793"/>
            <a:ext cx="1677193"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0800000" flipV="1">
            <a:off x="4999206" y="5445990"/>
            <a:ext cx="609601" cy="457201"/>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5608806" y="5445992"/>
            <a:ext cx="2209799"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rot="20054965">
            <a:off x="6102686" y="3847500"/>
            <a:ext cx="816504" cy="468435"/>
          </a:xfrm>
          <a:prstGeom prst="ellipse">
            <a:avLst/>
          </a:prstGeom>
          <a:solidFill>
            <a:schemeClr val="bg2"/>
          </a:solidFill>
          <a:ln>
            <a:solidFill>
              <a:schemeClr val="bg2">
                <a:lumMod val="90000"/>
              </a:schemeClr>
            </a:solid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aphicFrame>
        <p:nvGraphicFramePr>
          <p:cNvPr id="24" name="Object 4"/>
          <p:cNvGraphicFramePr>
            <a:graphicFrameLocks noChangeAspect="1"/>
          </p:cNvGraphicFramePr>
          <p:nvPr/>
        </p:nvGraphicFramePr>
        <p:xfrm>
          <a:off x="4771761" y="5845175"/>
          <a:ext cx="609600" cy="317500"/>
        </p:xfrm>
        <a:graphic>
          <a:graphicData uri="http://schemas.openxmlformats.org/presentationml/2006/ole">
            <p:oleObj spid="_x0000_s353282" name="Equation" r:id="rId3" imgW="609480" imgH="317160" progId="Equation.3">
              <p:embed/>
            </p:oleObj>
          </a:graphicData>
        </a:graphic>
      </p:graphicFrame>
      <p:graphicFrame>
        <p:nvGraphicFramePr>
          <p:cNvPr id="25" name="Object 5"/>
          <p:cNvGraphicFramePr>
            <a:graphicFrameLocks noChangeAspect="1"/>
          </p:cNvGraphicFramePr>
          <p:nvPr/>
        </p:nvGraphicFramePr>
        <p:xfrm>
          <a:off x="7727397" y="5391871"/>
          <a:ext cx="673100" cy="317500"/>
        </p:xfrm>
        <a:graphic>
          <a:graphicData uri="http://schemas.openxmlformats.org/presentationml/2006/ole">
            <p:oleObj spid="_x0000_s353283" name="Equation" r:id="rId4" imgW="672840" imgH="317160" progId="Equation.3">
              <p:embed/>
            </p:oleObj>
          </a:graphicData>
        </a:graphic>
      </p:graphicFrame>
      <p:graphicFrame>
        <p:nvGraphicFramePr>
          <p:cNvPr id="26" name="Object 6"/>
          <p:cNvGraphicFramePr>
            <a:graphicFrameLocks noChangeAspect="1"/>
          </p:cNvGraphicFramePr>
          <p:nvPr/>
        </p:nvGraphicFramePr>
        <p:xfrm>
          <a:off x="5112785" y="3479800"/>
          <a:ext cx="647700" cy="330200"/>
        </p:xfrm>
        <a:graphic>
          <a:graphicData uri="http://schemas.openxmlformats.org/presentationml/2006/ole">
            <p:oleObj spid="_x0000_s353284" name="Equation" r:id="rId5" imgW="647640" imgH="330120" progId="Equation.3">
              <p:embed/>
            </p:oleObj>
          </a:graphicData>
        </a:graphic>
      </p:graphicFrame>
      <p:graphicFrame>
        <p:nvGraphicFramePr>
          <p:cNvPr id="27" name="Object 10"/>
          <p:cNvGraphicFramePr>
            <a:graphicFrameLocks noChangeAspect="1"/>
          </p:cNvGraphicFramePr>
          <p:nvPr/>
        </p:nvGraphicFramePr>
        <p:xfrm>
          <a:off x="5340949" y="5250872"/>
          <a:ext cx="228600" cy="241300"/>
        </p:xfrm>
        <a:graphic>
          <a:graphicData uri="http://schemas.openxmlformats.org/presentationml/2006/ole">
            <p:oleObj spid="_x0000_s353285" name="Equation" r:id="rId6" imgW="228600" imgH="241200" progId="Equation.3">
              <p:embed/>
            </p:oleObj>
          </a:graphicData>
        </a:graphic>
      </p:graphicFrame>
      <p:sp>
        <p:nvSpPr>
          <p:cNvPr id="28" name="TextBox 27"/>
          <p:cNvSpPr txBox="1"/>
          <p:nvPr/>
        </p:nvSpPr>
        <p:spPr>
          <a:xfrm>
            <a:off x="6467789" y="3800764"/>
            <a:ext cx="381000" cy="400110"/>
          </a:xfrm>
          <a:prstGeom prst="rect">
            <a:avLst/>
          </a:prstGeom>
          <a:noFill/>
        </p:spPr>
        <p:txBody>
          <a:bodyPr wrap="square" rtlCol="0">
            <a:spAutoFit/>
          </a:bodyPr>
          <a:lstStyle/>
          <a:p>
            <a:r>
              <a:rPr lang="en-US" sz="2000" dirty="0" smtClean="0">
                <a:latin typeface="Arial" pitchFamily="34" charset="0"/>
                <a:cs typeface="Arial" pitchFamily="34" charset="0"/>
              </a:rPr>
              <a:t>P</a:t>
            </a:r>
            <a:endParaRPr lang="en-US" sz="2000" dirty="0">
              <a:latin typeface="Arial" pitchFamily="34" charset="0"/>
              <a:cs typeface="Arial" pitchFamily="34" charset="0"/>
            </a:endParaRPr>
          </a:p>
        </p:txBody>
      </p:sp>
      <p:sp>
        <p:nvSpPr>
          <p:cNvPr id="29" name="Oval 28"/>
          <p:cNvSpPr/>
          <p:nvPr/>
        </p:nvSpPr>
        <p:spPr>
          <a:xfrm>
            <a:off x="6447005" y="4038600"/>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0" name="Freeform 29"/>
          <p:cNvSpPr/>
          <p:nvPr/>
        </p:nvSpPr>
        <p:spPr>
          <a:xfrm rot="1678640">
            <a:off x="6363060" y="3284979"/>
            <a:ext cx="310188" cy="778944"/>
          </a:xfrm>
          <a:custGeom>
            <a:avLst/>
            <a:gdLst>
              <a:gd name="connsiteX0" fmla="*/ 160097 w 160097"/>
              <a:gd name="connsiteY0" fmla="*/ 323272 h 323272"/>
              <a:gd name="connsiteX1" fmla="*/ 12315 w 160097"/>
              <a:gd name="connsiteY1" fmla="*/ 184727 h 323272"/>
              <a:gd name="connsiteX2" fmla="*/ 86206 w 160097"/>
              <a:gd name="connsiteY2" fmla="*/ 0 h 323272"/>
            </a:gdLst>
            <a:ahLst/>
            <a:cxnLst>
              <a:cxn ang="0">
                <a:pos x="connsiteX0" y="connsiteY0"/>
              </a:cxn>
              <a:cxn ang="0">
                <a:pos x="connsiteX1" y="connsiteY1"/>
              </a:cxn>
              <a:cxn ang="0">
                <a:pos x="connsiteX2" y="connsiteY2"/>
              </a:cxn>
            </a:cxnLst>
            <a:rect l="l" t="t" r="r" b="b"/>
            <a:pathLst>
              <a:path w="160097" h="323272">
                <a:moveTo>
                  <a:pt x="160097" y="323272"/>
                </a:moveTo>
                <a:cubicBezTo>
                  <a:pt x="92363" y="280939"/>
                  <a:pt x="24630" y="238606"/>
                  <a:pt x="12315" y="184727"/>
                </a:cubicBezTo>
                <a:cubicBezTo>
                  <a:pt x="0" y="130848"/>
                  <a:pt x="43103" y="65424"/>
                  <a:pt x="86206" y="0"/>
                </a:cubicBez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aphicFrame>
        <p:nvGraphicFramePr>
          <p:cNvPr id="31" name="Object 20"/>
          <p:cNvGraphicFramePr>
            <a:graphicFrameLocks noChangeAspect="1"/>
          </p:cNvGraphicFramePr>
          <p:nvPr/>
        </p:nvGraphicFramePr>
        <p:xfrm>
          <a:off x="6742569" y="3124200"/>
          <a:ext cx="1003300" cy="304800"/>
        </p:xfrm>
        <a:graphic>
          <a:graphicData uri="http://schemas.openxmlformats.org/presentationml/2006/ole">
            <p:oleObj spid="_x0000_s353286" name="Equation" r:id="rId7" imgW="1002960" imgH="304560" progId="Equation.3">
              <p:embed/>
            </p:oleObj>
          </a:graphicData>
        </a:graphic>
      </p:graphicFrame>
      <p:graphicFrame>
        <p:nvGraphicFramePr>
          <p:cNvPr id="32" name="Object 21"/>
          <p:cNvGraphicFramePr>
            <a:graphicFrameLocks noChangeAspect="1"/>
          </p:cNvGraphicFramePr>
          <p:nvPr/>
        </p:nvGraphicFramePr>
        <p:xfrm>
          <a:off x="6587861" y="5143500"/>
          <a:ext cx="203200" cy="190500"/>
        </p:xfrm>
        <a:graphic>
          <a:graphicData uri="http://schemas.openxmlformats.org/presentationml/2006/ole">
            <p:oleObj spid="_x0000_s353287" name="Equation" r:id="rId8" imgW="203040" imgH="190440" progId="Equation.3">
              <p:embed/>
            </p:oleObj>
          </a:graphicData>
        </a:graphic>
      </p:graphicFrame>
      <p:cxnSp>
        <p:nvCxnSpPr>
          <p:cNvPr id="33" name="Straight Arrow Connector 32"/>
          <p:cNvCxnSpPr/>
          <p:nvPr/>
        </p:nvCxnSpPr>
        <p:spPr>
          <a:xfrm rot="5400000" flipH="1" flipV="1">
            <a:off x="5371849" y="4341968"/>
            <a:ext cx="1337507" cy="85437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4" name="Oval 33"/>
          <p:cNvSpPr/>
          <p:nvPr/>
        </p:nvSpPr>
        <p:spPr>
          <a:xfrm rot="480555">
            <a:off x="7286149" y="4582366"/>
            <a:ext cx="816504" cy="468435"/>
          </a:xfrm>
          <a:prstGeom prst="ellipse">
            <a:avLst/>
          </a:prstGeom>
          <a:solidFill>
            <a:schemeClr val="bg2"/>
          </a:solidFill>
          <a:ln>
            <a:solidFill>
              <a:schemeClr val="bg2">
                <a:lumMod val="90000"/>
              </a:schemeClr>
            </a:solid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5" name="TextBox 34"/>
          <p:cNvSpPr txBox="1"/>
          <p:nvPr/>
        </p:nvSpPr>
        <p:spPr>
          <a:xfrm>
            <a:off x="7660488" y="4581810"/>
            <a:ext cx="381000" cy="400110"/>
          </a:xfrm>
          <a:prstGeom prst="rect">
            <a:avLst/>
          </a:prstGeom>
          <a:noFill/>
        </p:spPr>
        <p:txBody>
          <a:bodyPr wrap="square" rtlCol="0">
            <a:spAutoFit/>
          </a:bodyPr>
          <a:lstStyle/>
          <a:p>
            <a:r>
              <a:rPr lang="en-US" sz="2000" dirty="0" smtClean="0">
                <a:latin typeface="Arial" pitchFamily="34" charset="0"/>
                <a:cs typeface="Arial" pitchFamily="34" charset="0"/>
              </a:rPr>
              <a:t>P</a:t>
            </a:r>
            <a:endParaRPr lang="en-US" sz="2000" dirty="0">
              <a:latin typeface="Arial" pitchFamily="34" charset="0"/>
              <a:cs typeface="Arial" pitchFamily="34" charset="0"/>
            </a:endParaRPr>
          </a:p>
        </p:txBody>
      </p:sp>
      <p:sp>
        <p:nvSpPr>
          <p:cNvPr id="36" name="Oval 35"/>
          <p:cNvSpPr/>
          <p:nvPr/>
        </p:nvSpPr>
        <p:spPr>
          <a:xfrm>
            <a:off x="7630468" y="4773466"/>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37" name="Straight Arrow Connector 36"/>
          <p:cNvCxnSpPr/>
          <p:nvPr/>
        </p:nvCxnSpPr>
        <p:spPr>
          <a:xfrm flipV="1">
            <a:off x="5629589" y="4838507"/>
            <a:ext cx="1984330" cy="57169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38" name="Object 20"/>
          <p:cNvGraphicFramePr>
            <a:graphicFrameLocks noChangeAspect="1"/>
          </p:cNvGraphicFramePr>
          <p:nvPr/>
        </p:nvGraphicFramePr>
        <p:xfrm>
          <a:off x="6038297" y="4699000"/>
          <a:ext cx="292100" cy="241300"/>
        </p:xfrm>
        <a:graphic>
          <a:graphicData uri="http://schemas.openxmlformats.org/presentationml/2006/ole">
            <p:oleObj spid="_x0000_s353288" name="Equation" r:id="rId9" imgW="291960" imgH="241200" progId="Equation.3">
              <p:embed/>
            </p:oleObj>
          </a:graphicData>
        </a:graphic>
      </p:graphicFrame>
      <p:sp>
        <p:nvSpPr>
          <p:cNvPr id="39" name="Rectangle 38"/>
          <p:cNvSpPr/>
          <p:nvPr/>
        </p:nvSpPr>
        <p:spPr>
          <a:xfrm>
            <a:off x="6849481" y="3669268"/>
            <a:ext cx="1438214" cy="400110"/>
          </a:xfrm>
          <a:prstGeom prst="rect">
            <a:avLst/>
          </a:prstGeom>
        </p:spPr>
        <p:txBody>
          <a:bodyPr wrap="none">
            <a:spAutoFit/>
          </a:bodyPr>
          <a:lstStyle/>
          <a:p>
            <a:r>
              <a:rPr lang="en-US" sz="2000" dirty="0" smtClean="0">
                <a:latin typeface="Arial" pitchFamily="34" charset="0"/>
                <a:cs typeface="Arial" pitchFamily="34" charset="0"/>
              </a:rPr>
              <a:t>Reference </a:t>
            </a:r>
            <a:endParaRPr lang="en-US" sz="2000" dirty="0"/>
          </a:p>
        </p:txBody>
      </p:sp>
      <p:sp>
        <p:nvSpPr>
          <p:cNvPr id="40" name="Rectangle 39"/>
          <p:cNvSpPr/>
          <p:nvPr/>
        </p:nvSpPr>
        <p:spPr>
          <a:xfrm>
            <a:off x="7876333" y="4431268"/>
            <a:ext cx="1039067" cy="400110"/>
          </a:xfrm>
          <a:prstGeom prst="rect">
            <a:avLst/>
          </a:prstGeom>
        </p:spPr>
        <p:txBody>
          <a:bodyPr wrap="none">
            <a:spAutoFit/>
          </a:bodyPr>
          <a:lstStyle/>
          <a:p>
            <a:r>
              <a:rPr lang="en-US" sz="2000" dirty="0" smtClean="0">
                <a:latin typeface="Arial" pitchFamily="34" charset="0"/>
                <a:cs typeface="Arial" pitchFamily="34" charset="0"/>
              </a:rPr>
              <a:t>Current</a:t>
            </a:r>
            <a:endParaRPr lang="en-US" sz="2000" dirty="0"/>
          </a:p>
        </p:txBody>
      </p:sp>
      <p:cxnSp>
        <p:nvCxnSpPr>
          <p:cNvPr id="41" name="Straight Arrow Connector 40"/>
          <p:cNvCxnSpPr/>
          <p:nvPr/>
        </p:nvCxnSpPr>
        <p:spPr>
          <a:xfrm rot="16200000" flipH="1">
            <a:off x="6734879" y="3880808"/>
            <a:ext cx="696959" cy="114262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42" name="Object 16"/>
          <p:cNvGraphicFramePr>
            <a:graphicFrameLocks noChangeAspect="1"/>
          </p:cNvGraphicFramePr>
          <p:nvPr/>
        </p:nvGraphicFramePr>
        <p:xfrm>
          <a:off x="6991953" y="4188688"/>
          <a:ext cx="177800" cy="190500"/>
        </p:xfrm>
        <a:graphic>
          <a:graphicData uri="http://schemas.openxmlformats.org/presentationml/2006/ole">
            <p:oleObj spid="_x0000_s353289" name="Equation" r:id="rId10" imgW="177480" imgH="190440" progId="Equation.3">
              <p:embed/>
            </p:oleObj>
          </a:graphicData>
        </a:graphic>
      </p:graphicFrame>
      <p:graphicFrame>
        <p:nvGraphicFramePr>
          <p:cNvPr id="346130" name="Object 13"/>
          <p:cNvGraphicFramePr>
            <a:graphicFrameLocks noChangeAspect="1"/>
          </p:cNvGraphicFramePr>
          <p:nvPr/>
        </p:nvGraphicFramePr>
        <p:xfrm>
          <a:off x="2921000" y="1608284"/>
          <a:ext cx="1346200" cy="368300"/>
        </p:xfrm>
        <a:graphic>
          <a:graphicData uri="http://schemas.openxmlformats.org/presentationml/2006/ole">
            <p:oleObj spid="_x0000_s353290" name="Equation" r:id="rId11" imgW="1346040" imgH="368280" progId="Equation.3">
              <p:embed/>
            </p:oleObj>
          </a:graphicData>
        </a:graphic>
      </p:graphicFrame>
      <p:graphicFrame>
        <p:nvGraphicFramePr>
          <p:cNvPr id="346131" name="Object 10"/>
          <p:cNvGraphicFramePr>
            <a:graphicFrameLocks noChangeAspect="1"/>
          </p:cNvGraphicFramePr>
          <p:nvPr/>
        </p:nvGraphicFramePr>
        <p:xfrm>
          <a:off x="1549400" y="1663700"/>
          <a:ext cx="1155700" cy="317500"/>
        </p:xfrm>
        <a:graphic>
          <a:graphicData uri="http://schemas.openxmlformats.org/presentationml/2006/ole">
            <p:oleObj spid="_x0000_s353291" name="Equation" r:id="rId12" imgW="1155600" imgH="317160" progId="Equation.3">
              <p:embed/>
            </p:oleObj>
          </a:graphicData>
        </a:graphic>
      </p:graphicFrame>
      <p:graphicFrame>
        <p:nvGraphicFramePr>
          <p:cNvPr id="45" name="Object 8"/>
          <p:cNvGraphicFramePr>
            <a:graphicFrameLocks noChangeAspect="1"/>
          </p:cNvGraphicFramePr>
          <p:nvPr/>
        </p:nvGraphicFramePr>
        <p:xfrm>
          <a:off x="1898650" y="2406650"/>
          <a:ext cx="152400" cy="317500"/>
        </p:xfrm>
        <a:graphic>
          <a:graphicData uri="http://schemas.openxmlformats.org/presentationml/2006/ole">
            <p:oleObj spid="_x0000_s353292" name="Equation" r:id="rId13" imgW="152280" imgH="317160" progId="Equation.3">
              <p:embed/>
            </p:oleObj>
          </a:graphicData>
        </a:graphic>
      </p:graphicFrame>
      <p:graphicFrame>
        <p:nvGraphicFramePr>
          <p:cNvPr id="46" name="Object 11"/>
          <p:cNvGraphicFramePr>
            <a:graphicFrameLocks noChangeAspect="1"/>
          </p:cNvGraphicFramePr>
          <p:nvPr/>
        </p:nvGraphicFramePr>
        <p:xfrm>
          <a:off x="763156" y="2679700"/>
          <a:ext cx="2095500" cy="368300"/>
        </p:xfrm>
        <a:graphic>
          <a:graphicData uri="http://schemas.openxmlformats.org/presentationml/2006/ole">
            <p:oleObj spid="_x0000_s353293" name="Equation" r:id="rId14" imgW="2095200" imgH="368280" progId="Equation.3">
              <p:embed/>
            </p:oleObj>
          </a:graphicData>
        </a:graphic>
      </p:graphicFrame>
      <p:cxnSp>
        <p:nvCxnSpPr>
          <p:cNvPr id="47" name="Straight Arrow Connector 46"/>
          <p:cNvCxnSpPr/>
          <p:nvPr/>
        </p:nvCxnSpPr>
        <p:spPr>
          <a:xfrm>
            <a:off x="5638800" y="5430980"/>
            <a:ext cx="9144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rot="5400000" flipH="1" flipV="1">
            <a:off x="5170054" y="4983016"/>
            <a:ext cx="9144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rot="10800000" flipV="1">
            <a:off x="5227782" y="5427288"/>
            <a:ext cx="399472" cy="32004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50" name="Object 17"/>
          <p:cNvGraphicFramePr>
            <a:graphicFrameLocks noChangeAspect="1"/>
          </p:cNvGraphicFramePr>
          <p:nvPr/>
        </p:nvGraphicFramePr>
        <p:xfrm>
          <a:off x="4867566" y="5269344"/>
          <a:ext cx="508000" cy="368300"/>
        </p:xfrm>
        <a:graphic>
          <a:graphicData uri="http://schemas.openxmlformats.org/presentationml/2006/ole">
            <p:oleObj spid="_x0000_s353294" name="Equation" r:id="rId15" imgW="507960" imgH="368280" progId="Equation.3">
              <p:embed/>
            </p:oleObj>
          </a:graphicData>
        </a:graphic>
      </p:graphicFrame>
      <p:graphicFrame>
        <p:nvGraphicFramePr>
          <p:cNvPr id="51" name="Object 18"/>
          <p:cNvGraphicFramePr>
            <a:graphicFrameLocks noChangeAspect="1"/>
          </p:cNvGraphicFramePr>
          <p:nvPr/>
        </p:nvGraphicFramePr>
        <p:xfrm>
          <a:off x="5720196" y="5491883"/>
          <a:ext cx="571500" cy="368300"/>
        </p:xfrm>
        <a:graphic>
          <a:graphicData uri="http://schemas.openxmlformats.org/presentationml/2006/ole">
            <p:oleObj spid="_x0000_s353295" name="Equation" r:id="rId16" imgW="571320" imgH="368280" progId="Equation.3">
              <p:embed/>
            </p:oleObj>
          </a:graphicData>
        </a:graphic>
      </p:graphicFrame>
      <p:graphicFrame>
        <p:nvGraphicFramePr>
          <p:cNvPr id="52" name="Object 19"/>
          <p:cNvGraphicFramePr>
            <a:graphicFrameLocks noChangeAspect="1"/>
          </p:cNvGraphicFramePr>
          <p:nvPr/>
        </p:nvGraphicFramePr>
        <p:xfrm>
          <a:off x="5031221" y="4796558"/>
          <a:ext cx="558800" cy="381000"/>
        </p:xfrm>
        <a:graphic>
          <a:graphicData uri="http://schemas.openxmlformats.org/presentationml/2006/ole">
            <p:oleObj spid="_x0000_s353296" name="Equation" r:id="rId17" imgW="558720" imgH="380880" progId="Equation.3">
              <p:embed/>
            </p:oleObj>
          </a:graphicData>
        </a:graphic>
      </p:graphicFrame>
      <p:graphicFrame>
        <p:nvGraphicFramePr>
          <p:cNvPr id="346137" name="Object 25"/>
          <p:cNvGraphicFramePr>
            <a:graphicFrameLocks noChangeAspect="1"/>
          </p:cNvGraphicFramePr>
          <p:nvPr/>
        </p:nvGraphicFramePr>
        <p:xfrm>
          <a:off x="762000" y="3200400"/>
          <a:ext cx="2781300" cy="749300"/>
        </p:xfrm>
        <a:graphic>
          <a:graphicData uri="http://schemas.openxmlformats.org/presentationml/2006/ole">
            <p:oleObj spid="_x0000_s353297" name="Equation" r:id="rId18" imgW="2781000" imgH="749160" progId="Equation.3">
              <p:embed/>
            </p:oleObj>
          </a:graphicData>
        </a:graphic>
      </p:graphicFrame>
      <p:graphicFrame>
        <p:nvGraphicFramePr>
          <p:cNvPr id="346138" name="Object 26"/>
          <p:cNvGraphicFramePr>
            <a:graphicFrameLocks noChangeAspect="1"/>
          </p:cNvGraphicFramePr>
          <p:nvPr/>
        </p:nvGraphicFramePr>
        <p:xfrm>
          <a:off x="685800" y="4114800"/>
          <a:ext cx="3200400" cy="330200"/>
        </p:xfrm>
        <a:graphic>
          <a:graphicData uri="http://schemas.openxmlformats.org/presentationml/2006/ole">
            <p:oleObj spid="_x0000_s353298" name="Equation" r:id="rId19" imgW="3200400" imgH="330120" progId="Equation.3">
              <p:embed/>
            </p:oleObj>
          </a:graphicData>
        </a:graphic>
      </p:graphicFrame>
      <p:graphicFrame>
        <p:nvGraphicFramePr>
          <p:cNvPr id="346139" name="Object 27"/>
          <p:cNvGraphicFramePr>
            <a:graphicFrameLocks noChangeAspect="1"/>
          </p:cNvGraphicFramePr>
          <p:nvPr/>
        </p:nvGraphicFramePr>
        <p:xfrm>
          <a:off x="762000" y="5626100"/>
          <a:ext cx="1358900" cy="622300"/>
        </p:xfrm>
        <a:graphic>
          <a:graphicData uri="http://schemas.openxmlformats.org/presentationml/2006/ole">
            <p:oleObj spid="_x0000_s353299" name="Equation" r:id="rId20" imgW="1358640" imgH="622080" progId="Equation.3">
              <p:embed/>
            </p:oleObj>
          </a:graphicData>
        </a:graphic>
      </p:graphicFrame>
      <p:graphicFrame>
        <p:nvGraphicFramePr>
          <p:cNvPr id="346140" name="Object 28"/>
          <p:cNvGraphicFramePr>
            <a:graphicFrameLocks noChangeAspect="1"/>
          </p:cNvGraphicFramePr>
          <p:nvPr/>
        </p:nvGraphicFramePr>
        <p:xfrm>
          <a:off x="2336800" y="5245100"/>
          <a:ext cx="1320800" cy="1384300"/>
        </p:xfrm>
        <a:graphic>
          <a:graphicData uri="http://schemas.openxmlformats.org/presentationml/2006/ole">
            <p:oleObj spid="_x0000_s353300" name="Equation" r:id="rId21" imgW="1320480" imgH="1384200" progId="Equation.3">
              <p:embed/>
            </p:oleObj>
          </a:graphicData>
        </a:graphic>
      </p:graphicFrame>
      <p:graphicFrame>
        <p:nvGraphicFramePr>
          <p:cNvPr id="346141" name="Object 29"/>
          <p:cNvGraphicFramePr>
            <a:graphicFrameLocks noChangeAspect="1"/>
          </p:cNvGraphicFramePr>
          <p:nvPr/>
        </p:nvGraphicFramePr>
        <p:xfrm>
          <a:off x="1066800" y="4597400"/>
          <a:ext cx="1384300" cy="736600"/>
        </p:xfrm>
        <a:graphic>
          <a:graphicData uri="http://schemas.openxmlformats.org/presentationml/2006/ole">
            <p:oleObj spid="_x0000_s353301" name="Equation" r:id="rId22" imgW="1384200" imgH="736560" progId="Equation.3">
              <p:embed/>
            </p:oleObj>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85800" y="1085671"/>
            <a:ext cx="7848600" cy="461665"/>
          </a:xfrm>
          <a:prstGeom prst="rect">
            <a:avLst/>
          </a:prstGeom>
          <a:noFill/>
        </p:spPr>
        <p:txBody>
          <a:bodyPr wrap="square" rtlCol="0">
            <a:spAutoFit/>
          </a:bodyPr>
          <a:lstStyle/>
          <a:p>
            <a:r>
              <a:rPr lang="en-US" sz="2400" b="1" dirty="0" err="1" smtClean="0">
                <a:latin typeface="Arial" pitchFamily="34" charset="0"/>
                <a:cs typeface="Arial" pitchFamily="34" charset="0"/>
              </a:rPr>
              <a:t>Langrangian</a:t>
            </a:r>
            <a:r>
              <a:rPr lang="en-US" sz="2400" b="1" dirty="0" smtClean="0">
                <a:latin typeface="Arial" pitchFamily="34" charset="0"/>
                <a:cs typeface="Arial" pitchFamily="34" charset="0"/>
              </a:rPr>
              <a:t> and </a:t>
            </a:r>
            <a:r>
              <a:rPr lang="en-US" sz="2400" b="1" dirty="0" err="1" smtClean="0">
                <a:latin typeface="Arial" pitchFamily="34" charset="0"/>
                <a:cs typeface="Arial" pitchFamily="34" charset="0"/>
              </a:rPr>
              <a:t>Eulerian</a:t>
            </a:r>
            <a:r>
              <a:rPr lang="en-US" sz="2400" b="1" dirty="0" smtClean="0">
                <a:latin typeface="Arial" pitchFamily="34" charset="0"/>
                <a:cs typeface="Arial" pitchFamily="34" charset="0"/>
              </a:rPr>
              <a:t> description</a:t>
            </a:r>
          </a:p>
        </p:txBody>
      </p:sp>
      <p:graphicFrame>
        <p:nvGraphicFramePr>
          <p:cNvPr id="347154" name="Object 18"/>
          <p:cNvGraphicFramePr>
            <a:graphicFrameLocks noChangeAspect="1"/>
          </p:cNvGraphicFramePr>
          <p:nvPr/>
        </p:nvGraphicFramePr>
        <p:xfrm>
          <a:off x="965200" y="2362200"/>
          <a:ext cx="3073400" cy="317500"/>
        </p:xfrm>
        <a:graphic>
          <a:graphicData uri="http://schemas.openxmlformats.org/presentationml/2006/ole">
            <p:oleObj spid="_x0000_s354306" name="Equation" r:id="rId3" imgW="3073320" imgH="317160" progId="Equation.3">
              <p:embed/>
            </p:oleObj>
          </a:graphicData>
        </a:graphic>
      </p:graphicFrame>
      <p:graphicFrame>
        <p:nvGraphicFramePr>
          <p:cNvPr id="347155" name="Object 19"/>
          <p:cNvGraphicFramePr>
            <a:graphicFrameLocks noChangeAspect="1"/>
          </p:cNvGraphicFramePr>
          <p:nvPr/>
        </p:nvGraphicFramePr>
        <p:xfrm>
          <a:off x="965200" y="2819400"/>
          <a:ext cx="3009900" cy="330200"/>
        </p:xfrm>
        <a:graphic>
          <a:graphicData uri="http://schemas.openxmlformats.org/presentationml/2006/ole">
            <p:oleObj spid="_x0000_s354307" name="Equation" r:id="rId4" imgW="3009600" imgH="330120" progId="Equation.3">
              <p:embed/>
            </p:oleObj>
          </a:graphicData>
        </a:graphic>
      </p:graphicFrame>
      <p:graphicFrame>
        <p:nvGraphicFramePr>
          <p:cNvPr id="347156" name="Object 20"/>
          <p:cNvGraphicFramePr>
            <a:graphicFrameLocks noChangeAspect="1"/>
          </p:cNvGraphicFramePr>
          <p:nvPr/>
        </p:nvGraphicFramePr>
        <p:xfrm>
          <a:off x="990600" y="3886200"/>
          <a:ext cx="3784600" cy="368300"/>
        </p:xfrm>
        <a:graphic>
          <a:graphicData uri="http://schemas.openxmlformats.org/presentationml/2006/ole">
            <p:oleObj spid="_x0000_s354308" name="Equation" r:id="rId5" imgW="3784320" imgH="368280" progId="Equation.3">
              <p:embed/>
            </p:oleObj>
          </a:graphicData>
        </a:graphic>
      </p:graphicFrame>
      <p:graphicFrame>
        <p:nvGraphicFramePr>
          <p:cNvPr id="347157" name="Object 21"/>
          <p:cNvGraphicFramePr>
            <a:graphicFrameLocks noChangeAspect="1"/>
          </p:cNvGraphicFramePr>
          <p:nvPr/>
        </p:nvGraphicFramePr>
        <p:xfrm>
          <a:off x="990600" y="4495800"/>
          <a:ext cx="3606800" cy="368300"/>
        </p:xfrm>
        <a:graphic>
          <a:graphicData uri="http://schemas.openxmlformats.org/presentationml/2006/ole">
            <p:oleObj spid="_x0000_s354309" name="Equation" r:id="rId6" imgW="3606480" imgH="368280" progId="Equation.3">
              <p:embed/>
            </p:oleObj>
          </a:graphicData>
        </a:graphic>
      </p:graphicFrame>
      <p:sp>
        <p:nvSpPr>
          <p:cNvPr id="8" name="TextBox 7"/>
          <p:cNvSpPr txBox="1"/>
          <p:nvPr/>
        </p:nvSpPr>
        <p:spPr>
          <a:xfrm>
            <a:off x="152400" y="152400"/>
            <a:ext cx="4343400" cy="707886"/>
          </a:xfrm>
          <a:prstGeom prst="rect">
            <a:avLst/>
          </a:prstGeom>
          <a:noFill/>
        </p:spPr>
        <p:txBody>
          <a:bodyPr wrap="square" rtlCol="0">
            <a:spAutoFit/>
          </a:bodyPr>
          <a:lstStyle/>
          <a:p>
            <a:r>
              <a:rPr lang="en-US" sz="4000" b="1" dirty="0" smtClean="0">
                <a:latin typeface="Arial" pitchFamily="34" charset="0"/>
                <a:cs typeface="Arial" pitchFamily="34" charset="0"/>
              </a:rPr>
              <a:t>Recap ….</a:t>
            </a:r>
            <a:endParaRPr lang="en-US" sz="40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29625"/>
            <a:ext cx="4343400" cy="523220"/>
          </a:xfrm>
          <a:prstGeom prst="rect">
            <a:avLst/>
          </a:prstGeom>
          <a:noFill/>
        </p:spPr>
        <p:txBody>
          <a:bodyPr wrap="square" rtlCol="0">
            <a:spAutoFit/>
          </a:bodyPr>
          <a:lstStyle/>
          <a:p>
            <a:r>
              <a:rPr lang="en-US" sz="2800" b="1" dirty="0" smtClean="0">
                <a:latin typeface="Arial" pitchFamily="34" charset="0"/>
                <a:cs typeface="Arial" pitchFamily="34" charset="0"/>
              </a:rPr>
              <a:t>Aims and Objectives</a:t>
            </a:r>
            <a:endParaRPr lang="en-US" sz="2800" b="1" dirty="0">
              <a:latin typeface="Arial" pitchFamily="34" charset="0"/>
              <a:cs typeface="Arial" pitchFamily="34" charset="0"/>
            </a:endParaRPr>
          </a:p>
        </p:txBody>
      </p:sp>
      <p:sp>
        <p:nvSpPr>
          <p:cNvPr id="3" name="TextBox 2"/>
          <p:cNvSpPr txBox="1"/>
          <p:nvPr/>
        </p:nvSpPr>
        <p:spPr>
          <a:xfrm>
            <a:off x="685800" y="1752600"/>
            <a:ext cx="7848600" cy="1938992"/>
          </a:xfrm>
          <a:prstGeom prst="rect">
            <a:avLst/>
          </a:prstGeom>
          <a:noFill/>
        </p:spPr>
        <p:txBody>
          <a:bodyPr wrap="square" rtlCol="0">
            <a:spAutoFit/>
          </a:bodyPr>
          <a:lstStyle/>
          <a:p>
            <a:pPr>
              <a:buFont typeface="Wingdings" pitchFamily="2" charset="2"/>
              <a:buChar char="§"/>
            </a:pPr>
            <a:r>
              <a:rPr lang="en-US" sz="2400" b="1" dirty="0" smtClean="0">
                <a:latin typeface="Arial" pitchFamily="34" charset="0"/>
                <a:cs typeface="Arial" pitchFamily="34" charset="0"/>
              </a:rPr>
              <a:t> examples </a:t>
            </a:r>
          </a:p>
          <a:p>
            <a:pPr>
              <a:buFont typeface="Wingdings" pitchFamily="2" charset="2"/>
              <a:buChar char="§"/>
            </a:pPr>
            <a:r>
              <a:rPr lang="en-US" sz="2400" b="1" dirty="0" smtClean="0">
                <a:latin typeface="Arial" pitchFamily="34" charset="0"/>
                <a:cs typeface="Arial" pitchFamily="34" charset="0"/>
              </a:rPr>
              <a:t> displacement field</a:t>
            </a:r>
          </a:p>
          <a:p>
            <a:pPr>
              <a:buFont typeface="Wingdings" pitchFamily="2" charset="2"/>
              <a:buChar char="§"/>
            </a:pPr>
            <a:r>
              <a:rPr lang="en-US" sz="2400" b="1" dirty="0" smtClean="0">
                <a:latin typeface="Arial" pitchFamily="34" charset="0"/>
                <a:cs typeface="Arial" pitchFamily="34" charset="0"/>
              </a:rPr>
              <a:t> examples</a:t>
            </a:r>
          </a:p>
          <a:p>
            <a:pPr>
              <a:buFont typeface="Wingdings" pitchFamily="2" charset="2"/>
              <a:buChar char="§"/>
            </a:pPr>
            <a:r>
              <a:rPr lang="en-US" sz="2400" b="1" dirty="0" smtClean="0">
                <a:latin typeface="Arial" pitchFamily="34" charset="0"/>
                <a:cs typeface="Arial" pitchFamily="34" charset="0"/>
              </a:rPr>
              <a:t> the material derivative</a:t>
            </a:r>
          </a:p>
          <a:p>
            <a:pPr>
              <a:buFont typeface="Wingdings" pitchFamily="2" charset="2"/>
              <a:buChar char="§"/>
            </a:pPr>
            <a:r>
              <a:rPr lang="en-US" sz="2400" b="1" dirty="0" smtClean="0">
                <a:latin typeface="Arial" pitchFamily="34" charset="0"/>
                <a:cs typeface="Arial" pitchFamily="34" charset="0"/>
              </a:rPr>
              <a:t> examples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0892" y="719078"/>
            <a:ext cx="8714508" cy="4401205"/>
          </a:xfrm>
          <a:prstGeom prst="rect">
            <a:avLst/>
          </a:prstGeom>
          <a:noFill/>
        </p:spPr>
        <p:txBody>
          <a:bodyPr wrap="square" rtlCol="0">
            <a:spAutoFit/>
          </a:bodyPr>
          <a:lstStyle/>
          <a:p>
            <a:r>
              <a:rPr lang="en-US" sz="2000" b="1" dirty="0" smtClean="0">
                <a:latin typeface="Arial" pitchFamily="34" charset="0"/>
                <a:cs typeface="Arial" pitchFamily="34" charset="0"/>
              </a:rPr>
              <a:t>Problem 1:</a:t>
            </a:r>
            <a:r>
              <a:rPr lang="en-US" sz="2000" dirty="0" smtClean="0">
                <a:latin typeface="Arial" pitchFamily="34" charset="0"/>
                <a:cs typeface="Arial" pitchFamily="34" charset="0"/>
              </a:rPr>
              <a:t> The motion of a continuous medium is specified by the component equations </a:t>
            </a: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pPr marL="457200" indent="-457200">
              <a:buAutoNum type="alphaLcParenBoth"/>
            </a:pPr>
            <a:r>
              <a:rPr lang="en-US" sz="2000" dirty="0" smtClean="0">
                <a:latin typeface="Arial" pitchFamily="34" charset="0"/>
                <a:cs typeface="Arial" pitchFamily="34" charset="0"/>
              </a:rPr>
              <a:t>Show that the </a:t>
            </a:r>
            <a:r>
              <a:rPr lang="en-US" sz="2000" dirty="0" err="1" smtClean="0">
                <a:latin typeface="Arial" pitchFamily="34" charset="0"/>
                <a:cs typeface="Arial" pitchFamily="34" charset="0"/>
              </a:rPr>
              <a:t>Jacobian</a:t>
            </a:r>
            <a:r>
              <a:rPr lang="en-US" sz="2000" dirty="0" smtClean="0">
                <a:latin typeface="Arial" pitchFamily="34" charset="0"/>
                <a:cs typeface="Arial" pitchFamily="34" charset="0"/>
              </a:rPr>
              <a:t> determinant J does not vanish, and solve for the inverse equations         </a:t>
            </a:r>
          </a:p>
          <a:p>
            <a:pPr marL="457200" indent="-457200">
              <a:buAutoNum type="alphaLcParenBoth"/>
            </a:pPr>
            <a:r>
              <a:rPr lang="en-US" sz="2000" dirty="0" smtClean="0">
                <a:latin typeface="Arial" pitchFamily="34" charset="0"/>
                <a:cs typeface="Arial" pitchFamily="34" charset="0"/>
              </a:rPr>
              <a:t>Calculate the velocity and acceleration components in terms of the material coordinates.</a:t>
            </a:r>
          </a:p>
          <a:p>
            <a:pPr marL="457200" indent="-457200">
              <a:buAutoNum type="alphaLcParenBoth"/>
            </a:pPr>
            <a:r>
              <a:rPr lang="en-US" sz="2000" dirty="0" smtClean="0">
                <a:latin typeface="Arial" pitchFamily="34" charset="0"/>
                <a:cs typeface="Arial" pitchFamily="34" charset="0"/>
              </a:rPr>
              <a:t>Using the inverse equations developed in part (a), express the velocity and acceleration components in terms of spatial coordinates.</a:t>
            </a:r>
          </a:p>
        </p:txBody>
      </p:sp>
      <p:graphicFrame>
        <p:nvGraphicFramePr>
          <p:cNvPr id="340996" name="Object 4"/>
          <p:cNvGraphicFramePr>
            <a:graphicFrameLocks noChangeAspect="1"/>
          </p:cNvGraphicFramePr>
          <p:nvPr/>
        </p:nvGraphicFramePr>
        <p:xfrm>
          <a:off x="1968500" y="1447800"/>
          <a:ext cx="3746500" cy="1676400"/>
        </p:xfrm>
        <a:graphic>
          <a:graphicData uri="http://schemas.openxmlformats.org/presentationml/2006/ole">
            <p:oleObj spid="_x0000_s361474" name="Equation" r:id="rId3" imgW="3746160" imgH="1676160" progId="Equation.3">
              <p:embed/>
            </p:oleObj>
          </a:graphicData>
        </a:graphic>
      </p:graphicFrame>
      <p:graphicFrame>
        <p:nvGraphicFramePr>
          <p:cNvPr id="361475" name="Object 3"/>
          <p:cNvGraphicFramePr>
            <a:graphicFrameLocks noChangeAspect="1"/>
          </p:cNvGraphicFramePr>
          <p:nvPr/>
        </p:nvGraphicFramePr>
        <p:xfrm>
          <a:off x="3228108" y="3505200"/>
          <a:ext cx="1231900" cy="304800"/>
        </p:xfrm>
        <a:graphic>
          <a:graphicData uri="http://schemas.openxmlformats.org/presentationml/2006/ole">
            <p:oleObj spid="_x0000_s361475" name="Equation" r:id="rId4" imgW="1231560" imgH="304560" progId="Equation.3">
              <p:embed/>
            </p:oleObj>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0892" y="719078"/>
            <a:ext cx="8714508" cy="3785652"/>
          </a:xfrm>
          <a:prstGeom prst="rect">
            <a:avLst/>
          </a:prstGeom>
          <a:noFill/>
        </p:spPr>
        <p:txBody>
          <a:bodyPr wrap="square" rtlCol="0">
            <a:spAutoFit/>
          </a:bodyPr>
          <a:lstStyle/>
          <a:p>
            <a:r>
              <a:rPr lang="en-US" sz="2000" b="1" dirty="0" smtClean="0">
                <a:latin typeface="Arial" pitchFamily="34" charset="0"/>
                <a:cs typeface="Arial" pitchFamily="34" charset="0"/>
              </a:rPr>
              <a:t>Problem 2:</a:t>
            </a:r>
            <a:r>
              <a:rPr lang="en-US" sz="2000" dirty="0" smtClean="0">
                <a:latin typeface="Arial" pitchFamily="34" charset="0"/>
                <a:cs typeface="Arial" pitchFamily="34" charset="0"/>
              </a:rPr>
              <a:t> Let the motion of continuum be given in component form by the equations</a:t>
            </a: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pPr marL="457200" indent="-457200">
              <a:buAutoNum type="alphaLcParenBoth"/>
            </a:pPr>
            <a:r>
              <a:rPr lang="en-US" sz="2000" dirty="0" smtClean="0">
                <a:latin typeface="Arial" pitchFamily="34" charset="0"/>
                <a:cs typeface="Arial" pitchFamily="34" charset="0"/>
              </a:rPr>
              <a:t>Show that          and solve for the inverse equations. </a:t>
            </a:r>
          </a:p>
          <a:p>
            <a:pPr marL="457200" indent="-457200">
              <a:buAutoNum type="alphaLcParenBoth"/>
            </a:pPr>
            <a:r>
              <a:rPr lang="en-US" sz="2000" dirty="0" smtClean="0">
                <a:latin typeface="Arial" pitchFamily="34" charset="0"/>
                <a:cs typeface="Arial" pitchFamily="34" charset="0"/>
              </a:rPr>
              <a:t>Determine the velocity and acceleration </a:t>
            </a:r>
          </a:p>
          <a:p>
            <a:pPr marL="971550" lvl="1" indent="-514350">
              <a:buFont typeface="+mj-lt"/>
              <a:buAutoNum type="romanLcPeriod"/>
            </a:pPr>
            <a:r>
              <a:rPr lang="en-US" sz="2000" dirty="0" smtClean="0">
                <a:latin typeface="Arial" pitchFamily="34" charset="0"/>
                <a:cs typeface="Arial" pitchFamily="34" charset="0"/>
              </a:rPr>
              <a:t>at time        s for the particle which was at point                         when            s.</a:t>
            </a:r>
          </a:p>
          <a:p>
            <a:pPr marL="971550" lvl="1" indent="-514350">
              <a:buFont typeface="+mj-lt"/>
              <a:buAutoNum type="romanLcPeriod"/>
            </a:pPr>
            <a:r>
              <a:rPr lang="en-US" sz="2000" dirty="0" smtClean="0">
                <a:latin typeface="Arial" pitchFamily="34" charset="0"/>
                <a:cs typeface="Arial" pitchFamily="34" charset="0"/>
              </a:rPr>
              <a:t>at time        s for the particle which was at point              when        </a:t>
            </a:r>
          </a:p>
        </p:txBody>
      </p:sp>
      <p:graphicFrame>
        <p:nvGraphicFramePr>
          <p:cNvPr id="340996" name="Object 4"/>
          <p:cNvGraphicFramePr>
            <a:graphicFrameLocks noChangeAspect="1"/>
          </p:cNvGraphicFramePr>
          <p:nvPr/>
        </p:nvGraphicFramePr>
        <p:xfrm>
          <a:off x="2711450" y="1380836"/>
          <a:ext cx="2260600" cy="1282700"/>
        </p:xfrm>
        <a:graphic>
          <a:graphicData uri="http://schemas.openxmlformats.org/presentationml/2006/ole">
            <p:oleObj spid="_x0000_s362498" name="Equation" r:id="rId3" imgW="2260440" imgH="1282680" progId="Equation.3">
              <p:embed/>
            </p:oleObj>
          </a:graphicData>
        </a:graphic>
      </p:graphicFrame>
      <p:graphicFrame>
        <p:nvGraphicFramePr>
          <p:cNvPr id="361475" name="Object 3"/>
          <p:cNvGraphicFramePr>
            <a:graphicFrameLocks noChangeAspect="1"/>
          </p:cNvGraphicFramePr>
          <p:nvPr/>
        </p:nvGraphicFramePr>
        <p:xfrm>
          <a:off x="2112816" y="3553692"/>
          <a:ext cx="457200" cy="241300"/>
        </p:xfrm>
        <a:graphic>
          <a:graphicData uri="http://schemas.openxmlformats.org/presentationml/2006/ole">
            <p:oleObj spid="_x0000_s362499" name="Equation" r:id="rId4" imgW="457200" imgH="241200" progId="Equation.3">
              <p:embed/>
            </p:oleObj>
          </a:graphicData>
        </a:graphic>
      </p:graphicFrame>
      <p:graphicFrame>
        <p:nvGraphicFramePr>
          <p:cNvPr id="362500" name="Object 4"/>
          <p:cNvGraphicFramePr>
            <a:graphicFrameLocks noChangeAspect="1"/>
          </p:cNvGraphicFramePr>
          <p:nvPr/>
        </p:nvGraphicFramePr>
        <p:xfrm>
          <a:off x="1967352" y="2941780"/>
          <a:ext cx="584200" cy="241300"/>
        </p:xfrm>
        <a:graphic>
          <a:graphicData uri="http://schemas.openxmlformats.org/presentationml/2006/ole">
            <p:oleObj spid="_x0000_s362500" name="Equation" r:id="rId5" imgW="583920" imgH="241200" progId="Equation.3">
              <p:embed/>
            </p:oleObj>
          </a:graphicData>
        </a:graphic>
      </p:graphicFrame>
      <p:graphicFrame>
        <p:nvGraphicFramePr>
          <p:cNvPr id="362501" name="Object 5"/>
          <p:cNvGraphicFramePr>
            <a:graphicFrameLocks noChangeAspect="1"/>
          </p:cNvGraphicFramePr>
          <p:nvPr/>
        </p:nvGraphicFramePr>
        <p:xfrm>
          <a:off x="2087563" y="4154488"/>
          <a:ext cx="508000" cy="241300"/>
        </p:xfrm>
        <a:graphic>
          <a:graphicData uri="http://schemas.openxmlformats.org/presentationml/2006/ole">
            <p:oleObj spid="_x0000_s362501" name="Equation" r:id="rId6" imgW="507960" imgH="241200" progId="Equation.3">
              <p:embed/>
            </p:oleObj>
          </a:graphicData>
        </a:graphic>
      </p:graphicFrame>
      <p:graphicFrame>
        <p:nvGraphicFramePr>
          <p:cNvPr id="362502" name="Object 6"/>
          <p:cNvGraphicFramePr>
            <a:graphicFrameLocks noChangeAspect="1"/>
          </p:cNvGraphicFramePr>
          <p:nvPr/>
        </p:nvGraphicFramePr>
        <p:xfrm>
          <a:off x="6597650" y="3508375"/>
          <a:ext cx="1714500" cy="317500"/>
        </p:xfrm>
        <a:graphic>
          <a:graphicData uri="http://schemas.openxmlformats.org/presentationml/2006/ole">
            <p:oleObj spid="_x0000_s362502" name="Equation" r:id="rId7" imgW="1714320" imgH="317160" progId="Equation.3">
              <p:embed/>
            </p:oleObj>
          </a:graphicData>
        </a:graphic>
      </p:graphicFrame>
      <p:graphicFrame>
        <p:nvGraphicFramePr>
          <p:cNvPr id="362503" name="Object 7"/>
          <p:cNvGraphicFramePr>
            <a:graphicFrameLocks noChangeAspect="1"/>
          </p:cNvGraphicFramePr>
          <p:nvPr/>
        </p:nvGraphicFramePr>
        <p:xfrm>
          <a:off x="1962150" y="3854450"/>
          <a:ext cx="685800" cy="241300"/>
        </p:xfrm>
        <a:graphic>
          <a:graphicData uri="http://schemas.openxmlformats.org/presentationml/2006/ole">
            <p:oleObj spid="_x0000_s362503" name="Equation" r:id="rId8" imgW="685800" imgH="241200" progId="Equation.3">
              <p:embed/>
            </p:oleObj>
          </a:graphicData>
        </a:graphic>
      </p:graphicFrame>
      <p:graphicFrame>
        <p:nvGraphicFramePr>
          <p:cNvPr id="362504" name="Object 8"/>
          <p:cNvGraphicFramePr>
            <a:graphicFrameLocks noChangeAspect="1"/>
          </p:cNvGraphicFramePr>
          <p:nvPr/>
        </p:nvGraphicFramePr>
        <p:xfrm>
          <a:off x="6591300" y="4121150"/>
          <a:ext cx="876300" cy="317500"/>
        </p:xfrm>
        <a:graphic>
          <a:graphicData uri="http://schemas.openxmlformats.org/presentationml/2006/ole">
            <p:oleObj spid="_x0000_s362504" name="Equation" r:id="rId9" imgW="876240" imgH="317160" progId="Equation.3">
              <p:embed/>
            </p:oleObj>
          </a:graphicData>
        </a:graphic>
      </p:graphicFrame>
      <p:graphicFrame>
        <p:nvGraphicFramePr>
          <p:cNvPr id="362505" name="Object 9"/>
          <p:cNvGraphicFramePr>
            <a:graphicFrameLocks noChangeAspect="1"/>
          </p:cNvGraphicFramePr>
          <p:nvPr/>
        </p:nvGraphicFramePr>
        <p:xfrm>
          <a:off x="8210550" y="4162425"/>
          <a:ext cx="546100" cy="241300"/>
        </p:xfrm>
        <a:graphic>
          <a:graphicData uri="http://schemas.openxmlformats.org/presentationml/2006/ole">
            <p:oleObj spid="_x0000_s362505" name="Equation" r:id="rId10" imgW="545760" imgH="241200" progId="Equation.3">
              <p:embed/>
            </p:oleObj>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2400" y="762000"/>
            <a:ext cx="8763000" cy="707886"/>
          </a:xfrm>
          <a:prstGeom prst="rect">
            <a:avLst/>
          </a:prstGeom>
          <a:noFill/>
        </p:spPr>
        <p:txBody>
          <a:bodyPr wrap="square" rtlCol="0">
            <a:spAutoFit/>
          </a:bodyPr>
          <a:lstStyle/>
          <a:p>
            <a:r>
              <a:rPr lang="en-US" sz="2000" dirty="0" smtClean="0">
                <a:latin typeface="Arial" pitchFamily="34" charset="0"/>
                <a:cs typeface="Arial" pitchFamily="34" charset="0"/>
              </a:rPr>
              <a:t>A </a:t>
            </a:r>
            <a:r>
              <a:rPr lang="en-US" sz="2000" b="1" i="1" dirty="0" smtClean="0">
                <a:latin typeface="Arial" pitchFamily="34" charset="0"/>
                <a:cs typeface="Arial" pitchFamily="34" charset="0"/>
              </a:rPr>
              <a:t>displacement</a:t>
            </a:r>
            <a:r>
              <a:rPr lang="en-US" sz="2000" dirty="0" smtClean="0">
                <a:latin typeface="Arial" pitchFamily="34" charset="0"/>
                <a:cs typeface="Arial" pitchFamily="34" charset="0"/>
              </a:rPr>
              <a:t> is the change in the position of the particle as it transits from the </a:t>
            </a:r>
            <a:r>
              <a:rPr lang="en-US" sz="2000" i="1" dirty="0" smtClean="0">
                <a:latin typeface="Arial" pitchFamily="34" charset="0"/>
                <a:cs typeface="Arial" pitchFamily="34" charset="0"/>
              </a:rPr>
              <a:t>reference configuration</a:t>
            </a:r>
            <a:r>
              <a:rPr lang="en-US" sz="2000" dirty="0" smtClean="0">
                <a:latin typeface="Arial" pitchFamily="34" charset="0"/>
                <a:cs typeface="Arial" pitchFamily="34" charset="0"/>
              </a:rPr>
              <a:t> to the </a:t>
            </a:r>
            <a:r>
              <a:rPr lang="en-US" sz="2000" i="1" dirty="0" smtClean="0">
                <a:latin typeface="Arial" pitchFamily="34" charset="0"/>
                <a:cs typeface="Arial" pitchFamily="34" charset="0"/>
              </a:rPr>
              <a:t>current configuration</a:t>
            </a:r>
          </a:p>
        </p:txBody>
      </p:sp>
      <p:sp>
        <p:nvSpPr>
          <p:cNvPr id="12" name="TextBox 11"/>
          <p:cNvSpPr txBox="1"/>
          <p:nvPr/>
        </p:nvSpPr>
        <p:spPr>
          <a:xfrm>
            <a:off x="196280" y="228600"/>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The displacement field</a:t>
            </a:r>
            <a:endParaRPr lang="en-US" sz="2800" b="1" dirty="0">
              <a:latin typeface="Arial" pitchFamily="34" charset="0"/>
              <a:cs typeface="Arial" pitchFamily="34" charset="0"/>
            </a:endParaRPr>
          </a:p>
        </p:txBody>
      </p:sp>
      <p:cxnSp>
        <p:nvCxnSpPr>
          <p:cNvPr id="37" name="Straight Arrow Connector 36"/>
          <p:cNvCxnSpPr/>
          <p:nvPr/>
        </p:nvCxnSpPr>
        <p:spPr>
          <a:xfrm rot="5400000" flipH="1" flipV="1">
            <a:off x="5007172" y="3007593"/>
            <a:ext cx="1677193"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rot="10800000" flipV="1">
            <a:off x="5236566" y="3845790"/>
            <a:ext cx="609601" cy="457201"/>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V="1">
            <a:off x="5846166" y="3845792"/>
            <a:ext cx="2209799"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0" name="Oval 39"/>
          <p:cNvSpPr/>
          <p:nvPr/>
        </p:nvSpPr>
        <p:spPr>
          <a:xfrm rot="20054965">
            <a:off x="6340046" y="2247300"/>
            <a:ext cx="816504" cy="468435"/>
          </a:xfrm>
          <a:prstGeom prst="ellipse">
            <a:avLst/>
          </a:prstGeom>
          <a:solidFill>
            <a:schemeClr val="bg2"/>
          </a:solidFill>
          <a:ln>
            <a:solidFill>
              <a:schemeClr val="bg2">
                <a:lumMod val="90000"/>
              </a:schemeClr>
            </a:solid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aphicFrame>
        <p:nvGraphicFramePr>
          <p:cNvPr id="41" name="Object 4"/>
          <p:cNvGraphicFramePr>
            <a:graphicFrameLocks noChangeAspect="1"/>
          </p:cNvGraphicFramePr>
          <p:nvPr/>
        </p:nvGraphicFramePr>
        <p:xfrm>
          <a:off x="5009121" y="4244975"/>
          <a:ext cx="609600" cy="317500"/>
        </p:xfrm>
        <a:graphic>
          <a:graphicData uri="http://schemas.openxmlformats.org/presentationml/2006/ole">
            <p:oleObj spid="_x0000_s260119" name="Equation" r:id="rId3" imgW="609480" imgH="317160" progId="Equation.3">
              <p:embed/>
            </p:oleObj>
          </a:graphicData>
        </a:graphic>
      </p:graphicFrame>
      <p:graphicFrame>
        <p:nvGraphicFramePr>
          <p:cNvPr id="42" name="Object 5"/>
          <p:cNvGraphicFramePr>
            <a:graphicFrameLocks noChangeAspect="1"/>
          </p:cNvGraphicFramePr>
          <p:nvPr/>
        </p:nvGraphicFramePr>
        <p:xfrm>
          <a:off x="7964757" y="3791671"/>
          <a:ext cx="673100" cy="317500"/>
        </p:xfrm>
        <a:graphic>
          <a:graphicData uri="http://schemas.openxmlformats.org/presentationml/2006/ole">
            <p:oleObj spid="_x0000_s260120" name="Equation" r:id="rId4" imgW="672840" imgH="317160" progId="Equation.3">
              <p:embed/>
            </p:oleObj>
          </a:graphicData>
        </a:graphic>
      </p:graphicFrame>
      <p:graphicFrame>
        <p:nvGraphicFramePr>
          <p:cNvPr id="43" name="Object 6"/>
          <p:cNvGraphicFramePr>
            <a:graphicFrameLocks noChangeAspect="1"/>
          </p:cNvGraphicFramePr>
          <p:nvPr/>
        </p:nvGraphicFramePr>
        <p:xfrm>
          <a:off x="5350145" y="1879600"/>
          <a:ext cx="647700" cy="330200"/>
        </p:xfrm>
        <a:graphic>
          <a:graphicData uri="http://schemas.openxmlformats.org/presentationml/2006/ole">
            <p:oleObj spid="_x0000_s260121" name="Equation" r:id="rId5" imgW="647640" imgH="330120" progId="Equation.3">
              <p:embed/>
            </p:oleObj>
          </a:graphicData>
        </a:graphic>
      </p:graphicFrame>
      <p:graphicFrame>
        <p:nvGraphicFramePr>
          <p:cNvPr id="44" name="Object 10"/>
          <p:cNvGraphicFramePr>
            <a:graphicFrameLocks noChangeAspect="1"/>
          </p:cNvGraphicFramePr>
          <p:nvPr/>
        </p:nvGraphicFramePr>
        <p:xfrm>
          <a:off x="5578309" y="3650672"/>
          <a:ext cx="228600" cy="241300"/>
        </p:xfrm>
        <a:graphic>
          <a:graphicData uri="http://schemas.openxmlformats.org/presentationml/2006/ole">
            <p:oleObj spid="_x0000_s260122" name="Equation" r:id="rId6" imgW="228600" imgH="241200" progId="Equation.3">
              <p:embed/>
            </p:oleObj>
          </a:graphicData>
        </a:graphic>
      </p:graphicFrame>
      <p:sp>
        <p:nvSpPr>
          <p:cNvPr id="45" name="TextBox 44"/>
          <p:cNvSpPr txBox="1"/>
          <p:nvPr/>
        </p:nvSpPr>
        <p:spPr>
          <a:xfrm>
            <a:off x="6705149" y="2200564"/>
            <a:ext cx="381000" cy="400110"/>
          </a:xfrm>
          <a:prstGeom prst="rect">
            <a:avLst/>
          </a:prstGeom>
          <a:noFill/>
        </p:spPr>
        <p:txBody>
          <a:bodyPr wrap="square" rtlCol="0">
            <a:spAutoFit/>
          </a:bodyPr>
          <a:lstStyle/>
          <a:p>
            <a:r>
              <a:rPr lang="en-US" sz="2000" dirty="0" smtClean="0">
                <a:latin typeface="Arial" pitchFamily="34" charset="0"/>
                <a:cs typeface="Arial" pitchFamily="34" charset="0"/>
              </a:rPr>
              <a:t>P</a:t>
            </a:r>
            <a:endParaRPr lang="en-US" sz="2000" dirty="0">
              <a:latin typeface="Arial" pitchFamily="34" charset="0"/>
              <a:cs typeface="Arial" pitchFamily="34" charset="0"/>
            </a:endParaRPr>
          </a:p>
        </p:txBody>
      </p:sp>
      <p:sp>
        <p:nvSpPr>
          <p:cNvPr id="46" name="Oval 45"/>
          <p:cNvSpPr/>
          <p:nvPr/>
        </p:nvSpPr>
        <p:spPr>
          <a:xfrm>
            <a:off x="6684365" y="2438400"/>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7" name="Freeform 46"/>
          <p:cNvSpPr/>
          <p:nvPr/>
        </p:nvSpPr>
        <p:spPr>
          <a:xfrm rot="1678640">
            <a:off x="6600420" y="1684779"/>
            <a:ext cx="310188" cy="778944"/>
          </a:xfrm>
          <a:custGeom>
            <a:avLst/>
            <a:gdLst>
              <a:gd name="connsiteX0" fmla="*/ 160097 w 160097"/>
              <a:gd name="connsiteY0" fmla="*/ 323272 h 323272"/>
              <a:gd name="connsiteX1" fmla="*/ 12315 w 160097"/>
              <a:gd name="connsiteY1" fmla="*/ 184727 h 323272"/>
              <a:gd name="connsiteX2" fmla="*/ 86206 w 160097"/>
              <a:gd name="connsiteY2" fmla="*/ 0 h 323272"/>
            </a:gdLst>
            <a:ahLst/>
            <a:cxnLst>
              <a:cxn ang="0">
                <a:pos x="connsiteX0" y="connsiteY0"/>
              </a:cxn>
              <a:cxn ang="0">
                <a:pos x="connsiteX1" y="connsiteY1"/>
              </a:cxn>
              <a:cxn ang="0">
                <a:pos x="connsiteX2" y="connsiteY2"/>
              </a:cxn>
            </a:cxnLst>
            <a:rect l="l" t="t" r="r" b="b"/>
            <a:pathLst>
              <a:path w="160097" h="323272">
                <a:moveTo>
                  <a:pt x="160097" y="323272"/>
                </a:moveTo>
                <a:cubicBezTo>
                  <a:pt x="92363" y="280939"/>
                  <a:pt x="24630" y="238606"/>
                  <a:pt x="12315" y="184727"/>
                </a:cubicBezTo>
                <a:cubicBezTo>
                  <a:pt x="0" y="130848"/>
                  <a:pt x="43103" y="65424"/>
                  <a:pt x="86206" y="0"/>
                </a:cubicBez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aphicFrame>
        <p:nvGraphicFramePr>
          <p:cNvPr id="48" name="Object 20"/>
          <p:cNvGraphicFramePr>
            <a:graphicFrameLocks noChangeAspect="1"/>
          </p:cNvGraphicFramePr>
          <p:nvPr/>
        </p:nvGraphicFramePr>
        <p:xfrm>
          <a:off x="6979929" y="1524000"/>
          <a:ext cx="1003300" cy="304800"/>
        </p:xfrm>
        <a:graphic>
          <a:graphicData uri="http://schemas.openxmlformats.org/presentationml/2006/ole">
            <p:oleObj spid="_x0000_s260123" name="Equation" r:id="rId7" imgW="1002960" imgH="304560" progId="Equation.3">
              <p:embed/>
            </p:oleObj>
          </a:graphicData>
        </a:graphic>
      </p:graphicFrame>
      <p:graphicFrame>
        <p:nvGraphicFramePr>
          <p:cNvPr id="49" name="Object 21"/>
          <p:cNvGraphicFramePr>
            <a:graphicFrameLocks noChangeAspect="1"/>
          </p:cNvGraphicFramePr>
          <p:nvPr/>
        </p:nvGraphicFramePr>
        <p:xfrm>
          <a:off x="6825221" y="3543300"/>
          <a:ext cx="203200" cy="190500"/>
        </p:xfrm>
        <a:graphic>
          <a:graphicData uri="http://schemas.openxmlformats.org/presentationml/2006/ole">
            <p:oleObj spid="_x0000_s260124" name="Equation" r:id="rId8" imgW="203040" imgH="190440" progId="Equation.3">
              <p:embed/>
            </p:oleObj>
          </a:graphicData>
        </a:graphic>
      </p:graphicFrame>
      <p:cxnSp>
        <p:nvCxnSpPr>
          <p:cNvPr id="50" name="Straight Arrow Connector 49"/>
          <p:cNvCxnSpPr/>
          <p:nvPr/>
        </p:nvCxnSpPr>
        <p:spPr>
          <a:xfrm rot="5400000" flipH="1" flipV="1">
            <a:off x="5609209" y="2741768"/>
            <a:ext cx="1337507" cy="85437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5857711" y="3828472"/>
            <a:ext cx="9144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rot="5400000" flipH="1" flipV="1">
            <a:off x="5388965" y="3380508"/>
            <a:ext cx="9144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rot="10800000" flipV="1">
            <a:off x="5446693" y="3824780"/>
            <a:ext cx="399472" cy="32004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54" name="Object 17"/>
          <p:cNvGraphicFramePr>
            <a:graphicFrameLocks noChangeAspect="1"/>
          </p:cNvGraphicFramePr>
          <p:nvPr/>
        </p:nvGraphicFramePr>
        <p:xfrm>
          <a:off x="5086477" y="3666836"/>
          <a:ext cx="508000" cy="368300"/>
        </p:xfrm>
        <a:graphic>
          <a:graphicData uri="http://schemas.openxmlformats.org/presentationml/2006/ole">
            <p:oleObj spid="_x0000_s260125" name="Equation" r:id="rId9" imgW="507960" imgH="368280" progId="Equation.3">
              <p:embed/>
            </p:oleObj>
          </a:graphicData>
        </a:graphic>
      </p:graphicFrame>
      <p:graphicFrame>
        <p:nvGraphicFramePr>
          <p:cNvPr id="55" name="Object 18"/>
          <p:cNvGraphicFramePr>
            <a:graphicFrameLocks noChangeAspect="1"/>
          </p:cNvGraphicFramePr>
          <p:nvPr/>
        </p:nvGraphicFramePr>
        <p:xfrm>
          <a:off x="5939107" y="3889375"/>
          <a:ext cx="571500" cy="368300"/>
        </p:xfrm>
        <a:graphic>
          <a:graphicData uri="http://schemas.openxmlformats.org/presentationml/2006/ole">
            <p:oleObj spid="_x0000_s260126" name="Equation" r:id="rId10" imgW="571320" imgH="368280" progId="Equation.3">
              <p:embed/>
            </p:oleObj>
          </a:graphicData>
        </a:graphic>
      </p:graphicFrame>
      <p:graphicFrame>
        <p:nvGraphicFramePr>
          <p:cNvPr id="56" name="Object 19"/>
          <p:cNvGraphicFramePr>
            <a:graphicFrameLocks noChangeAspect="1"/>
          </p:cNvGraphicFramePr>
          <p:nvPr/>
        </p:nvGraphicFramePr>
        <p:xfrm>
          <a:off x="5250132" y="3194050"/>
          <a:ext cx="558800" cy="381000"/>
        </p:xfrm>
        <a:graphic>
          <a:graphicData uri="http://schemas.openxmlformats.org/presentationml/2006/ole">
            <p:oleObj spid="_x0000_s260127" name="Equation" r:id="rId11" imgW="558720" imgH="380880" progId="Equation.3">
              <p:embed/>
            </p:oleObj>
          </a:graphicData>
        </a:graphic>
      </p:graphicFrame>
      <p:sp>
        <p:nvSpPr>
          <p:cNvPr id="57" name="Oval 56"/>
          <p:cNvSpPr/>
          <p:nvPr/>
        </p:nvSpPr>
        <p:spPr>
          <a:xfrm rot="480555">
            <a:off x="7523509" y="2982166"/>
            <a:ext cx="816504" cy="468435"/>
          </a:xfrm>
          <a:prstGeom prst="ellipse">
            <a:avLst/>
          </a:prstGeom>
          <a:solidFill>
            <a:schemeClr val="bg2"/>
          </a:solidFill>
          <a:ln>
            <a:solidFill>
              <a:schemeClr val="bg2">
                <a:lumMod val="90000"/>
              </a:schemeClr>
            </a:solid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8" name="TextBox 57"/>
          <p:cNvSpPr txBox="1"/>
          <p:nvPr/>
        </p:nvSpPr>
        <p:spPr>
          <a:xfrm>
            <a:off x="7897848" y="2981610"/>
            <a:ext cx="381000" cy="400110"/>
          </a:xfrm>
          <a:prstGeom prst="rect">
            <a:avLst/>
          </a:prstGeom>
          <a:noFill/>
        </p:spPr>
        <p:txBody>
          <a:bodyPr wrap="square" rtlCol="0">
            <a:spAutoFit/>
          </a:bodyPr>
          <a:lstStyle/>
          <a:p>
            <a:r>
              <a:rPr lang="en-US" sz="2000" dirty="0" smtClean="0">
                <a:latin typeface="Arial" pitchFamily="34" charset="0"/>
                <a:cs typeface="Arial" pitchFamily="34" charset="0"/>
              </a:rPr>
              <a:t>p</a:t>
            </a:r>
            <a:endParaRPr lang="en-US" sz="2000" dirty="0">
              <a:latin typeface="Arial" pitchFamily="34" charset="0"/>
              <a:cs typeface="Arial" pitchFamily="34" charset="0"/>
            </a:endParaRPr>
          </a:p>
        </p:txBody>
      </p:sp>
      <p:sp>
        <p:nvSpPr>
          <p:cNvPr id="59" name="Oval 58"/>
          <p:cNvSpPr/>
          <p:nvPr/>
        </p:nvSpPr>
        <p:spPr>
          <a:xfrm>
            <a:off x="7867828" y="3173266"/>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60" name="Straight Arrow Connector 59"/>
          <p:cNvCxnSpPr/>
          <p:nvPr/>
        </p:nvCxnSpPr>
        <p:spPr>
          <a:xfrm flipV="1">
            <a:off x="5866949" y="3247543"/>
            <a:ext cx="1984330" cy="57169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61" name="Object 20"/>
          <p:cNvGraphicFramePr>
            <a:graphicFrameLocks noChangeAspect="1"/>
          </p:cNvGraphicFramePr>
          <p:nvPr/>
        </p:nvGraphicFramePr>
        <p:xfrm>
          <a:off x="6275657" y="3098800"/>
          <a:ext cx="292100" cy="241300"/>
        </p:xfrm>
        <a:graphic>
          <a:graphicData uri="http://schemas.openxmlformats.org/presentationml/2006/ole">
            <p:oleObj spid="_x0000_s260128" name="Equation" r:id="rId12" imgW="291960" imgH="241200" progId="Equation.3">
              <p:embed/>
            </p:oleObj>
          </a:graphicData>
        </a:graphic>
      </p:graphicFrame>
      <p:sp>
        <p:nvSpPr>
          <p:cNvPr id="62" name="Rectangle 61"/>
          <p:cNvSpPr/>
          <p:nvPr/>
        </p:nvSpPr>
        <p:spPr>
          <a:xfrm>
            <a:off x="7086841" y="2069068"/>
            <a:ext cx="1313180" cy="369332"/>
          </a:xfrm>
          <a:prstGeom prst="rect">
            <a:avLst/>
          </a:prstGeom>
        </p:spPr>
        <p:txBody>
          <a:bodyPr wrap="none">
            <a:spAutoFit/>
          </a:bodyPr>
          <a:lstStyle/>
          <a:p>
            <a:r>
              <a:rPr lang="en-US" dirty="0" smtClean="0">
                <a:latin typeface="Arial" pitchFamily="34" charset="0"/>
                <a:cs typeface="Arial" pitchFamily="34" charset="0"/>
              </a:rPr>
              <a:t>Reference </a:t>
            </a:r>
            <a:endParaRPr lang="en-US" dirty="0"/>
          </a:p>
        </p:txBody>
      </p:sp>
      <p:sp>
        <p:nvSpPr>
          <p:cNvPr id="63" name="Rectangle 62"/>
          <p:cNvSpPr/>
          <p:nvPr/>
        </p:nvSpPr>
        <p:spPr>
          <a:xfrm>
            <a:off x="8113693" y="2831068"/>
            <a:ext cx="954107" cy="369332"/>
          </a:xfrm>
          <a:prstGeom prst="rect">
            <a:avLst/>
          </a:prstGeom>
        </p:spPr>
        <p:txBody>
          <a:bodyPr wrap="none">
            <a:spAutoFit/>
          </a:bodyPr>
          <a:lstStyle/>
          <a:p>
            <a:r>
              <a:rPr lang="en-US" dirty="0" smtClean="0">
                <a:latin typeface="Arial" pitchFamily="34" charset="0"/>
                <a:cs typeface="Arial" pitchFamily="34" charset="0"/>
              </a:rPr>
              <a:t>Current</a:t>
            </a:r>
            <a:endParaRPr lang="en-US" dirty="0"/>
          </a:p>
        </p:txBody>
      </p:sp>
      <p:cxnSp>
        <p:nvCxnSpPr>
          <p:cNvPr id="64" name="Straight Arrow Connector 63"/>
          <p:cNvCxnSpPr>
            <a:stCxn id="46" idx="5"/>
          </p:cNvCxnSpPr>
          <p:nvPr/>
        </p:nvCxnSpPr>
        <p:spPr>
          <a:xfrm rot="16200000" flipH="1">
            <a:off x="6972239" y="2280608"/>
            <a:ext cx="696959" cy="114262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65" name="Object 16"/>
          <p:cNvGraphicFramePr>
            <a:graphicFrameLocks noChangeAspect="1"/>
          </p:cNvGraphicFramePr>
          <p:nvPr/>
        </p:nvGraphicFramePr>
        <p:xfrm>
          <a:off x="7229313" y="2588488"/>
          <a:ext cx="177800" cy="190500"/>
        </p:xfrm>
        <a:graphic>
          <a:graphicData uri="http://schemas.openxmlformats.org/presentationml/2006/ole">
            <p:oleObj spid="_x0000_s260129" name="Equation" r:id="rId13" imgW="177480" imgH="190440" progId="Equation.3">
              <p:embed/>
            </p:oleObj>
          </a:graphicData>
        </a:graphic>
      </p:graphicFrame>
      <p:graphicFrame>
        <p:nvGraphicFramePr>
          <p:cNvPr id="260130" name="Object 34"/>
          <p:cNvGraphicFramePr>
            <a:graphicFrameLocks noChangeAspect="1"/>
          </p:cNvGraphicFramePr>
          <p:nvPr/>
        </p:nvGraphicFramePr>
        <p:xfrm>
          <a:off x="1924050" y="1667164"/>
          <a:ext cx="1066800" cy="241300"/>
        </p:xfrm>
        <a:graphic>
          <a:graphicData uri="http://schemas.openxmlformats.org/presentationml/2006/ole">
            <p:oleObj spid="_x0000_s260130" name="Equation" r:id="rId14" imgW="1066680" imgH="241200" progId="Equation.3">
              <p:embed/>
            </p:oleObj>
          </a:graphicData>
        </a:graphic>
      </p:graphicFrame>
      <p:sp>
        <p:nvSpPr>
          <p:cNvPr id="66" name="TextBox 65"/>
          <p:cNvSpPr txBox="1"/>
          <p:nvPr/>
        </p:nvSpPr>
        <p:spPr>
          <a:xfrm>
            <a:off x="152400" y="1882914"/>
            <a:ext cx="4572000" cy="707886"/>
          </a:xfrm>
          <a:prstGeom prst="rect">
            <a:avLst/>
          </a:prstGeom>
          <a:noFill/>
        </p:spPr>
        <p:txBody>
          <a:bodyPr wrap="square" rtlCol="0">
            <a:spAutoFit/>
          </a:bodyPr>
          <a:lstStyle/>
          <a:p>
            <a:r>
              <a:rPr lang="en-US" sz="2000" dirty="0" smtClean="0">
                <a:latin typeface="Arial" pitchFamily="34" charset="0"/>
                <a:cs typeface="Arial" pitchFamily="34" charset="0"/>
              </a:rPr>
              <a:t>In component form, the displacement vector     is written as</a:t>
            </a:r>
            <a:endParaRPr lang="en-US" sz="2000" i="1" dirty="0" smtClean="0">
              <a:latin typeface="Arial" pitchFamily="34" charset="0"/>
              <a:cs typeface="Arial" pitchFamily="34" charset="0"/>
            </a:endParaRPr>
          </a:p>
        </p:txBody>
      </p:sp>
      <p:graphicFrame>
        <p:nvGraphicFramePr>
          <p:cNvPr id="260131" name="Object 35"/>
          <p:cNvGraphicFramePr>
            <a:graphicFrameLocks noChangeAspect="1"/>
          </p:cNvGraphicFramePr>
          <p:nvPr/>
        </p:nvGraphicFramePr>
        <p:xfrm>
          <a:off x="1039092" y="2322944"/>
          <a:ext cx="177800" cy="190500"/>
        </p:xfrm>
        <a:graphic>
          <a:graphicData uri="http://schemas.openxmlformats.org/presentationml/2006/ole">
            <p:oleObj spid="_x0000_s260131" name="Equation" r:id="rId15" imgW="177480" imgH="190440" progId="Equation.3">
              <p:embed/>
            </p:oleObj>
          </a:graphicData>
        </a:graphic>
      </p:graphicFrame>
      <p:graphicFrame>
        <p:nvGraphicFramePr>
          <p:cNvPr id="260132" name="Object 36"/>
          <p:cNvGraphicFramePr>
            <a:graphicFrameLocks noChangeAspect="1"/>
          </p:cNvGraphicFramePr>
          <p:nvPr/>
        </p:nvGraphicFramePr>
        <p:xfrm>
          <a:off x="1687944" y="2572328"/>
          <a:ext cx="1625600" cy="368300"/>
        </p:xfrm>
        <a:graphic>
          <a:graphicData uri="http://schemas.openxmlformats.org/presentationml/2006/ole">
            <p:oleObj spid="_x0000_s260132" name="Equation" r:id="rId16" imgW="1625400" imgH="368280" progId="Equation.3">
              <p:embed/>
            </p:oleObj>
          </a:graphicData>
        </a:graphic>
      </p:graphicFrame>
      <p:graphicFrame>
        <p:nvGraphicFramePr>
          <p:cNvPr id="260133" name="Object 37"/>
          <p:cNvGraphicFramePr>
            <a:graphicFrameLocks noChangeAspect="1"/>
          </p:cNvGraphicFramePr>
          <p:nvPr/>
        </p:nvGraphicFramePr>
        <p:xfrm>
          <a:off x="1231900" y="3187700"/>
          <a:ext cx="2120900" cy="698500"/>
        </p:xfrm>
        <a:graphic>
          <a:graphicData uri="http://schemas.openxmlformats.org/presentationml/2006/ole">
            <p:oleObj spid="_x0000_s260133" name="Equation" r:id="rId17" imgW="2120760" imgH="698400" progId="Equation.3">
              <p:embed/>
            </p:oleObj>
          </a:graphicData>
        </a:graphic>
      </p:graphicFrame>
      <p:sp>
        <p:nvSpPr>
          <p:cNvPr id="67" name="TextBox 66"/>
          <p:cNvSpPr txBox="1"/>
          <p:nvPr/>
        </p:nvSpPr>
        <p:spPr>
          <a:xfrm>
            <a:off x="152400" y="4038600"/>
            <a:ext cx="2895600" cy="1015663"/>
          </a:xfrm>
          <a:prstGeom prst="rect">
            <a:avLst/>
          </a:prstGeom>
          <a:noFill/>
        </p:spPr>
        <p:txBody>
          <a:bodyPr wrap="square" rtlCol="0">
            <a:spAutoFit/>
          </a:bodyPr>
          <a:lstStyle/>
          <a:p>
            <a:pPr>
              <a:buFont typeface="Arial" pitchFamily="34" charset="0"/>
              <a:buChar char="•"/>
            </a:pPr>
            <a:r>
              <a:rPr lang="en-US" sz="2000" dirty="0" smtClean="0">
                <a:latin typeface="Arial" pitchFamily="34" charset="0"/>
                <a:cs typeface="Arial" pitchFamily="34" charset="0"/>
              </a:rPr>
              <a:t> displacement of the particle starting at </a:t>
            </a:r>
          </a:p>
          <a:p>
            <a:endParaRPr lang="en-US" sz="2000" i="1" dirty="0" smtClean="0">
              <a:latin typeface="Arial" pitchFamily="34" charset="0"/>
              <a:cs typeface="Arial" pitchFamily="34" charset="0"/>
            </a:endParaRPr>
          </a:p>
        </p:txBody>
      </p:sp>
      <p:sp>
        <p:nvSpPr>
          <p:cNvPr id="68" name="TextBox 67"/>
          <p:cNvSpPr txBox="1"/>
          <p:nvPr/>
        </p:nvSpPr>
        <p:spPr>
          <a:xfrm>
            <a:off x="152400" y="4800600"/>
            <a:ext cx="4038600" cy="707886"/>
          </a:xfrm>
          <a:prstGeom prst="rect">
            <a:avLst/>
          </a:prstGeom>
          <a:noFill/>
        </p:spPr>
        <p:txBody>
          <a:bodyPr wrap="square" rtlCol="0">
            <a:spAutoFit/>
          </a:bodyPr>
          <a:lstStyle/>
          <a:p>
            <a:pPr>
              <a:buFont typeface="Arial" pitchFamily="34" charset="0"/>
              <a:buChar char="•"/>
            </a:pPr>
            <a:r>
              <a:rPr lang="en-US" sz="2000" dirty="0" smtClean="0">
                <a:latin typeface="Arial" pitchFamily="34" charset="0"/>
                <a:cs typeface="Arial" pitchFamily="34" charset="0"/>
              </a:rPr>
              <a:t> displacement that the particle now at    has undergone</a:t>
            </a:r>
            <a:endParaRPr lang="en-US" sz="2000" i="1" dirty="0" smtClean="0">
              <a:latin typeface="Arial" pitchFamily="34" charset="0"/>
              <a:cs typeface="Arial" pitchFamily="34" charset="0"/>
            </a:endParaRPr>
          </a:p>
        </p:txBody>
      </p:sp>
      <p:graphicFrame>
        <p:nvGraphicFramePr>
          <p:cNvPr id="260134" name="Object 38"/>
          <p:cNvGraphicFramePr>
            <a:graphicFrameLocks noChangeAspect="1"/>
          </p:cNvGraphicFramePr>
          <p:nvPr/>
        </p:nvGraphicFramePr>
        <p:xfrm>
          <a:off x="1027544" y="5237016"/>
          <a:ext cx="203200" cy="190500"/>
        </p:xfrm>
        <a:graphic>
          <a:graphicData uri="http://schemas.openxmlformats.org/presentationml/2006/ole">
            <p:oleObj spid="_x0000_s260134" name="Equation" r:id="rId18" imgW="203040" imgH="190440" progId="Equation.3">
              <p:embed/>
            </p:oleObj>
          </a:graphicData>
        </a:graphic>
      </p:graphicFrame>
      <p:graphicFrame>
        <p:nvGraphicFramePr>
          <p:cNvPr id="260135" name="Object 39"/>
          <p:cNvGraphicFramePr>
            <a:graphicFrameLocks noChangeAspect="1"/>
          </p:cNvGraphicFramePr>
          <p:nvPr/>
        </p:nvGraphicFramePr>
        <p:xfrm>
          <a:off x="2286000" y="4419600"/>
          <a:ext cx="266700" cy="228600"/>
        </p:xfrm>
        <a:graphic>
          <a:graphicData uri="http://schemas.openxmlformats.org/presentationml/2006/ole">
            <p:oleObj spid="_x0000_s260135" name="Equation" r:id="rId19" imgW="266400" imgH="228600" progId="Equation.3">
              <p:embed/>
            </p:oleObj>
          </a:graphicData>
        </a:graphic>
      </p:graphicFrame>
      <p:graphicFrame>
        <p:nvGraphicFramePr>
          <p:cNvPr id="260136" name="Object 40"/>
          <p:cNvGraphicFramePr>
            <a:graphicFrameLocks noChangeAspect="1"/>
          </p:cNvGraphicFramePr>
          <p:nvPr/>
        </p:nvGraphicFramePr>
        <p:xfrm>
          <a:off x="1228436" y="5791200"/>
          <a:ext cx="2527300" cy="622300"/>
        </p:xfrm>
        <a:graphic>
          <a:graphicData uri="http://schemas.openxmlformats.org/presentationml/2006/ole">
            <p:oleObj spid="_x0000_s260136" name="Equation" r:id="rId20" imgW="2527200" imgH="622080" progId="Equation.3">
              <p:embed/>
            </p:oleObj>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6280" y="228600"/>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The displacement field …</a:t>
            </a:r>
            <a:endParaRPr lang="en-US" sz="2800" b="1" dirty="0">
              <a:latin typeface="Arial" pitchFamily="34" charset="0"/>
              <a:cs typeface="Arial" pitchFamily="34" charset="0"/>
            </a:endParaRPr>
          </a:p>
        </p:txBody>
      </p:sp>
      <p:sp>
        <p:nvSpPr>
          <p:cNvPr id="3" name="TextBox 2"/>
          <p:cNvSpPr txBox="1"/>
          <p:nvPr/>
        </p:nvSpPr>
        <p:spPr>
          <a:xfrm>
            <a:off x="200892" y="719078"/>
            <a:ext cx="8714508" cy="2246769"/>
          </a:xfrm>
          <a:prstGeom prst="rect">
            <a:avLst/>
          </a:prstGeom>
          <a:noFill/>
        </p:spPr>
        <p:txBody>
          <a:bodyPr wrap="square" rtlCol="0">
            <a:spAutoFit/>
          </a:bodyPr>
          <a:lstStyle/>
          <a:p>
            <a:r>
              <a:rPr lang="en-US" sz="2000" b="1" dirty="0" smtClean="0">
                <a:latin typeface="Arial" pitchFamily="34" charset="0"/>
                <a:cs typeface="Arial" pitchFamily="34" charset="0"/>
              </a:rPr>
              <a:t>Problem 3:</a:t>
            </a:r>
            <a:r>
              <a:rPr lang="en-US" sz="2000" dirty="0" smtClean="0">
                <a:latin typeface="Arial" pitchFamily="34" charset="0"/>
                <a:cs typeface="Arial" pitchFamily="34" charset="0"/>
              </a:rPr>
              <a:t> Let the motion equations be given in components form by </a:t>
            </a: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Obtain the displacement field in both materials and spatial descriptions.</a:t>
            </a:r>
          </a:p>
        </p:txBody>
      </p:sp>
      <p:graphicFrame>
        <p:nvGraphicFramePr>
          <p:cNvPr id="340996" name="Object 4"/>
          <p:cNvGraphicFramePr>
            <a:graphicFrameLocks noChangeAspect="1"/>
          </p:cNvGraphicFramePr>
          <p:nvPr/>
        </p:nvGraphicFramePr>
        <p:xfrm>
          <a:off x="2387600" y="1228436"/>
          <a:ext cx="2374900" cy="1231900"/>
        </p:xfrm>
        <a:graphic>
          <a:graphicData uri="http://schemas.openxmlformats.org/presentationml/2006/ole">
            <p:oleObj spid="_x0000_s355330" name="Equation" r:id="rId3" imgW="2374560" imgH="1231560" progId="Equation.3">
              <p:embed/>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6280" y="228600"/>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The material derivative</a:t>
            </a:r>
            <a:endParaRPr lang="en-US" sz="2800" b="1" dirty="0">
              <a:latin typeface="Arial" pitchFamily="34" charset="0"/>
              <a:cs typeface="Arial" pitchFamily="34" charset="0"/>
            </a:endParaRPr>
          </a:p>
        </p:txBody>
      </p:sp>
      <p:sp>
        <p:nvSpPr>
          <p:cNvPr id="3" name="TextBox 2"/>
          <p:cNvSpPr txBox="1"/>
          <p:nvPr/>
        </p:nvSpPr>
        <p:spPr>
          <a:xfrm>
            <a:off x="990600" y="819090"/>
            <a:ext cx="6858000" cy="400110"/>
          </a:xfrm>
          <a:prstGeom prst="rect">
            <a:avLst/>
          </a:prstGeom>
          <a:noFill/>
        </p:spPr>
        <p:txBody>
          <a:bodyPr wrap="square" rtlCol="0">
            <a:spAutoFit/>
          </a:bodyPr>
          <a:lstStyle/>
          <a:p>
            <a:r>
              <a:rPr lang="en-US" sz="2000" dirty="0" smtClean="0">
                <a:latin typeface="Arial" pitchFamily="34" charset="0"/>
                <a:cs typeface="Arial" pitchFamily="34" charset="0"/>
              </a:rPr>
              <a:t>: any physical or kinematic property of a continuum body</a:t>
            </a:r>
            <a:endParaRPr lang="en-US" sz="2000" i="1" dirty="0" smtClean="0">
              <a:latin typeface="Arial" pitchFamily="34" charset="0"/>
              <a:cs typeface="Arial" pitchFamily="34" charset="0"/>
            </a:endParaRPr>
          </a:p>
        </p:txBody>
      </p:sp>
      <p:graphicFrame>
        <p:nvGraphicFramePr>
          <p:cNvPr id="356354" name="Object 2"/>
          <p:cNvGraphicFramePr>
            <a:graphicFrameLocks noChangeAspect="1"/>
          </p:cNvGraphicFramePr>
          <p:nvPr/>
        </p:nvGraphicFramePr>
        <p:xfrm>
          <a:off x="600364" y="909776"/>
          <a:ext cx="431800" cy="368300"/>
        </p:xfrm>
        <a:graphic>
          <a:graphicData uri="http://schemas.openxmlformats.org/presentationml/2006/ole">
            <p:oleObj spid="_x0000_s356354" name="Equation" r:id="rId3" imgW="431640" imgH="368280" progId="Equation.3">
              <p:embed/>
            </p:oleObj>
          </a:graphicData>
        </a:graphic>
      </p:graphicFrame>
      <p:graphicFrame>
        <p:nvGraphicFramePr>
          <p:cNvPr id="356355" name="Object 3"/>
          <p:cNvGraphicFramePr>
            <a:graphicFrameLocks noChangeAspect="1"/>
          </p:cNvGraphicFramePr>
          <p:nvPr/>
        </p:nvGraphicFramePr>
        <p:xfrm>
          <a:off x="774700" y="1447800"/>
          <a:ext cx="3492500" cy="368300"/>
        </p:xfrm>
        <a:graphic>
          <a:graphicData uri="http://schemas.openxmlformats.org/presentationml/2006/ole">
            <p:oleObj spid="_x0000_s356355" name="Equation" r:id="rId4" imgW="3492360" imgH="368280" progId="Equation.3">
              <p:embed/>
            </p:oleObj>
          </a:graphicData>
        </a:graphic>
      </p:graphicFrame>
      <p:sp>
        <p:nvSpPr>
          <p:cNvPr id="6" name="TextBox 5"/>
          <p:cNvSpPr txBox="1"/>
          <p:nvPr/>
        </p:nvSpPr>
        <p:spPr>
          <a:xfrm>
            <a:off x="57150" y="1905000"/>
            <a:ext cx="8934450" cy="1631216"/>
          </a:xfrm>
          <a:prstGeom prst="rect">
            <a:avLst/>
          </a:prstGeom>
          <a:noFill/>
        </p:spPr>
        <p:txBody>
          <a:bodyPr wrap="square" rtlCol="0">
            <a:spAutoFit/>
          </a:bodyPr>
          <a:lstStyle/>
          <a:p>
            <a:r>
              <a:rPr lang="en-US" sz="2000" dirty="0" smtClean="0">
                <a:latin typeface="Arial" pitchFamily="34" charset="0"/>
                <a:cs typeface="Arial" pitchFamily="34" charset="0"/>
              </a:rPr>
              <a:t>The material derivative of          is the time rate of change of        for a specific collection of particles (one or more) of the continuum body. This derivative can be thought of as the rate at which          changes when measured by an observer attached to, and travelling with, the particle, or group of particles. We will use          or </a:t>
            </a:r>
            <a:r>
              <a:rPr lang="en-US" sz="2000" dirty="0" err="1" smtClean="0">
                <a:latin typeface="Arial" pitchFamily="34" charset="0"/>
                <a:cs typeface="Arial" pitchFamily="34" charset="0"/>
              </a:rPr>
              <a:t>superpositioned</a:t>
            </a:r>
            <a:r>
              <a:rPr lang="en-US" sz="2000" dirty="0" smtClean="0">
                <a:latin typeface="Arial" pitchFamily="34" charset="0"/>
                <a:cs typeface="Arial" pitchFamily="34" charset="0"/>
              </a:rPr>
              <a:t> dot to represent the material derivative.</a:t>
            </a:r>
            <a:endParaRPr lang="en-US" sz="2000" i="1" dirty="0" smtClean="0">
              <a:latin typeface="Arial" pitchFamily="34" charset="0"/>
              <a:cs typeface="Arial" pitchFamily="34" charset="0"/>
            </a:endParaRPr>
          </a:p>
        </p:txBody>
      </p:sp>
      <p:graphicFrame>
        <p:nvGraphicFramePr>
          <p:cNvPr id="356356" name="Object 4"/>
          <p:cNvGraphicFramePr>
            <a:graphicFrameLocks noChangeAspect="1"/>
          </p:cNvGraphicFramePr>
          <p:nvPr/>
        </p:nvGraphicFramePr>
        <p:xfrm>
          <a:off x="3133725" y="1933575"/>
          <a:ext cx="431800" cy="368300"/>
        </p:xfrm>
        <a:graphic>
          <a:graphicData uri="http://schemas.openxmlformats.org/presentationml/2006/ole">
            <p:oleObj spid="_x0000_s356356" name="Equation" r:id="rId5" imgW="431640" imgH="368280" progId="Equation.3">
              <p:embed/>
            </p:oleObj>
          </a:graphicData>
        </a:graphic>
      </p:graphicFrame>
      <p:graphicFrame>
        <p:nvGraphicFramePr>
          <p:cNvPr id="356357" name="Object 5"/>
          <p:cNvGraphicFramePr>
            <a:graphicFrameLocks noChangeAspect="1"/>
          </p:cNvGraphicFramePr>
          <p:nvPr/>
        </p:nvGraphicFramePr>
        <p:xfrm>
          <a:off x="6915150" y="1933575"/>
          <a:ext cx="431800" cy="368300"/>
        </p:xfrm>
        <a:graphic>
          <a:graphicData uri="http://schemas.openxmlformats.org/presentationml/2006/ole">
            <p:oleObj spid="_x0000_s356357" name="Equation" r:id="rId6" imgW="431640" imgH="368280" progId="Equation.3">
              <p:embed/>
            </p:oleObj>
          </a:graphicData>
        </a:graphic>
      </p:graphicFrame>
      <p:graphicFrame>
        <p:nvGraphicFramePr>
          <p:cNvPr id="356358" name="Object 6"/>
          <p:cNvGraphicFramePr>
            <a:graphicFrameLocks noChangeAspect="1"/>
          </p:cNvGraphicFramePr>
          <p:nvPr/>
        </p:nvGraphicFramePr>
        <p:xfrm>
          <a:off x="4505325" y="2543175"/>
          <a:ext cx="431800" cy="368300"/>
        </p:xfrm>
        <a:graphic>
          <a:graphicData uri="http://schemas.openxmlformats.org/presentationml/2006/ole">
            <p:oleObj spid="_x0000_s356358" name="Equation" r:id="rId7" imgW="431640" imgH="368280" progId="Equation.3">
              <p:embed/>
            </p:oleObj>
          </a:graphicData>
        </a:graphic>
      </p:graphicFrame>
      <p:graphicFrame>
        <p:nvGraphicFramePr>
          <p:cNvPr id="356359" name="Object 7"/>
          <p:cNvGraphicFramePr>
            <a:graphicFrameLocks noChangeAspect="1"/>
          </p:cNvGraphicFramePr>
          <p:nvPr/>
        </p:nvGraphicFramePr>
        <p:xfrm>
          <a:off x="1581150" y="3200400"/>
          <a:ext cx="482600" cy="317500"/>
        </p:xfrm>
        <a:graphic>
          <a:graphicData uri="http://schemas.openxmlformats.org/presentationml/2006/ole">
            <p:oleObj spid="_x0000_s356359" name="Equation" r:id="rId8" imgW="482400" imgH="317160" progId="Equation.3">
              <p:embed/>
            </p:oleObj>
          </a:graphicData>
        </a:graphic>
      </p:graphicFrame>
      <p:sp>
        <p:nvSpPr>
          <p:cNvPr id="11" name="Rectangle 10"/>
          <p:cNvSpPr/>
          <p:nvPr/>
        </p:nvSpPr>
        <p:spPr>
          <a:xfrm>
            <a:off x="76200" y="3657600"/>
            <a:ext cx="3108543" cy="369332"/>
          </a:xfrm>
          <a:prstGeom prst="rect">
            <a:avLst/>
          </a:prstGeom>
        </p:spPr>
        <p:txBody>
          <a:bodyPr wrap="none">
            <a:spAutoFit/>
          </a:bodyPr>
          <a:lstStyle/>
          <a:p>
            <a:r>
              <a:rPr lang="en-US" b="1" u="sng" dirty="0" smtClean="0">
                <a:latin typeface="Arial" pitchFamily="34" charset="0"/>
                <a:cs typeface="Arial" pitchFamily="34" charset="0"/>
              </a:rPr>
              <a:t>For material description …</a:t>
            </a:r>
            <a:endParaRPr lang="en-US" b="1" u="sng" dirty="0"/>
          </a:p>
        </p:txBody>
      </p:sp>
      <p:graphicFrame>
        <p:nvGraphicFramePr>
          <p:cNvPr id="356360" name="Object 8"/>
          <p:cNvGraphicFramePr>
            <a:graphicFrameLocks noChangeAspect="1"/>
          </p:cNvGraphicFramePr>
          <p:nvPr/>
        </p:nvGraphicFramePr>
        <p:xfrm>
          <a:off x="762000" y="4140200"/>
          <a:ext cx="4114800" cy="622300"/>
        </p:xfrm>
        <a:graphic>
          <a:graphicData uri="http://schemas.openxmlformats.org/presentationml/2006/ole">
            <p:oleObj spid="_x0000_s356360" name="Equation" r:id="rId9" imgW="4114800" imgH="622080" progId="Equation.3">
              <p:embed/>
            </p:oleObj>
          </a:graphicData>
        </a:graphic>
      </p:graphicFrame>
      <p:sp>
        <p:nvSpPr>
          <p:cNvPr id="13" name="Rectangle 12"/>
          <p:cNvSpPr/>
          <p:nvPr/>
        </p:nvSpPr>
        <p:spPr>
          <a:xfrm>
            <a:off x="76200" y="5067300"/>
            <a:ext cx="2954655" cy="369332"/>
          </a:xfrm>
          <a:prstGeom prst="rect">
            <a:avLst/>
          </a:prstGeom>
        </p:spPr>
        <p:txBody>
          <a:bodyPr wrap="none">
            <a:spAutoFit/>
          </a:bodyPr>
          <a:lstStyle/>
          <a:p>
            <a:r>
              <a:rPr lang="en-US" b="1" u="sng" dirty="0" smtClean="0">
                <a:latin typeface="Arial" pitchFamily="34" charset="0"/>
                <a:cs typeface="Arial" pitchFamily="34" charset="0"/>
              </a:rPr>
              <a:t>For spatial description …</a:t>
            </a:r>
            <a:endParaRPr lang="en-US" b="1" u="sng" dirty="0"/>
          </a:p>
        </p:txBody>
      </p:sp>
      <p:graphicFrame>
        <p:nvGraphicFramePr>
          <p:cNvPr id="14" name="Object 8"/>
          <p:cNvGraphicFramePr>
            <a:graphicFrameLocks noChangeAspect="1"/>
          </p:cNvGraphicFramePr>
          <p:nvPr/>
        </p:nvGraphicFramePr>
        <p:xfrm>
          <a:off x="368300" y="5518150"/>
          <a:ext cx="4902200" cy="685800"/>
        </p:xfrm>
        <a:graphic>
          <a:graphicData uri="http://schemas.openxmlformats.org/presentationml/2006/ole">
            <p:oleObj spid="_x0000_s356361" name="Equation" r:id="rId10" imgW="4902120" imgH="685800" progId="Equation.3">
              <p:embed/>
            </p:oleObj>
          </a:graphicData>
        </a:graphic>
      </p:graphicFrame>
      <p:sp>
        <p:nvSpPr>
          <p:cNvPr id="15" name="Rectangle 14"/>
          <p:cNvSpPr/>
          <p:nvPr/>
        </p:nvSpPr>
        <p:spPr>
          <a:xfrm>
            <a:off x="5962650" y="5372100"/>
            <a:ext cx="2342308" cy="369332"/>
          </a:xfrm>
          <a:prstGeom prst="rect">
            <a:avLst/>
          </a:prstGeom>
        </p:spPr>
        <p:txBody>
          <a:bodyPr wrap="none">
            <a:spAutoFit/>
          </a:bodyPr>
          <a:lstStyle/>
          <a:p>
            <a:pPr>
              <a:buFont typeface="Arial" pitchFamily="34" charset="0"/>
              <a:buChar char="•"/>
            </a:pPr>
            <a:r>
              <a:rPr lang="en-US" dirty="0" smtClean="0">
                <a:latin typeface="Arial" pitchFamily="34" charset="0"/>
                <a:cs typeface="Arial" pitchFamily="34" charset="0"/>
              </a:rPr>
              <a:t> local rate of change</a:t>
            </a:r>
          </a:p>
        </p:txBody>
      </p:sp>
      <p:sp>
        <p:nvSpPr>
          <p:cNvPr id="16" name="Rectangle 15"/>
          <p:cNvSpPr/>
          <p:nvPr/>
        </p:nvSpPr>
        <p:spPr>
          <a:xfrm>
            <a:off x="5943600" y="5867400"/>
            <a:ext cx="2957861" cy="369332"/>
          </a:xfrm>
          <a:prstGeom prst="rect">
            <a:avLst/>
          </a:prstGeom>
        </p:spPr>
        <p:txBody>
          <a:bodyPr wrap="none">
            <a:spAutoFit/>
          </a:bodyPr>
          <a:lstStyle/>
          <a:p>
            <a:pPr>
              <a:buFont typeface="Arial" pitchFamily="34" charset="0"/>
              <a:buChar char="•"/>
            </a:pPr>
            <a:r>
              <a:rPr lang="en-US" dirty="0" smtClean="0">
                <a:latin typeface="Arial" pitchFamily="34" charset="0"/>
                <a:cs typeface="Arial" pitchFamily="34" charset="0"/>
              </a:rPr>
              <a:t> convective rate of change</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6280" y="228600"/>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The material derivative</a:t>
            </a:r>
            <a:endParaRPr lang="en-US" sz="2800" b="1" dirty="0">
              <a:latin typeface="Arial" pitchFamily="34" charset="0"/>
              <a:cs typeface="Arial" pitchFamily="34" charset="0"/>
            </a:endParaRPr>
          </a:p>
        </p:txBody>
      </p:sp>
      <p:sp>
        <p:nvSpPr>
          <p:cNvPr id="3" name="Rectangle 2"/>
          <p:cNvSpPr/>
          <p:nvPr/>
        </p:nvSpPr>
        <p:spPr>
          <a:xfrm>
            <a:off x="304800" y="762000"/>
            <a:ext cx="2954655" cy="369332"/>
          </a:xfrm>
          <a:prstGeom prst="rect">
            <a:avLst/>
          </a:prstGeom>
        </p:spPr>
        <p:txBody>
          <a:bodyPr wrap="none">
            <a:spAutoFit/>
          </a:bodyPr>
          <a:lstStyle/>
          <a:p>
            <a:r>
              <a:rPr lang="en-US" b="1" u="sng" dirty="0" smtClean="0">
                <a:latin typeface="Arial" pitchFamily="34" charset="0"/>
                <a:cs typeface="Arial" pitchFamily="34" charset="0"/>
              </a:rPr>
              <a:t>For spatial description …</a:t>
            </a:r>
            <a:endParaRPr lang="en-US" b="1" u="sng" dirty="0"/>
          </a:p>
        </p:txBody>
      </p:sp>
      <p:graphicFrame>
        <p:nvGraphicFramePr>
          <p:cNvPr id="4" name="Object 8"/>
          <p:cNvGraphicFramePr>
            <a:graphicFrameLocks noChangeAspect="1"/>
          </p:cNvGraphicFramePr>
          <p:nvPr/>
        </p:nvGraphicFramePr>
        <p:xfrm>
          <a:off x="628650" y="1371600"/>
          <a:ext cx="4762500" cy="685800"/>
        </p:xfrm>
        <a:graphic>
          <a:graphicData uri="http://schemas.openxmlformats.org/presentationml/2006/ole">
            <p:oleObj spid="_x0000_s357378" name="Equation" r:id="rId3" imgW="4762440" imgH="685800" progId="Equation.3">
              <p:embed/>
            </p:oleObj>
          </a:graphicData>
        </a:graphic>
      </p:graphicFrame>
      <p:graphicFrame>
        <p:nvGraphicFramePr>
          <p:cNvPr id="357379" name="Object 3"/>
          <p:cNvGraphicFramePr>
            <a:graphicFrameLocks noChangeAspect="1"/>
          </p:cNvGraphicFramePr>
          <p:nvPr/>
        </p:nvGraphicFramePr>
        <p:xfrm>
          <a:off x="1206500" y="2209800"/>
          <a:ext cx="3606800" cy="685800"/>
        </p:xfrm>
        <a:graphic>
          <a:graphicData uri="http://schemas.openxmlformats.org/presentationml/2006/ole">
            <p:oleObj spid="_x0000_s357379" name="Equation" r:id="rId4" imgW="3606480" imgH="685800" progId="Equation.3">
              <p:embed/>
            </p:oleObj>
          </a:graphicData>
        </a:graphic>
      </p:graphicFrame>
      <p:sp>
        <p:nvSpPr>
          <p:cNvPr id="6" name="Rectangle 5"/>
          <p:cNvSpPr/>
          <p:nvPr/>
        </p:nvSpPr>
        <p:spPr>
          <a:xfrm>
            <a:off x="152400" y="3059668"/>
            <a:ext cx="8802410" cy="369332"/>
          </a:xfrm>
          <a:prstGeom prst="rect">
            <a:avLst/>
          </a:prstGeom>
        </p:spPr>
        <p:txBody>
          <a:bodyPr wrap="none">
            <a:spAutoFit/>
          </a:bodyPr>
          <a:lstStyle/>
          <a:p>
            <a:r>
              <a:rPr lang="en-US" dirty="0" smtClean="0">
                <a:latin typeface="Arial" pitchFamily="34" charset="0"/>
                <a:cs typeface="Arial" pitchFamily="34" charset="0"/>
              </a:rPr>
              <a:t>the </a:t>
            </a:r>
            <a:r>
              <a:rPr lang="en-US" b="1" i="1" dirty="0" smtClean="0">
                <a:latin typeface="Arial" pitchFamily="34" charset="0"/>
                <a:cs typeface="Arial" pitchFamily="34" charset="0"/>
              </a:rPr>
              <a:t>material derivative</a:t>
            </a:r>
            <a:r>
              <a:rPr lang="en-US" dirty="0" smtClean="0">
                <a:latin typeface="Arial" pitchFamily="34" charset="0"/>
                <a:cs typeface="Arial" pitchFamily="34" charset="0"/>
              </a:rPr>
              <a:t> operator for properties expressed in the </a:t>
            </a:r>
            <a:r>
              <a:rPr lang="en-US" b="1" i="1" dirty="0" smtClean="0">
                <a:latin typeface="Arial" pitchFamily="34" charset="0"/>
                <a:cs typeface="Arial" pitchFamily="34" charset="0"/>
              </a:rPr>
              <a:t>spatial description</a:t>
            </a:r>
            <a:endParaRPr lang="en-US" b="1" i="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6280" y="228600"/>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The material derivative …</a:t>
            </a:r>
            <a:endParaRPr lang="en-US" sz="2800" b="1" dirty="0">
              <a:latin typeface="Arial" pitchFamily="34" charset="0"/>
              <a:cs typeface="Arial" pitchFamily="34" charset="0"/>
            </a:endParaRPr>
          </a:p>
        </p:txBody>
      </p:sp>
      <p:sp>
        <p:nvSpPr>
          <p:cNvPr id="3" name="TextBox 2"/>
          <p:cNvSpPr txBox="1"/>
          <p:nvPr/>
        </p:nvSpPr>
        <p:spPr>
          <a:xfrm>
            <a:off x="200892" y="719078"/>
            <a:ext cx="8714508" cy="2554545"/>
          </a:xfrm>
          <a:prstGeom prst="rect">
            <a:avLst/>
          </a:prstGeom>
          <a:noFill/>
        </p:spPr>
        <p:txBody>
          <a:bodyPr wrap="square" rtlCol="0">
            <a:spAutoFit/>
          </a:bodyPr>
          <a:lstStyle/>
          <a:p>
            <a:r>
              <a:rPr lang="en-US" sz="2000" b="1" dirty="0" smtClean="0">
                <a:latin typeface="Arial" pitchFamily="34" charset="0"/>
                <a:cs typeface="Arial" pitchFamily="34" charset="0"/>
              </a:rPr>
              <a:t>Problem 4:</a:t>
            </a:r>
            <a:r>
              <a:rPr lang="en-US" sz="2000" dirty="0" smtClean="0">
                <a:latin typeface="Arial" pitchFamily="34" charset="0"/>
                <a:cs typeface="Arial" pitchFamily="34" charset="0"/>
              </a:rPr>
              <a:t> Let a certain motion of continuum be given by the component equations,</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and let the temperature field of the body be given by the spatial description,</a:t>
            </a: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Determine the velocity field in spatial form, and using that, compute the material derivative           of the temperature field.</a:t>
            </a:r>
          </a:p>
        </p:txBody>
      </p:sp>
      <p:graphicFrame>
        <p:nvGraphicFramePr>
          <p:cNvPr id="340996" name="Object 4"/>
          <p:cNvGraphicFramePr>
            <a:graphicFrameLocks noChangeAspect="1"/>
          </p:cNvGraphicFramePr>
          <p:nvPr/>
        </p:nvGraphicFramePr>
        <p:xfrm>
          <a:off x="1549400" y="1251532"/>
          <a:ext cx="4584700" cy="381000"/>
        </p:xfrm>
        <a:graphic>
          <a:graphicData uri="http://schemas.openxmlformats.org/presentationml/2006/ole">
            <p:oleObj spid="_x0000_s358402" name="Equation" r:id="rId3" imgW="4584600" imgH="380880" progId="Equation.3">
              <p:embed/>
            </p:oleObj>
          </a:graphicData>
        </a:graphic>
      </p:graphicFrame>
      <p:graphicFrame>
        <p:nvGraphicFramePr>
          <p:cNvPr id="358403" name="Object 3"/>
          <p:cNvGraphicFramePr>
            <a:graphicFrameLocks noChangeAspect="1"/>
          </p:cNvGraphicFramePr>
          <p:nvPr/>
        </p:nvGraphicFramePr>
        <p:xfrm>
          <a:off x="2324100" y="2103580"/>
          <a:ext cx="2324100" cy="381000"/>
        </p:xfrm>
        <a:graphic>
          <a:graphicData uri="http://schemas.openxmlformats.org/presentationml/2006/ole">
            <p:oleObj spid="_x0000_s358403" name="Equation" r:id="rId4" imgW="2323800" imgH="380880" progId="Equation.3">
              <p:embed/>
            </p:oleObj>
          </a:graphicData>
        </a:graphic>
      </p:graphicFrame>
      <p:graphicFrame>
        <p:nvGraphicFramePr>
          <p:cNvPr id="358404" name="Object 4"/>
          <p:cNvGraphicFramePr>
            <a:graphicFrameLocks noChangeAspect="1"/>
          </p:cNvGraphicFramePr>
          <p:nvPr/>
        </p:nvGraphicFramePr>
        <p:xfrm>
          <a:off x="2431476" y="2919844"/>
          <a:ext cx="635000" cy="317500"/>
        </p:xfrm>
        <a:graphic>
          <a:graphicData uri="http://schemas.openxmlformats.org/presentationml/2006/ole">
            <p:oleObj spid="_x0000_s358404" name="Equation" r:id="rId5" imgW="634680" imgH="317160" progId="Equation.3">
              <p:embed/>
            </p:oleObj>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0892" y="719078"/>
            <a:ext cx="8714508" cy="1015663"/>
          </a:xfrm>
          <a:prstGeom prst="rect">
            <a:avLst/>
          </a:prstGeom>
          <a:noFill/>
        </p:spPr>
        <p:txBody>
          <a:bodyPr wrap="square" rtlCol="0">
            <a:spAutoFit/>
          </a:bodyPr>
          <a:lstStyle/>
          <a:p>
            <a:r>
              <a:rPr lang="en-US" sz="2000" b="1" dirty="0" smtClean="0">
                <a:latin typeface="Arial" pitchFamily="34" charset="0"/>
                <a:cs typeface="Arial" pitchFamily="34" charset="0"/>
              </a:rPr>
              <a:t>Problem 5:</a:t>
            </a:r>
            <a:r>
              <a:rPr lang="en-US" sz="2000" dirty="0" smtClean="0">
                <a:latin typeface="Arial" pitchFamily="34" charset="0"/>
                <a:cs typeface="Arial" pitchFamily="34" charset="0"/>
              </a:rPr>
              <a:t> Verify the spatial velocity components determined in Problem 4 by applying the material derivative definition to the displacement components in spatial form</a:t>
            </a:r>
          </a:p>
        </p:txBody>
      </p:sp>
      <p:sp>
        <p:nvSpPr>
          <p:cNvPr id="7" name="TextBox 6"/>
          <p:cNvSpPr txBox="1"/>
          <p:nvPr/>
        </p:nvSpPr>
        <p:spPr>
          <a:xfrm>
            <a:off x="196280" y="228600"/>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The material derivative …</a:t>
            </a:r>
            <a:endParaRPr lang="en-US" sz="28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6280" y="117768"/>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The material derivative …</a:t>
            </a:r>
            <a:endParaRPr lang="en-US" sz="2800" b="1" dirty="0">
              <a:latin typeface="Arial" pitchFamily="34" charset="0"/>
              <a:cs typeface="Arial" pitchFamily="34" charset="0"/>
            </a:endParaRPr>
          </a:p>
        </p:txBody>
      </p:sp>
      <p:sp>
        <p:nvSpPr>
          <p:cNvPr id="3" name="TextBox 2"/>
          <p:cNvSpPr txBox="1"/>
          <p:nvPr/>
        </p:nvSpPr>
        <p:spPr>
          <a:xfrm>
            <a:off x="200892" y="689312"/>
            <a:ext cx="8714508" cy="5632311"/>
          </a:xfrm>
          <a:prstGeom prst="rect">
            <a:avLst/>
          </a:prstGeom>
          <a:noFill/>
        </p:spPr>
        <p:txBody>
          <a:bodyPr wrap="square" rtlCol="0">
            <a:spAutoFit/>
          </a:bodyPr>
          <a:lstStyle/>
          <a:p>
            <a:r>
              <a:rPr lang="en-US" sz="2000" b="1" dirty="0" smtClean="0">
                <a:latin typeface="Arial" pitchFamily="34" charset="0"/>
                <a:cs typeface="Arial" pitchFamily="34" charset="0"/>
              </a:rPr>
              <a:t>Problem 6:</a:t>
            </a:r>
            <a:r>
              <a:rPr lang="en-US" sz="2000" dirty="0" smtClean="0">
                <a:latin typeface="Arial" pitchFamily="34" charset="0"/>
                <a:cs typeface="Arial" pitchFamily="34" charset="0"/>
              </a:rPr>
              <a:t> Cilia are motile cells that are responsible for locomotion of single-cell bodies, hearing, and moving fluid in the body. The cilia beat in a manner that propels the surrounding fluid. The motion of cilia is complex. A model for cilia motion is to enclose the tips by a flexible envelope that moves in a fashion similar to the tips of the cilia. This is reasonable given that in many biological processes fluid motions are </a:t>
            </a:r>
            <a:r>
              <a:rPr lang="en-US" sz="2000" dirty="0" smtClean="0">
                <a:latin typeface="Arial" pitchFamily="34" charset="0"/>
                <a:cs typeface="Arial" pitchFamily="34" charset="0"/>
              </a:rPr>
              <a:t>slow</a:t>
            </a:r>
            <a:r>
              <a:rPr lang="en-US" sz="2000" dirty="0" smtClean="0">
                <a:latin typeface="Arial" pitchFamily="34" charset="0"/>
                <a:cs typeface="Arial" pitchFamily="34" charset="0"/>
              </a:rPr>
              <a:t>. </a:t>
            </a:r>
            <a:r>
              <a:rPr lang="en-US" sz="2000" dirty="0" smtClean="0">
                <a:latin typeface="Arial" pitchFamily="34" charset="0"/>
                <a:cs typeface="Arial" pitchFamily="34" charset="0"/>
              </a:rPr>
              <a:t>Two possible descriptions of the envelope motion are (</a:t>
            </a:r>
            <a:r>
              <a:rPr lang="en-US" sz="1400" dirty="0" smtClean="0">
                <a:latin typeface="Arial" pitchFamily="34" charset="0"/>
                <a:cs typeface="Arial" pitchFamily="34" charset="0"/>
              </a:rPr>
              <a:t>T. J. Lardner and W. J. Shack (1972) Cilia transport, </a:t>
            </a:r>
            <a:r>
              <a:rPr lang="en-US" sz="1400" i="1" dirty="0" smtClean="0">
                <a:latin typeface="Arial" pitchFamily="34" charset="0"/>
                <a:cs typeface="Arial" pitchFamily="34" charset="0"/>
              </a:rPr>
              <a:t>Bulletin of Mathematical Biophysics, </a:t>
            </a:r>
            <a:r>
              <a:rPr lang="en-US" sz="1400" b="1" dirty="0" smtClean="0">
                <a:latin typeface="Arial" pitchFamily="34" charset="0"/>
                <a:cs typeface="Arial" pitchFamily="34" charset="0"/>
              </a:rPr>
              <a:t>34</a:t>
            </a:r>
            <a:r>
              <a:rPr lang="en-US" sz="1400" dirty="0" smtClean="0">
                <a:latin typeface="Arial" pitchFamily="34" charset="0"/>
                <a:cs typeface="Arial" pitchFamily="34" charset="0"/>
              </a:rPr>
              <a:t> (3) 325-335 </a:t>
            </a:r>
            <a:r>
              <a:rPr lang="en-US" sz="2000" dirty="0" smtClean="0">
                <a:latin typeface="Arial" pitchFamily="34" charset="0"/>
                <a:cs typeface="Arial" pitchFamily="34" charset="0"/>
              </a:rPr>
              <a:t>)</a:t>
            </a:r>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Case 1:                                          Case 2:</a:t>
            </a: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Here      is the position of the envelope and      is an initial position of the particles.</a:t>
            </a:r>
          </a:p>
          <a:p>
            <a:r>
              <a:rPr lang="en-US" sz="2000" dirty="0" smtClean="0">
                <a:latin typeface="Arial" pitchFamily="34" charset="0"/>
                <a:cs typeface="Arial" pitchFamily="34" charset="0"/>
              </a:rPr>
              <a:t>  (a) Show that the both descriptions indicate that particles move in an elliptical path centered about         .</a:t>
            </a:r>
          </a:p>
          <a:p>
            <a:r>
              <a:rPr lang="en-US" sz="2000" dirty="0" smtClean="0">
                <a:latin typeface="Arial" pitchFamily="34" charset="0"/>
                <a:cs typeface="Arial" pitchFamily="34" charset="0"/>
              </a:rPr>
              <a:t>  (b) Fluid mechanics has a free-slip condition that requires the velocity of the fluid to be the same as the velocity of the envelope. Determine the velocity of the particles in the two descriptions.</a:t>
            </a:r>
          </a:p>
        </p:txBody>
      </p:sp>
      <p:graphicFrame>
        <p:nvGraphicFramePr>
          <p:cNvPr id="360453" name="Object 5"/>
          <p:cNvGraphicFramePr>
            <a:graphicFrameLocks noChangeAspect="1"/>
          </p:cNvGraphicFramePr>
          <p:nvPr/>
        </p:nvGraphicFramePr>
        <p:xfrm>
          <a:off x="1295400" y="3179616"/>
          <a:ext cx="2616200" cy="825500"/>
        </p:xfrm>
        <a:graphic>
          <a:graphicData uri="http://schemas.openxmlformats.org/presentationml/2006/ole">
            <p:oleObj spid="_x0000_s360453" name="Equation" r:id="rId3" imgW="2616120" imgH="825480" progId="Equation.3">
              <p:embed/>
            </p:oleObj>
          </a:graphicData>
        </a:graphic>
      </p:graphicFrame>
      <p:graphicFrame>
        <p:nvGraphicFramePr>
          <p:cNvPr id="360454" name="Object 6"/>
          <p:cNvGraphicFramePr>
            <a:graphicFrameLocks noChangeAspect="1"/>
          </p:cNvGraphicFramePr>
          <p:nvPr/>
        </p:nvGraphicFramePr>
        <p:xfrm>
          <a:off x="5207000" y="3124200"/>
          <a:ext cx="2717800" cy="825500"/>
        </p:xfrm>
        <a:graphic>
          <a:graphicData uri="http://schemas.openxmlformats.org/presentationml/2006/ole">
            <p:oleObj spid="_x0000_s360454" name="Equation" r:id="rId4" imgW="2717640" imgH="825480" progId="Equation.3">
              <p:embed/>
            </p:oleObj>
          </a:graphicData>
        </a:graphic>
      </p:graphicFrame>
      <p:graphicFrame>
        <p:nvGraphicFramePr>
          <p:cNvPr id="360457" name="Object 9"/>
          <p:cNvGraphicFramePr>
            <a:graphicFrameLocks noChangeAspect="1"/>
          </p:cNvGraphicFramePr>
          <p:nvPr/>
        </p:nvGraphicFramePr>
        <p:xfrm>
          <a:off x="930564" y="4131888"/>
          <a:ext cx="203200" cy="190500"/>
        </p:xfrm>
        <a:graphic>
          <a:graphicData uri="http://schemas.openxmlformats.org/presentationml/2006/ole">
            <p:oleObj spid="_x0000_s360457" name="Equation" r:id="rId5" imgW="203040" imgH="190440" progId="Equation.3">
              <p:embed/>
            </p:oleObj>
          </a:graphicData>
        </a:graphic>
      </p:graphicFrame>
      <p:graphicFrame>
        <p:nvGraphicFramePr>
          <p:cNvPr id="360458" name="Object 10"/>
          <p:cNvGraphicFramePr>
            <a:graphicFrameLocks noChangeAspect="1"/>
          </p:cNvGraphicFramePr>
          <p:nvPr/>
        </p:nvGraphicFramePr>
        <p:xfrm>
          <a:off x="5161972" y="4074160"/>
          <a:ext cx="342900" cy="330200"/>
        </p:xfrm>
        <a:graphic>
          <a:graphicData uri="http://schemas.openxmlformats.org/presentationml/2006/ole">
            <p:oleObj spid="_x0000_s360458" name="Equation" r:id="rId6" imgW="342720" imgH="330120" progId="Equation.3">
              <p:embed/>
            </p:oleObj>
          </a:graphicData>
        </a:graphic>
      </p:graphicFrame>
      <p:graphicFrame>
        <p:nvGraphicFramePr>
          <p:cNvPr id="360461" name="Object 13"/>
          <p:cNvGraphicFramePr>
            <a:graphicFrameLocks noChangeAspect="1"/>
          </p:cNvGraphicFramePr>
          <p:nvPr/>
        </p:nvGraphicFramePr>
        <p:xfrm>
          <a:off x="3550920" y="4965700"/>
          <a:ext cx="927100" cy="368300"/>
        </p:xfrm>
        <a:graphic>
          <a:graphicData uri="http://schemas.openxmlformats.org/presentationml/2006/ole">
            <p:oleObj spid="_x0000_s360461" name="Equation" r:id="rId7" imgW="927000" imgH="368280" progId="Equation.3">
              <p:embed/>
            </p:oleObj>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29625"/>
            <a:ext cx="4343400" cy="523220"/>
          </a:xfrm>
          <a:prstGeom prst="rect">
            <a:avLst/>
          </a:prstGeom>
          <a:noFill/>
        </p:spPr>
        <p:txBody>
          <a:bodyPr wrap="square" rtlCol="0">
            <a:spAutoFit/>
          </a:bodyPr>
          <a:lstStyle/>
          <a:p>
            <a:r>
              <a:rPr lang="en-US" sz="2800" b="1" dirty="0" smtClean="0">
                <a:latin typeface="Arial" pitchFamily="34" charset="0"/>
                <a:cs typeface="Arial" pitchFamily="34" charset="0"/>
              </a:rPr>
              <a:t>Aims and Objectives</a:t>
            </a:r>
            <a:endParaRPr lang="en-US" sz="2800" b="1" dirty="0">
              <a:latin typeface="Arial" pitchFamily="34" charset="0"/>
              <a:cs typeface="Arial" pitchFamily="34" charset="0"/>
            </a:endParaRPr>
          </a:p>
        </p:txBody>
      </p:sp>
      <p:sp>
        <p:nvSpPr>
          <p:cNvPr id="3" name="TextBox 2"/>
          <p:cNvSpPr txBox="1"/>
          <p:nvPr/>
        </p:nvSpPr>
        <p:spPr>
          <a:xfrm>
            <a:off x="685800" y="1249740"/>
            <a:ext cx="7848600" cy="1569660"/>
          </a:xfrm>
          <a:prstGeom prst="rect">
            <a:avLst/>
          </a:prstGeom>
          <a:noFill/>
        </p:spPr>
        <p:txBody>
          <a:bodyPr wrap="square" rtlCol="0">
            <a:spAutoFit/>
          </a:bodyPr>
          <a:lstStyle/>
          <a:p>
            <a:pPr>
              <a:buFont typeface="Wingdings" pitchFamily="2" charset="2"/>
              <a:buChar char="ü"/>
            </a:pPr>
            <a:r>
              <a:rPr lang="en-US" sz="2400" b="1" dirty="0" smtClean="0">
                <a:latin typeface="Arial" pitchFamily="34" charset="0"/>
                <a:cs typeface="Arial" pitchFamily="34" charset="0"/>
              </a:rPr>
              <a:t> displacement field</a:t>
            </a:r>
          </a:p>
          <a:p>
            <a:pPr>
              <a:buFont typeface="Wingdings" pitchFamily="2" charset="2"/>
              <a:buChar char="ü"/>
            </a:pPr>
            <a:endParaRPr lang="en-US" sz="2400" b="1" dirty="0" smtClean="0">
              <a:latin typeface="Arial" pitchFamily="34" charset="0"/>
              <a:cs typeface="Arial" pitchFamily="34" charset="0"/>
            </a:endParaRPr>
          </a:p>
          <a:p>
            <a:pPr>
              <a:buFont typeface="Wingdings" pitchFamily="2" charset="2"/>
              <a:buChar char="ü"/>
            </a:pPr>
            <a:endParaRPr lang="en-US" sz="2400" b="1" dirty="0" smtClean="0">
              <a:latin typeface="Arial" pitchFamily="34" charset="0"/>
              <a:cs typeface="Arial" pitchFamily="34" charset="0"/>
            </a:endParaRPr>
          </a:p>
          <a:p>
            <a:pPr>
              <a:buFont typeface="Wingdings" pitchFamily="2" charset="2"/>
              <a:buChar char="ü"/>
            </a:pPr>
            <a:r>
              <a:rPr lang="en-US" sz="2400" b="1" dirty="0" smtClean="0">
                <a:latin typeface="Arial" pitchFamily="34" charset="0"/>
                <a:cs typeface="Arial" pitchFamily="34" charset="0"/>
              </a:rPr>
              <a:t> the material derivative</a:t>
            </a:r>
          </a:p>
        </p:txBody>
      </p:sp>
      <p:graphicFrame>
        <p:nvGraphicFramePr>
          <p:cNvPr id="363522" name="Object 2"/>
          <p:cNvGraphicFramePr>
            <a:graphicFrameLocks noChangeAspect="1"/>
          </p:cNvGraphicFramePr>
          <p:nvPr/>
        </p:nvGraphicFramePr>
        <p:xfrm>
          <a:off x="1676400" y="1859340"/>
          <a:ext cx="1066800" cy="241300"/>
        </p:xfrm>
        <a:graphic>
          <a:graphicData uri="http://schemas.openxmlformats.org/presentationml/2006/ole">
            <p:oleObj spid="_x0000_s363522" name="Equation" r:id="rId3" imgW="1066680" imgH="241200" progId="Equation.3">
              <p:embed/>
            </p:oleObj>
          </a:graphicData>
        </a:graphic>
      </p:graphicFrame>
      <p:graphicFrame>
        <p:nvGraphicFramePr>
          <p:cNvPr id="363523" name="Object 3"/>
          <p:cNvGraphicFramePr>
            <a:graphicFrameLocks noChangeAspect="1"/>
          </p:cNvGraphicFramePr>
          <p:nvPr/>
        </p:nvGraphicFramePr>
        <p:xfrm>
          <a:off x="3276600" y="1694240"/>
          <a:ext cx="2527300" cy="622300"/>
        </p:xfrm>
        <a:graphic>
          <a:graphicData uri="http://schemas.openxmlformats.org/presentationml/2006/ole">
            <p:oleObj spid="_x0000_s363523" name="Equation" r:id="rId4" imgW="2527200" imgH="622080" progId="Equation.3">
              <p:embed/>
            </p:oleObj>
          </a:graphicData>
        </a:graphic>
      </p:graphicFrame>
      <p:sp>
        <p:nvSpPr>
          <p:cNvPr id="6" name="Rectangle 5"/>
          <p:cNvSpPr/>
          <p:nvPr/>
        </p:nvSpPr>
        <p:spPr>
          <a:xfrm>
            <a:off x="1083945" y="4419600"/>
            <a:ext cx="2954655" cy="369332"/>
          </a:xfrm>
          <a:prstGeom prst="rect">
            <a:avLst/>
          </a:prstGeom>
        </p:spPr>
        <p:txBody>
          <a:bodyPr wrap="none">
            <a:spAutoFit/>
          </a:bodyPr>
          <a:lstStyle/>
          <a:p>
            <a:r>
              <a:rPr lang="en-US" b="1" u="sng" dirty="0" smtClean="0">
                <a:latin typeface="Arial" pitchFamily="34" charset="0"/>
                <a:cs typeface="Arial" pitchFamily="34" charset="0"/>
              </a:rPr>
              <a:t>For spatial description …</a:t>
            </a:r>
            <a:endParaRPr lang="en-US" b="1" u="sng" dirty="0"/>
          </a:p>
        </p:txBody>
      </p:sp>
      <p:graphicFrame>
        <p:nvGraphicFramePr>
          <p:cNvPr id="7" name="Object 8"/>
          <p:cNvGraphicFramePr>
            <a:graphicFrameLocks noChangeAspect="1"/>
          </p:cNvGraphicFramePr>
          <p:nvPr/>
        </p:nvGraphicFramePr>
        <p:xfrm>
          <a:off x="1562100" y="4953000"/>
          <a:ext cx="4762500" cy="685800"/>
        </p:xfrm>
        <a:graphic>
          <a:graphicData uri="http://schemas.openxmlformats.org/presentationml/2006/ole">
            <p:oleObj spid="_x0000_s363524" name="Equation" r:id="rId5" imgW="4762440" imgH="685800" progId="Equation.3">
              <p:embed/>
            </p:oleObj>
          </a:graphicData>
        </a:graphic>
      </p:graphicFrame>
      <p:graphicFrame>
        <p:nvGraphicFramePr>
          <p:cNvPr id="8" name="Object 3"/>
          <p:cNvGraphicFramePr>
            <a:graphicFrameLocks noChangeAspect="1"/>
          </p:cNvGraphicFramePr>
          <p:nvPr/>
        </p:nvGraphicFramePr>
        <p:xfrm>
          <a:off x="2139950" y="5791200"/>
          <a:ext cx="3606800" cy="685800"/>
        </p:xfrm>
        <a:graphic>
          <a:graphicData uri="http://schemas.openxmlformats.org/presentationml/2006/ole">
            <p:oleObj spid="_x0000_s363525" name="Equation" r:id="rId6" imgW="3606480" imgH="685800" progId="Equation.3">
              <p:embed/>
            </p:oleObj>
          </a:graphicData>
        </a:graphic>
      </p:graphicFrame>
      <p:sp>
        <p:nvSpPr>
          <p:cNvPr id="9" name="Rectangle 8"/>
          <p:cNvSpPr/>
          <p:nvPr/>
        </p:nvSpPr>
        <p:spPr>
          <a:xfrm>
            <a:off x="1066800" y="2971800"/>
            <a:ext cx="3108543" cy="369332"/>
          </a:xfrm>
          <a:prstGeom prst="rect">
            <a:avLst/>
          </a:prstGeom>
        </p:spPr>
        <p:txBody>
          <a:bodyPr wrap="none">
            <a:spAutoFit/>
          </a:bodyPr>
          <a:lstStyle/>
          <a:p>
            <a:r>
              <a:rPr lang="en-US" b="1" u="sng" dirty="0" smtClean="0">
                <a:latin typeface="Arial" pitchFamily="34" charset="0"/>
                <a:cs typeface="Arial" pitchFamily="34" charset="0"/>
              </a:rPr>
              <a:t>For material description …</a:t>
            </a:r>
            <a:endParaRPr lang="en-US" b="1" u="sng" dirty="0"/>
          </a:p>
        </p:txBody>
      </p:sp>
      <p:graphicFrame>
        <p:nvGraphicFramePr>
          <p:cNvPr id="10" name="Object 8"/>
          <p:cNvGraphicFramePr>
            <a:graphicFrameLocks noChangeAspect="1"/>
          </p:cNvGraphicFramePr>
          <p:nvPr/>
        </p:nvGraphicFramePr>
        <p:xfrm>
          <a:off x="1752600" y="3454400"/>
          <a:ext cx="4114800" cy="622300"/>
        </p:xfrm>
        <a:graphic>
          <a:graphicData uri="http://schemas.openxmlformats.org/presentationml/2006/ole">
            <p:oleObj spid="_x0000_s363526" name="Equation" r:id="rId7" imgW="4114800" imgH="622080" progId="Equation.3">
              <p:embed/>
            </p:oleObj>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2097</TotalTime>
  <Words>682</Words>
  <Application>Microsoft Office PowerPoint</Application>
  <PresentationFormat>On-screen Show (4:3)</PresentationFormat>
  <Paragraphs>93</Paragraphs>
  <Slides>21</Slides>
  <Notes>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21</vt:i4>
      </vt:variant>
    </vt:vector>
  </HeadingPairs>
  <TitlesOfParts>
    <vt:vector size="24" baseType="lpstr">
      <vt:lpstr>Office Theme</vt:lpstr>
      <vt:lpstr>Equation</vt:lpstr>
      <vt:lpstr>Microsoft Equation 3.0</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junaid</dc:creator>
  <cp:lastModifiedBy>NTS</cp:lastModifiedBy>
  <cp:revision>460</cp:revision>
  <dcterms:created xsi:type="dcterms:W3CDTF">2016-07-18T17:17:36Z</dcterms:created>
  <dcterms:modified xsi:type="dcterms:W3CDTF">2016-08-05T07:01:24Z</dcterms:modified>
</cp:coreProperties>
</file>