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23" r:id="rId3"/>
    <p:sldId id="424" r:id="rId4"/>
    <p:sldId id="425" r:id="rId5"/>
    <p:sldId id="426" r:id="rId6"/>
    <p:sldId id="427" r:id="rId7"/>
    <p:sldId id="428" r:id="rId8"/>
    <p:sldId id="429" r:id="rId9"/>
    <p:sldId id="431" r:id="rId10"/>
    <p:sldId id="430" r:id="rId11"/>
    <p:sldId id="432" r:id="rId12"/>
    <p:sldId id="433" r:id="rId13"/>
    <p:sldId id="434" r:id="rId14"/>
    <p:sldId id="440" r:id="rId15"/>
    <p:sldId id="441" r:id="rId16"/>
    <p:sldId id="442" r:id="rId17"/>
    <p:sldId id="436" r:id="rId18"/>
    <p:sldId id="437" r:id="rId19"/>
    <p:sldId id="435" r:id="rId20"/>
    <p:sldId id="443" r:id="rId21"/>
    <p:sldId id="44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77" autoAdjust="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image" Target="../media/image36.wmf"/><Relationship Id="rId18" Type="http://schemas.openxmlformats.org/officeDocument/2006/relationships/image" Target="../media/image41.wmf"/><Relationship Id="rId3" Type="http://schemas.openxmlformats.org/officeDocument/2006/relationships/image" Target="../media/image26.wmf"/><Relationship Id="rId21" Type="http://schemas.openxmlformats.org/officeDocument/2006/relationships/image" Target="../media/image44.wmf"/><Relationship Id="rId7" Type="http://schemas.openxmlformats.org/officeDocument/2006/relationships/image" Target="../media/image30.wmf"/><Relationship Id="rId12" Type="http://schemas.openxmlformats.org/officeDocument/2006/relationships/image" Target="../media/image35.wmf"/><Relationship Id="rId17" Type="http://schemas.openxmlformats.org/officeDocument/2006/relationships/image" Target="../media/image40.wmf"/><Relationship Id="rId2" Type="http://schemas.openxmlformats.org/officeDocument/2006/relationships/image" Target="../media/image25.wmf"/><Relationship Id="rId16" Type="http://schemas.openxmlformats.org/officeDocument/2006/relationships/image" Target="../media/image39.wmf"/><Relationship Id="rId20" Type="http://schemas.openxmlformats.org/officeDocument/2006/relationships/image" Target="../media/image43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11" Type="http://schemas.openxmlformats.org/officeDocument/2006/relationships/image" Target="../media/image34.wmf"/><Relationship Id="rId5" Type="http://schemas.openxmlformats.org/officeDocument/2006/relationships/image" Target="../media/image28.wmf"/><Relationship Id="rId15" Type="http://schemas.openxmlformats.org/officeDocument/2006/relationships/image" Target="../media/image38.wmf"/><Relationship Id="rId10" Type="http://schemas.openxmlformats.org/officeDocument/2006/relationships/image" Target="../media/image33.wmf"/><Relationship Id="rId19" Type="http://schemas.openxmlformats.org/officeDocument/2006/relationships/image" Target="../media/image42.wmf"/><Relationship Id="rId4" Type="http://schemas.openxmlformats.org/officeDocument/2006/relationships/image" Target="../media/image27.wmf"/><Relationship Id="rId9" Type="http://schemas.openxmlformats.org/officeDocument/2006/relationships/image" Target="../media/image32.wmf"/><Relationship Id="rId14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image" Target="../media/image65.wmf"/><Relationship Id="rId7" Type="http://schemas.openxmlformats.org/officeDocument/2006/relationships/image" Target="../media/image69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10" Type="http://schemas.openxmlformats.org/officeDocument/2006/relationships/image" Target="../media/image72.wmf"/><Relationship Id="rId4" Type="http://schemas.openxmlformats.org/officeDocument/2006/relationships/image" Target="../media/image66.wmf"/><Relationship Id="rId9" Type="http://schemas.openxmlformats.org/officeDocument/2006/relationships/image" Target="../media/image71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image" Target="../media/image75.wmf"/><Relationship Id="rId7" Type="http://schemas.openxmlformats.org/officeDocument/2006/relationships/image" Target="../media/image79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6" Type="http://schemas.openxmlformats.org/officeDocument/2006/relationships/image" Target="../media/image78.wmf"/><Relationship Id="rId11" Type="http://schemas.openxmlformats.org/officeDocument/2006/relationships/image" Target="../media/image83.wmf"/><Relationship Id="rId5" Type="http://schemas.openxmlformats.org/officeDocument/2006/relationships/image" Target="../media/image77.wmf"/><Relationship Id="rId10" Type="http://schemas.openxmlformats.org/officeDocument/2006/relationships/image" Target="../media/image82.wmf"/><Relationship Id="rId4" Type="http://schemas.openxmlformats.org/officeDocument/2006/relationships/image" Target="../media/image76.wmf"/><Relationship Id="rId9" Type="http://schemas.openxmlformats.org/officeDocument/2006/relationships/image" Target="../media/image8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wmf"/><Relationship Id="rId1" Type="http://schemas.openxmlformats.org/officeDocument/2006/relationships/image" Target="../media/image8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02/08/2016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oleObject" Target="../embeddings/oleObject34.bin"/><Relationship Id="rId18" Type="http://schemas.openxmlformats.org/officeDocument/2006/relationships/oleObject" Target="../embeddings/oleObject39.bin"/><Relationship Id="rId3" Type="http://schemas.openxmlformats.org/officeDocument/2006/relationships/oleObject" Target="../embeddings/oleObject24.bin"/><Relationship Id="rId21" Type="http://schemas.openxmlformats.org/officeDocument/2006/relationships/oleObject" Target="../embeddings/oleObject42.bin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3.bin"/><Relationship Id="rId1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7.bin"/><Relationship Id="rId20" Type="http://schemas.openxmlformats.org/officeDocument/2006/relationships/oleObject" Target="../embeddings/oleObject41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7.bin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6.bin"/><Relationship Id="rId23" Type="http://schemas.openxmlformats.org/officeDocument/2006/relationships/oleObject" Target="../embeddings/oleObject44.bin"/><Relationship Id="rId10" Type="http://schemas.openxmlformats.org/officeDocument/2006/relationships/oleObject" Target="../embeddings/oleObject31.bin"/><Relationship Id="rId19" Type="http://schemas.openxmlformats.org/officeDocument/2006/relationships/oleObject" Target="../embeddings/oleObject40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Relationship Id="rId14" Type="http://schemas.openxmlformats.org/officeDocument/2006/relationships/oleObject" Target="../embeddings/oleObject35.bin"/><Relationship Id="rId22" Type="http://schemas.openxmlformats.org/officeDocument/2006/relationships/oleObject" Target="../embeddings/oleObject4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7.bin"/><Relationship Id="rId12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6.bin"/><Relationship Id="rId11" Type="http://schemas.openxmlformats.org/officeDocument/2006/relationships/oleObject" Target="../embeddings/oleObject71.bin"/><Relationship Id="rId5" Type="http://schemas.openxmlformats.org/officeDocument/2006/relationships/oleObject" Target="../embeddings/oleObject65.bin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64.bin"/><Relationship Id="rId9" Type="http://schemas.openxmlformats.org/officeDocument/2006/relationships/oleObject" Target="../embeddings/oleObject69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oleObject" Target="../embeddings/oleObject83.bin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7.bin"/><Relationship Id="rId12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6.bin"/><Relationship Id="rId11" Type="http://schemas.openxmlformats.org/officeDocument/2006/relationships/oleObject" Target="../embeddings/oleObject81.bin"/><Relationship Id="rId5" Type="http://schemas.openxmlformats.org/officeDocument/2006/relationships/oleObject" Target="../embeddings/oleObject75.bin"/><Relationship Id="rId10" Type="http://schemas.openxmlformats.org/officeDocument/2006/relationships/oleObject" Target="../embeddings/oleObject80.bin"/><Relationship Id="rId4" Type="http://schemas.openxmlformats.org/officeDocument/2006/relationships/oleObject" Target="../embeddings/oleObject74.bin"/><Relationship Id="rId9" Type="http://schemas.openxmlformats.org/officeDocument/2006/relationships/oleObject" Target="../embeddings/oleObject7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8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87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11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27672"/>
            <a:ext cx="388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“The analysis of the kinematics and mechanical behavior of materials modeled on the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continuum assumption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what we know as </a:t>
            </a:r>
            <a:r>
              <a:rPr lang="en-US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Continuum Mechanics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”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8200" y="457200"/>
            <a:ext cx="403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“The </a:t>
            </a:r>
            <a:r>
              <a:rPr lang="en-US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continuum assumption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ignores the discrete composition of material bodies and assumes that the substance of such bodies is distributed uniformly throughout, and completely fills the space it occupies”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514600"/>
            <a:ext cx="1801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Notation 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3352800"/>
            <a:ext cx="495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000" dirty="0" smtClean="0">
                <a:latin typeface="Arial" pitchFamily="34" charset="0"/>
                <a:cs typeface="Arial" pitchFamily="34" charset="0"/>
              </a:rPr>
              <a:t>1.  </a:t>
            </a:r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Scalar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variables are written as </a:t>
            </a:r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italic letters</a:t>
            </a:r>
          </a:p>
          <a:p>
            <a:pPr marL="342900" indent="-342900"/>
            <a:r>
              <a:rPr lang="en-US" sz="2000" dirty="0">
                <a:latin typeface="Arial" pitchFamily="34" charset="0"/>
                <a:cs typeface="Arial" pitchFamily="34" charset="0"/>
              </a:rPr>
              <a:t> 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– acceleration (magnitude)</a:t>
            </a:r>
          </a:p>
          <a:p>
            <a:pPr marL="342900" indent="-342900"/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– velocity (magnitude)</a:t>
            </a:r>
          </a:p>
          <a:p>
            <a:pPr marL="342900" indent="-342900"/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– radius </a:t>
            </a:r>
          </a:p>
          <a:p>
            <a:pPr marL="342900" indent="-342900"/>
            <a:r>
              <a:rPr lang="en-US" sz="2000" dirty="0" smtClean="0">
                <a:latin typeface="Arial" pitchFamily="34" charset="0"/>
                <a:cs typeface="Arial" pitchFamily="34" charset="0"/>
              </a:rPr>
              <a:t>2.  </a:t>
            </a:r>
            <a:r>
              <a:rPr lang="en-US" sz="2000" b="1" i="1" u="sng" dirty="0" smtClean="0">
                <a:latin typeface="Arial" pitchFamily="34" charset="0"/>
                <a:cs typeface="Arial" pitchFamily="34" charset="0"/>
              </a:rPr>
              <a:t>Vectors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written as </a:t>
            </a:r>
            <a:r>
              <a:rPr lang="en-US" sz="2000" b="1" i="1" u="sng" dirty="0" smtClean="0">
                <a:latin typeface="Arial" pitchFamily="34" charset="0"/>
                <a:cs typeface="Arial" pitchFamily="34" charset="0"/>
              </a:rPr>
              <a:t>boldface italics</a:t>
            </a:r>
          </a:p>
          <a:p>
            <a:pPr marL="342900" indent="-342900"/>
            <a:r>
              <a:rPr lang="en-US" sz="2000" dirty="0" smtClean="0">
                <a:latin typeface="Arial" pitchFamily="34" charset="0"/>
                <a:cs typeface="Arial" pitchFamily="34" charset="0"/>
              </a:rPr>
              <a:t> 		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– position </a:t>
            </a:r>
          </a:p>
          <a:p>
            <a:pPr marL="342900" indent="-342900"/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– velocity </a:t>
            </a:r>
          </a:p>
          <a:p>
            <a:pPr marL="342900" indent="-342900"/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– acceleration 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33528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 startAt="3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SECOND and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HIGHER ORDER TENSORS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are designated by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UPPERCASE FONTS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Additionally matrices  are shown in calligraphic form  to differentiate them from tensors</a:t>
            </a: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dirty="0" smtClean="0">
                <a:latin typeface="Blackadder ITC" pitchFamily="82" charset="0"/>
                <a:cs typeface="Arial" pitchFamily="34" charset="0"/>
              </a:rPr>
              <a:t>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– orthogonal matrix</a:t>
            </a: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		 E – finite strain </a:t>
            </a: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		 T – Cauchy Stress Tensor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76200"/>
            <a:ext cx="4010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Summation Convention: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381000" y="457200"/>
          <a:ext cx="3111500" cy="850900"/>
        </p:xfrm>
        <a:graphic>
          <a:graphicData uri="http://schemas.openxmlformats.org/presentationml/2006/ole">
            <p:oleObj spid="_x0000_s300034" name="Equation" r:id="rId3" imgW="3111480" imgH="850680" progId="Equation.3">
              <p:embed/>
            </p:oleObj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4267200" y="685800"/>
          <a:ext cx="749300" cy="330200"/>
        </p:xfrm>
        <a:graphic>
          <a:graphicData uri="http://schemas.openxmlformats.org/presentationml/2006/ole">
            <p:oleObj spid="_x0000_s300035" name="Equation" r:id="rId4" imgW="749160" imgH="330120" progId="Equation.3">
              <p:embed/>
            </p:oleObj>
          </a:graphicData>
        </a:graphic>
      </p:graphicFrame>
      <p:graphicFrame>
        <p:nvGraphicFramePr>
          <p:cNvPr id="300036" name="Object 4"/>
          <p:cNvGraphicFramePr>
            <a:graphicFrameLocks noChangeAspect="1"/>
          </p:cNvGraphicFramePr>
          <p:nvPr/>
        </p:nvGraphicFramePr>
        <p:xfrm>
          <a:off x="2933700" y="2057400"/>
          <a:ext cx="2628900" cy="723900"/>
        </p:xfrm>
        <a:graphic>
          <a:graphicData uri="http://schemas.openxmlformats.org/presentationml/2006/ole">
            <p:oleObj spid="_x0000_s300036" name="Equation" r:id="rId5" imgW="2628720" imgH="7236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" y="1443335"/>
            <a:ext cx="678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Write the system below in indicial form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57200"/>
            <a:ext cx="4010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Kronecker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delta: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1250950" y="952500"/>
          <a:ext cx="1765300" cy="723900"/>
        </p:xfrm>
        <a:graphic>
          <a:graphicData uri="http://schemas.openxmlformats.org/presentationml/2006/ole">
            <p:oleObj spid="_x0000_s301058" name="Equation" r:id="rId3" imgW="1765080" imgH="72360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032250" y="406400"/>
            <a:ext cx="4010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Permutation symbol: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ct 11"/>
          <p:cNvGraphicFramePr>
            <a:graphicFrameLocks noChangeAspect="1"/>
          </p:cNvGraphicFramePr>
          <p:nvPr/>
        </p:nvGraphicFramePr>
        <p:xfrm>
          <a:off x="5048250" y="952500"/>
          <a:ext cx="3149600" cy="1104900"/>
        </p:xfrm>
        <a:graphic>
          <a:graphicData uri="http://schemas.openxmlformats.org/presentationml/2006/ole">
            <p:oleObj spid="_x0000_s301059" name="Equation" r:id="rId4" imgW="3149280" imgH="110484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3695700"/>
            <a:ext cx="8991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Arial" pitchFamily="34" charset="0"/>
                <a:cs typeface="Arial" pitchFamily="34" charset="0"/>
              </a:rPr>
              <a:t>ε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δ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identity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product of permutation symbols             may be expressed in terms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Kronecker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deltas by the use of the following identity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2146300" y="4889500"/>
          <a:ext cx="2578100" cy="368300"/>
        </p:xfrm>
        <a:graphic>
          <a:graphicData uri="http://schemas.openxmlformats.org/presentationml/2006/ole">
            <p:oleObj spid="_x0000_s301060" name="Equation" r:id="rId5" imgW="2577960" imgH="368280" progId="Equation.3">
              <p:embed/>
            </p:oleObj>
          </a:graphicData>
        </a:graphic>
      </p:graphicFrame>
      <p:graphicFrame>
        <p:nvGraphicFramePr>
          <p:cNvPr id="301063" name="Object 7"/>
          <p:cNvGraphicFramePr>
            <a:graphicFrameLocks noChangeAspect="1"/>
          </p:cNvGraphicFramePr>
          <p:nvPr/>
        </p:nvGraphicFramePr>
        <p:xfrm>
          <a:off x="3911600" y="4089400"/>
          <a:ext cx="838200" cy="368300"/>
        </p:xfrm>
        <a:graphic>
          <a:graphicData uri="http://schemas.openxmlformats.org/presentationml/2006/ole">
            <p:oleObj spid="_x0000_s301063" name="Equation" r:id="rId6" imgW="838080" imgH="368280" progId="Equation.3">
              <p:embed/>
            </p:oleObj>
          </a:graphicData>
        </a:graphic>
      </p:graphicFrame>
      <p:graphicFrame>
        <p:nvGraphicFramePr>
          <p:cNvPr id="301064" name="Object 8"/>
          <p:cNvGraphicFramePr>
            <a:graphicFrameLocks noChangeAspect="1"/>
          </p:cNvGraphicFramePr>
          <p:nvPr/>
        </p:nvGraphicFramePr>
        <p:xfrm>
          <a:off x="615950" y="2794000"/>
          <a:ext cx="685800" cy="330200"/>
        </p:xfrm>
        <a:graphic>
          <a:graphicData uri="http://schemas.openxmlformats.org/presentationml/2006/ole">
            <p:oleObj spid="_x0000_s301064" name="Equation" r:id="rId7" imgW="685800" imgH="33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6258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368300" y="1168400"/>
          <a:ext cx="2133600" cy="330200"/>
        </p:xfrm>
        <a:graphic>
          <a:graphicData uri="http://schemas.openxmlformats.org/presentationml/2006/ole">
            <p:oleObj spid="_x0000_s302082" name="Equation" r:id="rId3" imgW="2133360" imgH="330120" progId="Equation.3">
              <p:embed/>
            </p:oleObj>
          </a:graphicData>
        </a:graphic>
      </p:graphicFrame>
      <p:graphicFrame>
        <p:nvGraphicFramePr>
          <p:cNvPr id="302083" name="Object 8"/>
          <p:cNvGraphicFramePr>
            <a:graphicFrameLocks noChangeAspect="1"/>
          </p:cNvGraphicFramePr>
          <p:nvPr/>
        </p:nvGraphicFramePr>
        <p:xfrm>
          <a:off x="304800" y="1638300"/>
          <a:ext cx="2590800" cy="723900"/>
        </p:xfrm>
        <a:graphic>
          <a:graphicData uri="http://schemas.openxmlformats.org/presentationml/2006/ole">
            <p:oleObj spid="_x0000_s302083" name="Equation" r:id="rId4" imgW="2590560" imgH="723600" progId="Equation.3">
              <p:embed/>
            </p:oleObj>
          </a:graphicData>
        </a:graphic>
      </p:graphicFrame>
      <p:graphicFrame>
        <p:nvGraphicFramePr>
          <p:cNvPr id="302084" name="Object 4"/>
          <p:cNvGraphicFramePr>
            <a:graphicFrameLocks noChangeAspect="1"/>
          </p:cNvGraphicFramePr>
          <p:nvPr/>
        </p:nvGraphicFramePr>
        <p:xfrm>
          <a:off x="292100" y="2565400"/>
          <a:ext cx="3213100" cy="1168400"/>
        </p:xfrm>
        <a:graphic>
          <a:graphicData uri="http://schemas.openxmlformats.org/presentationml/2006/ole">
            <p:oleObj spid="_x0000_s302084" name="Equation" r:id="rId5" imgW="3213000" imgH="1168200" progId="Equation.3">
              <p:embed/>
            </p:oleObj>
          </a:graphicData>
        </a:graphic>
      </p:graphicFrame>
      <p:graphicFrame>
        <p:nvGraphicFramePr>
          <p:cNvPr id="302085" name="Object 7"/>
          <p:cNvGraphicFramePr>
            <a:graphicFrameLocks noChangeAspect="1"/>
          </p:cNvGraphicFramePr>
          <p:nvPr/>
        </p:nvGraphicFramePr>
        <p:xfrm>
          <a:off x="228600" y="4114800"/>
          <a:ext cx="4076700" cy="2425700"/>
        </p:xfrm>
        <a:graphic>
          <a:graphicData uri="http://schemas.openxmlformats.org/presentationml/2006/ole">
            <p:oleObj spid="_x0000_s302085" name="Equation" r:id="rId6" imgW="4076640" imgH="2425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3106" name="Object 7"/>
          <p:cNvGraphicFramePr>
            <a:graphicFrameLocks noChangeAspect="1"/>
          </p:cNvGraphicFramePr>
          <p:nvPr/>
        </p:nvGraphicFramePr>
        <p:xfrm>
          <a:off x="609600" y="685800"/>
          <a:ext cx="7086600" cy="2667000"/>
        </p:xfrm>
        <a:graphic>
          <a:graphicData uri="http://schemas.openxmlformats.org/presentationml/2006/ole">
            <p:oleObj spid="_x0000_s303106" name="Equation" r:id="rId3" imgW="7086600" imgH="2666880" progId="Equation.3">
              <p:embed/>
            </p:oleObj>
          </a:graphicData>
        </a:graphic>
      </p:graphicFrame>
      <p:graphicFrame>
        <p:nvGraphicFramePr>
          <p:cNvPr id="303107" name="Object 3"/>
          <p:cNvGraphicFramePr>
            <a:graphicFrameLocks noChangeAspect="1"/>
          </p:cNvGraphicFramePr>
          <p:nvPr/>
        </p:nvGraphicFramePr>
        <p:xfrm>
          <a:off x="755650" y="3651250"/>
          <a:ext cx="3416300" cy="355600"/>
        </p:xfrm>
        <a:graphic>
          <a:graphicData uri="http://schemas.openxmlformats.org/presentationml/2006/ole">
            <p:oleObj spid="_x0000_s303107" name="Equation" r:id="rId4" imgW="3416040" imgH="355320" progId="Equation.3">
              <p:embed/>
            </p:oleObj>
          </a:graphicData>
        </a:graphic>
      </p:graphicFrame>
      <p:graphicFrame>
        <p:nvGraphicFramePr>
          <p:cNvPr id="303108" name="Object 4"/>
          <p:cNvGraphicFramePr>
            <a:graphicFrameLocks noChangeAspect="1"/>
          </p:cNvGraphicFramePr>
          <p:nvPr/>
        </p:nvGraphicFramePr>
        <p:xfrm>
          <a:off x="990600" y="4191000"/>
          <a:ext cx="2108200" cy="317500"/>
        </p:xfrm>
        <a:graphic>
          <a:graphicData uri="http://schemas.openxmlformats.org/presentationml/2006/ole">
            <p:oleObj spid="_x0000_s303108" name="Equation" r:id="rId5" imgW="2108160" imgH="31716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7908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Dyadic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6527800" y="304800"/>
          <a:ext cx="2387600" cy="1828800"/>
        </p:xfrm>
        <a:graphic>
          <a:graphicData uri="http://schemas.openxmlformats.org/presentationml/2006/ole">
            <p:oleObj spid="_x0000_s304130" name="Equation" r:id="rId3" imgW="2387520" imgH="1828800" progId="Equation.3">
              <p:embed/>
            </p:oleObj>
          </a:graphicData>
        </a:graphic>
      </p:graphicFrame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533400" y="1371600"/>
          <a:ext cx="1930400" cy="330200"/>
        </p:xfrm>
        <a:graphic>
          <a:graphicData uri="http://schemas.openxmlformats.org/presentationml/2006/ole">
            <p:oleObj spid="_x0000_s304131" name="Equation" r:id="rId4" imgW="1930320" imgH="330120" progId="Equation.3">
              <p:embed/>
            </p:oleObj>
          </a:graphicData>
        </a:graphic>
      </p:graphicFrame>
      <p:graphicFrame>
        <p:nvGraphicFramePr>
          <p:cNvPr id="304132" name="Object 4"/>
          <p:cNvGraphicFramePr>
            <a:graphicFrameLocks noChangeAspect="1"/>
          </p:cNvGraphicFramePr>
          <p:nvPr/>
        </p:nvGraphicFramePr>
        <p:xfrm>
          <a:off x="482600" y="1739900"/>
          <a:ext cx="1955800" cy="368300"/>
        </p:xfrm>
        <a:graphic>
          <a:graphicData uri="http://schemas.openxmlformats.org/presentationml/2006/ole">
            <p:oleObj spid="_x0000_s304132" name="Equation" r:id="rId5" imgW="1955520" imgH="368280" progId="Equation.3">
              <p:embed/>
            </p:oleObj>
          </a:graphicData>
        </a:graphic>
      </p:graphicFrame>
      <p:graphicFrame>
        <p:nvGraphicFramePr>
          <p:cNvPr id="304133" name="Object 7"/>
          <p:cNvGraphicFramePr>
            <a:graphicFrameLocks noChangeAspect="1"/>
          </p:cNvGraphicFramePr>
          <p:nvPr/>
        </p:nvGraphicFramePr>
        <p:xfrm>
          <a:off x="387350" y="2448784"/>
          <a:ext cx="2578100" cy="368300"/>
        </p:xfrm>
        <a:graphic>
          <a:graphicData uri="http://schemas.openxmlformats.org/presentationml/2006/ole">
            <p:oleObj spid="_x0000_s304133" name="Equation" r:id="rId6" imgW="2577960" imgH="368280" progId="Equation.3">
              <p:embed/>
            </p:oleObj>
          </a:graphicData>
        </a:graphic>
      </p:graphicFrame>
      <p:graphicFrame>
        <p:nvGraphicFramePr>
          <p:cNvPr id="304134" name="Object 7"/>
          <p:cNvGraphicFramePr>
            <a:graphicFrameLocks noChangeAspect="1"/>
          </p:cNvGraphicFramePr>
          <p:nvPr/>
        </p:nvGraphicFramePr>
        <p:xfrm>
          <a:off x="228600" y="4572000"/>
          <a:ext cx="3949700" cy="787400"/>
        </p:xfrm>
        <a:graphic>
          <a:graphicData uri="http://schemas.openxmlformats.org/presentationml/2006/ole">
            <p:oleObj spid="_x0000_s304134" name="Equation" r:id="rId7" imgW="3949560" imgH="787320" progId="Equation.3">
              <p:embed/>
            </p:oleObj>
          </a:graphicData>
        </a:graphic>
      </p:graphicFrame>
      <p:graphicFrame>
        <p:nvGraphicFramePr>
          <p:cNvPr id="304135" name="Object 7"/>
          <p:cNvGraphicFramePr>
            <a:graphicFrameLocks noChangeAspect="1"/>
          </p:cNvGraphicFramePr>
          <p:nvPr/>
        </p:nvGraphicFramePr>
        <p:xfrm>
          <a:off x="292100" y="5867400"/>
          <a:ext cx="4508500" cy="368300"/>
        </p:xfrm>
        <a:graphic>
          <a:graphicData uri="http://schemas.openxmlformats.org/presentationml/2006/ole">
            <p:oleObj spid="_x0000_s304135" name="Equation" r:id="rId8" imgW="4508280" imgH="368280" progId="Equation.3">
              <p:embed/>
            </p:oleObj>
          </a:graphicData>
        </a:graphic>
      </p:graphicFrame>
      <p:graphicFrame>
        <p:nvGraphicFramePr>
          <p:cNvPr id="304136" name="Object 6"/>
          <p:cNvGraphicFramePr>
            <a:graphicFrameLocks noChangeAspect="1"/>
          </p:cNvGraphicFramePr>
          <p:nvPr/>
        </p:nvGraphicFramePr>
        <p:xfrm>
          <a:off x="381000" y="3670300"/>
          <a:ext cx="2654300" cy="368300"/>
        </p:xfrm>
        <a:graphic>
          <a:graphicData uri="http://schemas.openxmlformats.org/presentationml/2006/ole">
            <p:oleObj spid="_x0000_s304136" name="Equation" r:id="rId9" imgW="2654280" imgH="368280" progId="Equation.3">
              <p:embed/>
            </p:oleObj>
          </a:graphicData>
        </a:graphic>
      </p:graphicFrame>
      <p:graphicFrame>
        <p:nvGraphicFramePr>
          <p:cNvPr id="304137" name="Object 5"/>
          <p:cNvGraphicFramePr>
            <a:graphicFrameLocks noChangeAspect="1"/>
          </p:cNvGraphicFramePr>
          <p:nvPr/>
        </p:nvGraphicFramePr>
        <p:xfrm>
          <a:off x="342900" y="2905984"/>
          <a:ext cx="2628900" cy="368300"/>
        </p:xfrm>
        <a:graphic>
          <a:graphicData uri="http://schemas.openxmlformats.org/presentationml/2006/ole">
            <p:oleObj spid="_x0000_s304137" name="Equation" r:id="rId10" imgW="262872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81000" y="329625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Rank (Order) of a Tensor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33400" y="1127760"/>
          <a:ext cx="7543800" cy="2377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84767"/>
                <a:gridCol w="4665133"/>
                <a:gridCol w="19939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Scalar (0</a:t>
                      </a:r>
                      <a:r>
                        <a:rPr lang="en-US" sz="2000" b="0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th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order tensor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Vector (1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st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Dyad (2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nd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9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Dyadic (2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nd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9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Triadic (3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rd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27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Tetradic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(4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th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81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762000" y="1203960"/>
          <a:ext cx="190500" cy="241300"/>
        </p:xfrm>
        <a:graphic>
          <a:graphicData uri="http://schemas.openxmlformats.org/presentationml/2006/ole">
            <p:oleObj spid="_x0000_s305166" name="Equation" r:id="rId3" imgW="190440" imgH="241200" progId="Equation.3">
              <p:embed/>
            </p:oleObj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/>
        </p:nvGraphicFramePr>
        <p:xfrm>
          <a:off x="755650" y="1554305"/>
          <a:ext cx="203200" cy="330200"/>
        </p:xfrm>
        <a:graphic>
          <a:graphicData uri="http://schemas.openxmlformats.org/presentationml/2006/ole">
            <p:oleObj spid="_x0000_s305167" name="Equation" r:id="rId4" imgW="203040" imgH="330120" progId="Equation.3">
              <p:embed/>
            </p:oleObj>
          </a:graphicData>
        </a:graphic>
      </p:graphicFrame>
      <p:graphicFrame>
        <p:nvGraphicFramePr>
          <p:cNvPr id="20" name="Object 4"/>
          <p:cNvGraphicFramePr>
            <a:graphicFrameLocks noChangeAspect="1"/>
          </p:cNvGraphicFramePr>
          <p:nvPr/>
        </p:nvGraphicFramePr>
        <p:xfrm>
          <a:off x="654050" y="1959549"/>
          <a:ext cx="431800" cy="368300"/>
        </p:xfrm>
        <a:graphic>
          <a:graphicData uri="http://schemas.openxmlformats.org/presentationml/2006/ole">
            <p:oleObj spid="_x0000_s305168" name="Equation" r:id="rId5" imgW="431640" imgH="368280" progId="Equation.3">
              <p:embed/>
            </p:oleObj>
          </a:graphicData>
        </a:graphic>
      </p:graphicFrame>
      <p:graphicFrame>
        <p:nvGraphicFramePr>
          <p:cNvPr id="21" name="Object 5"/>
          <p:cNvGraphicFramePr>
            <a:graphicFrameLocks noChangeAspect="1"/>
          </p:cNvGraphicFramePr>
          <p:nvPr/>
        </p:nvGraphicFramePr>
        <p:xfrm>
          <a:off x="793750" y="2340549"/>
          <a:ext cx="215900" cy="368300"/>
        </p:xfrm>
        <a:graphic>
          <a:graphicData uri="http://schemas.openxmlformats.org/presentationml/2006/ole">
            <p:oleObj spid="_x0000_s305169" name="Equation" r:id="rId6" imgW="215640" imgH="368280" progId="Equation.3">
              <p:embed/>
            </p:oleObj>
          </a:graphicData>
        </a:graphic>
      </p:graphicFrame>
      <p:graphicFrame>
        <p:nvGraphicFramePr>
          <p:cNvPr id="22" name="Object 6"/>
          <p:cNvGraphicFramePr>
            <a:graphicFrameLocks noChangeAspect="1"/>
          </p:cNvGraphicFramePr>
          <p:nvPr/>
        </p:nvGraphicFramePr>
        <p:xfrm>
          <a:off x="673100" y="3157823"/>
          <a:ext cx="520700" cy="368300"/>
        </p:xfrm>
        <a:graphic>
          <a:graphicData uri="http://schemas.openxmlformats.org/presentationml/2006/ole">
            <p:oleObj spid="_x0000_s305170" name="Equation" r:id="rId7" imgW="520560" imgH="368280" progId="Equation.3">
              <p:embed/>
            </p:oleObj>
          </a:graphicData>
        </a:graphic>
      </p:graphicFrame>
      <p:graphicFrame>
        <p:nvGraphicFramePr>
          <p:cNvPr id="23" name="Object 7"/>
          <p:cNvGraphicFramePr>
            <a:graphicFrameLocks noChangeAspect="1"/>
          </p:cNvGraphicFramePr>
          <p:nvPr/>
        </p:nvGraphicFramePr>
        <p:xfrm>
          <a:off x="698500" y="2750124"/>
          <a:ext cx="419100" cy="368300"/>
        </p:xfrm>
        <a:graphic>
          <a:graphicData uri="http://schemas.openxmlformats.org/presentationml/2006/ole">
            <p:oleObj spid="_x0000_s305171" name="Equation" r:id="rId8" imgW="419040" imgH="368280" progId="Equation.3">
              <p:embed/>
            </p:oleObj>
          </a:graphicData>
        </a:graphic>
      </p:graphicFrame>
      <p:graphicFrame>
        <p:nvGraphicFramePr>
          <p:cNvPr id="24" name="Object 8"/>
          <p:cNvGraphicFramePr>
            <a:graphicFrameLocks noChangeAspect="1"/>
          </p:cNvGraphicFramePr>
          <p:nvPr/>
        </p:nvGraphicFramePr>
        <p:xfrm>
          <a:off x="4331852" y="1213196"/>
          <a:ext cx="190500" cy="241300"/>
        </p:xfrm>
        <a:graphic>
          <a:graphicData uri="http://schemas.openxmlformats.org/presentationml/2006/ole">
            <p:oleObj spid="_x0000_s305172" name="Equation" r:id="rId9" imgW="190440" imgH="241200" progId="Equation.3">
              <p:embed/>
            </p:oleObj>
          </a:graphicData>
        </a:graphic>
      </p:graphicFrame>
      <p:graphicFrame>
        <p:nvGraphicFramePr>
          <p:cNvPr id="25" name="Object 10"/>
          <p:cNvGraphicFramePr>
            <a:graphicFrameLocks noChangeAspect="1"/>
          </p:cNvGraphicFramePr>
          <p:nvPr/>
        </p:nvGraphicFramePr>
        <p:xfrm>
          <a:off x="4349750" y="1645285"/>
          <a:ext cx="177800" cy="190500"/>
        </p:xfrm>
        <a:graphic>
          <a:graphicData uri="http://schemas.openxmlformats.org/presentationml/2006/ole">
            <p:oleObj spid="_x0000_s305173" name="Equation" r:id="rId10" imgW="177480" imgH="190440" progId="Equation.3">
              <p:embed/>
            </p:oleObj>
          </a:graphicData>
        </a:graphic>
      </p:graphicFrame>
      <p:graphicFrame>
        <p:nvGraphicFramePr>
          <p:cNvPr id="26" name="Object 12"/>
          <p:cNvGraphicFramePr>
            <a:graphicFrameLocks noChangeAspect="1"/>
          </p:cNvGraphicFramePr>
          <p:nvPr/>
        </p:nvGraphicFramePr>
        <p:xfrm>
          <a:off x="4248150" y="2037398"/>
          <a:ext cx="355600" cy="203200"/>
        </p:xfrm>
        <a:graphic>
          <a:graphicData uri="http://schemas.openxmlformats.org/presentationml/2006/ole">
            <p:oleObj spid="_x0000_s305174" name="Equation" r:id="rId11" imgW="355320" imgH="203040" progId="Equation.3">
              <p:embed/>
            </p:oleObj>
          </a:graphicData>
        </a:graphic>
      </p:graphicFrame>
      <p:graphicFrame>
        <p:nvGraphicFramePr>
          <p:cNvPr id="27" name="Object 13"/>
          <p:cNvGraphicFramePr>
            <a:graphicFrameLocks noChangeAspect="1"/>
          </p:cNvGraphicFramePr>
          <p:nvPr/>
        </p:nvGraphicFramePr>
        <p:xfrm>
          <a:off x="4340225" y="2425472"/>
          <a:ext cx="203200" cy="228600"/>
        </p:xfrm>
        <a:graphic>
          <a:graphicData uri="http://schemas.openxmlformats.org/presentationml/2006/ole">
            <p:oleObj spid="_x0000_s305175" name="Equation" r:id="rId12" imgW="203040" imgH="228600" progId="Equation.3">
              <p:embed/>
            </p:oleObj>
          </a:graphicData>
        </a:graphic>
      </p:graphicFrame>
      <p:graphicFrame>
        <p:nvGraphicFramePr>
          <p:cNvPr id="28" name="Object 14"/>
          <p:cNvGraphicFramePr>
            <a:graphicFrameLocks noChangeAspect="1"/>
          </p:cNvGraphicFramePr>
          <p:nvPr/>
        </p:nvGraphicFramePr>
        <p:xfrm>
          <a:off x="4330700" y="2804160"/>
          <a:ext cx="228600" cy="279400"/>
        </p:xfrm>
        <a:graphic>
          <a:graphicData uri="http://schemas.openxmlformats.org/presentationml/2006/ole">
            <p:oleObj spid="_x0000_s305176" name="Equation" r:id="rId13" imgW="228600" imgH="279360" progId="Equation.3">
              <p:embed/>
            </p:oleObj>
          </a:graphicData>
        </a:graphic>
      </p:graphicFrame>
      <p:graphicFrame>
        <p:nvGraphicFramePr>
          <p:cNvPr id="29" name="Object 15"/>
          <p:cNvGraphicFramePr>
            <a:graphicFrameLocks noChangeAspect="1"/>
          </p:cNvGraphicFramePr>
          <p:nvPr/>
        </p:nvGraphicFramePr>
        <p:xfrm>
          <a:off x="4387850" y="3197860"/>
          <a:ext cx="203200" cy="241300"/>
        </p:xfrm>
        <a:graphic>
          <a:graphicData uri="http://schemas.openxmlformats.org/presentationml/2006/ole">
            <p:oleObj spid="_x0000_s305177" name="Equation" r:id="rId14" imgW="203040" imgH="241200" progId="Equation.3">
              <p:embed/>
            </p:oleObj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81000" y="374398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Contraction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533400" y="4968240"/>
          <a:ext cx="7543800" cy="1584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38400"/>
                <a:gridCol w="3111500"/>
                <a:gridCol w="19939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Outer products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Contraction(s)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Inner products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2" name="Object 2"/>
          <p:cNvGraphicFramePr>
            <a:graphicFrameLocks noChangeAspect="1"/>
          </p:cNvGraphicFramePr>
          <p:nvPr/>
        </p:nvGraphicFramePr>
        <p:xfrm>
          <a:off x="1193800" y="5410200"/>
          <a:ext cx="431800" cy="368300"/>
        </p:xfrm>
        <a:graphic>
          <a:graphicData uri="http://schemas.openxmlformats.org/presentationml/2006/ole">
            <p:oleObj spid="_x0000_s305178" name="Equation" r:id="rId15" imgW="431640" imgH="368280" progId="Equation.3">
              <p:embed/>
            </p:oleObj>
          </a:graphicData>
        </a:graphic>
      </p:graphicFrame>
      <p:graphicFrame>
        <p:nvGraphicFramePr>
          <p:cNvPr id="33" name="Object 3"/>
          <p:cNvGraphicFramePr>
            <a:graphicFrameLocks noChangeAspect="1"/>
          </p:cNvGraphicFramePr>
          <p:nvPr/>
        </p:nvGraphicFramePr>
        <p:xfrm>
          <a:off x="6748463" y="5402263"/>
          <a:ext cx="393700" cy="330200"/>
        </p:xfrm>
        <a:graphic>
          <a:graphicData uri="http://schemas.openxmlformats.org/presentationml/2006/ole">
            <p:oleObj spid="_x0000_s305179" name="Equation" r:id="rId16" imgW="393480" imgH="330120" progId="Equation.3">
              <p:embed/>
            </p:oleObj>
          </a:graphicData>
        </a:graphic>
      </p:graphicFrame>
      <p:graphicFrame>
        <p:nvGraphicFramePr>
          <p:cNvPr id="34" name="Object 4"/>
          <p:cNvGraphicFramePr>
            <a:graphicFrameLocks noChangeAspect="1"/>
          </p:cNvGraphicFramePr>
          <p:nvPr/>
        </p:nvGraphicFramePr>
        <p:xfrm>
          <a:off x="982663" y="5765800"/>
          <a:ext cx="838200" cy="368300"/>
        </p:xfrm>
        <a:graphic>
          <a:graphicData uri="http://schemas.openxmlformats.org/presentationml/2006/ole">
            <p:oleObj spid="_x0000_s305180" name="Equation" r:id="rId17" imgW="838080" imgH="368280" progId="Equation.3">
              <p:embed/>
            </p:oleObj>
          </a:graphicData>
        </a:graphic>
      </p:graphicFrame>
      <p:graphicFrame>
        <p:nvGraphicFramePr>
          <p:cNvPr id="35" name="Object 5"/>
          <p:cNvGraphicFramePr>
            <a:graphicFrameLocks noChangeAspect="1"/>
          </p:cNvGraphicFramePr>
          <p:nvPr/>
        </p:nvGraphicFramePr>
        <p:xfrm>
          <a:off x="6572250" y="5775325"/>
          <a:ext cx="800100" cy="368300"/>
        </p:xfrm>
        <a:graphic>
          <a:graphicData uri="http://schemas.openxmlformats.org/presentationml/2006/ole">
            <p:oleObj spid="_x0000_s305181" name="Equation" r:id="rId18" imgW="799920" imgH="368280" progId="Equation.3">
              <p:embed/>
            </p:oleObj>
          </a:graphicData>
        </a:graphic>
      </p:graphicFrame>
      <p:graphicFrame>
        <p:nvGraphicFramePr>
          <p:cNvPr id="36" name="Object 6"/>
          <p:cNvGraphicFramePr>
            <a:graphicFrameLocks noChangeAspect="1"/>
          </p:cNvGraphicFramePr>
          <p:nvPr/>
        </p:nvGraphicFramePr>
        <p:xfrm>
          <a:off x="873125" y="6175375"/>
          <a:ext cx="1104900" cy="368300"/>
        </p:xfrm>
        <a:graphic>
          <a:graphicData uri="http://schemas.openxmlformats.org/presentationml/2006/ole">
            <p:oleObj spid="_x0000_s305182" name="Equation" r:id="rId19" imgW="1104840" imgH="368280" progId="Equation.3">
              <p:embed/>
            </p:oleObj>
          </a:graphicData>
        </a:graphic>
      </p:graphicFrame>
      <p:graphicFrame>
        <p:nvGraphicFramePr>
          <p:cNvPr id="37" name="Object 7"/>
          <p:cNvGraphicFramePr>
            <a:graphicFrameLocks noChangeAspect="1"/>
          </p:cNvGraphicFramePr>
          <p:nvPr/>
        </p:nvGraphicFramePr>
        <p:xfrm>
          <a:off x="6477000" y="6165850"/>
          <a:ext cx="1028700" cy="368300"/>
        </p:xfrm>
        <a:graphic>
          <a:graphicData uri="http://schemas.openxmlformats.org/presentationml/2006/ole">
            <p:oleObj spid="_x0000_s305183" name="Equation" r:id="rId20" imgW="1028520" imgH="368280" progId="Equation.3">
              <p:embed/>
            </p:oleObj>
          </a:graphicData>
        </a:graphic>
      </p:graphicFrame>
      <p:graphicFrame>
        <p:nvGraphicFramePr>
          <p:cNvPr id="38" name="Object 8"/>
          <p:cNvGraphicFramePr>
            <a:graphicFrameLocks noChangeAspect="1"/>
          </p:cNvGraphicFramePr>
          <p:nvPr/>
        </p:nvGraphicFramePr>
        <p:xfrm>
          <a:off x="4176713" y="5465763"/>
          <a:ext cx="508000" cy="279400"/>
        </p:xfrm>
        <a:graphic>
          <a:graphicData uri="http://schemas.openxmlformats.org/presentationml/2006/ole">
            <p:oleObj spid="_x0000_s305184" name="Equation" r:id="rId21" imgW="507960" imgH="279360" progId="Equation.3">
              <p:embed/>
            </p:oleObj>
          </a:graphicData>
        </a:graphic>
      </p:graphicFrame>
      <p:graphicFrame>
        <p:nvGraphicFramePr>
          <p:cNvPr id="39" name="Object 9"/>
          <p:cNvGraphicFramePr>
            <a:graphicFrameLocks noChangeAspect="1"/>
          </p:cNvGraphicFramePr>
          <p:nvPr/>
        </p:nvGraphicFramePr>
        <p:xfrm>
          <a:off x="3786188" y="5802313"/>
          <a:ext cx="1295400" cy="304800"/>
        </p:xfrm>
        <a:graphic>
          <a:graphicData uri="http://schemas.openxmlformats.org/presentationml/2006/ole">
            <p:oleObj spid="_x0000_s305185" name="Equation" r:id="rId22" imgW="1295280" imgH="304560" progId="Equation.3">
              <p:embed/>
            </p:oleObj>
          </a:graphicData>
        </a:graphic>
      </p:graphicFrame>
      <p:graphicFrame>
        <p:nvGraphicFramePr>
          <p:cNvPr id="40" name="Object 10"/>
          <p:cNvGraphicFramePr>
            <a:graphicFrameLocks noChangeAspect="1"/>
          </p:cNvGraphicFramePr>
          <p:nvPr/>
        </p:nvGraphicFramePr>
        <p:xfrm>
          <a:off x="3549650" y="6205538"/>
          <a:ext cx="1892300" cy="304800"/>
        </p:xfrm>
        <a:graphic>
          <a:graphicData uri="http://schemas.openxmlformats.org/presentationml/2006/ole">
            <p:oleObj spid="_x0000_s305186" name="Equation" r:id="rId23" imgW="1892160" imgH="304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Symmetric and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Antisymmetric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48380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Symmetric tensors in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j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11"/>
          <p:cNvGraphicFramePr>
            <a:graphicFrameLocks noChangeAspect="1"/>
          </p:cNvGraphicFramePr>
          <p:nvPr/>
        </p:nvGraphicFramePr>
        <p:xfrm>
          <a:off x="1873250" y="1282700"/>
          <a:ext cx="2019300" cy="368300"/>
        </p:xfrm>
        <a:graphic>
          <a:graphicData uri="http://schemas.openxmlformats.org/presentationml/2006/ole">
            <p:oleObj spid="_x0000_s306178" name="Equation" r:id="rId3" imgW="2019240" imgH="36828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1784" y="1800880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Antisymmetric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j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11"/>
          <p:cNvGraphicFramePr>
            <a:graphicFrameLocks noChangeAspect="1"/>
          </p:cNvGraphicFramePr>
          <p:nvPr/>
        </p:nvGraphicFramePr>
        <p:xfrm>
          <a:off x="2433638" y="2235200"/>
          <a:ext cx="939800" cy="368300"/>
        </p:xfrm>
        <a:graphic>
          <a:graphicData uri="http://schemas.openxmlformats.org/presentationml/2006/ole">
            <p:oleObj spid="_x0000_s306179" name="Equation" r:id="rId4" imgW="939600" imgH="36828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2664476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Antisymmetric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 all indices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Object 11"/>
          <p:cNvGraphicFramePr>
            <a:graphicFrameLocks noChangeAspect="1"/>
          </p:cNvGraphicFramePr>
          <p:nvPr/>
        </p:nvGraphicFramePr>
        <p:xfrm>
          <a:off x="2108200" y="3098800"/>
          <a:ext cx="1790700" cy="368300"/>
        </p:xfrm>
        <a:graphic>
          <a:graphicData uri="http://schemas.openxmlformats.org/presentationml/2006/ole">
            <p:oleObj spid="_x0000_s306180" name="Equation" r:id="rId5" imgW="179064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28600" y="1038225"/>
          <a:ext cx="3937000" cy="1536700"/>
        </p:xfrm>
        <a:graphic>
          <a:graphicData uri="http://schemas.openxmlformats.org/presentationml/2006/ole">
            <p:oleObj spid="_x0000_s307202" name="Equation" r:id="rId3" imgW="3936960" imgH="153648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43400" y="1219200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i="1" dirty="0" smtClean="0"/>
              <a:t>M</a:t>
            </a:r>
            <a:r>
              <a:rPr lang="en-US" dirty="0" smtClean="0"/>
              <a:t>=</a:t>
            </a:r>
            <a:r>
              <a:rPr lang="en-US" i="1" dirty="0" smtClean="0"/>
              <a:t>N,  </a:t>
            </a:r>
            <a:r>
              <a:rPr lang="en-US" b="1" dirty="0" smtClean="0"/>
              <a:t>square matrix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i="1" dirty="0" smtClean="0"/>
              <a:t>M</a:t>
            </a:r>
            <a:r>
              <a:rPr lang="en-US" dirty="0" smtClean="0"/>
              <a:t>=1</a:t>
            </a:r>
            <a:r>
              <a:rPr lang="en-US" i="1" dirty="0" smtClean="0"/>
              <a:t>,   </a:t>
            </a:r>
            <a:r>
              <a:rPr lang="en-US" b="1" dirty="0" smtClean="0"/>
              <a:t>row matrix</a:t>
            </a:r>
          </a:p>
          <a:p>
            <a:pPr>
              <a:buFont typeface="Arial" pitchFamily="34" charset="0"/>
              <a:buChar char="•"/>
            </a:pPr>
            <a:r>
              <a:rPr lang="en-US" i="1" dirty="0" smtClean="0"/>
              <a:t> N=1,    </a:t>
            </a:r>
            <a:r>
              <a:rPr lang="en-US" b="1" i="1" dirty="0" smtClean="0"/>
              <a:t>column</a:t>
            </a:r>
            <a:r>
              <a:rPr lang="en-US" i="1" dirty="0" smtClean="0"/>
              <a:t> </a:t>
            </a:r>
            <a:r>
              <a:rPr lang="en-US" b="1" dirty="0" smtClean="0"/>
              <a:t>matrix</a:t>
            </a:r>
          </a:p>
          <a:p>
            <a:pPr>
              <a:buFont typeface="Arial" pitchFamily="34" charset="0"/>
              <a:buChar char="•"/>
            </a:pPr>
            <a:r>
              <a:rPr lang="en-US" i="1" dirty="0" smtClean="0"/>
              <a:t> 3X3  </a:t>
            </a:r>
            <a:r>
              <a:rPr lang="en-US" dirty="0" smtClean="0"/>
              <a:t>square matrix represents 2</a:t>
            </a:r>
            <a:r>
              <a:rPr lang="en-US" baseline="30000" dirty="0" smtClean="0"/>
              <a:t>nd</a:t>
            </a:r>
            <a:r>
              <a:rPr lang="en-US" dirty="0" smtClean="0"/>
              <a:t> order tensor.  </a:t>
            </a:r>
            <a:endParaRPr lang="en-US" dirty="0"/>
          </a:p>
        </p:txBody>
      </p:sp>
      <p:graphicFrame>
        <p:nvGraphicFramePr>
          <p:cNvPr id="307203" name="Object 3"/>
          <p:cNvGraphicFramePr>
            <a:graphicFrameLocks noChangeAspect="1"/>
          </p:cNvGraphicFramePr>
          <p:nvPr/>
        </p:nvGraphicFramePr>
        <p:xfrm>
          <a:off x="228600" y="2971800"/>
          <a:ext cx="2413000" cy="673100"/>
        </p:xfrm>
        <a:graphic>
          <a:graphicData uri="http://schemas.openxmlformats.org/presentationml/2006/ole">
            <p:oleObj spid="_x0000_s307203" name="Equation" r:id="rId4" imgW="2412720" imgH="672840" progId="Equation.3">
              <p:embed/>
            </p:oleObj>
          </a:graphicData>
        </a:graphic>
      </p:graphicFrame>
      <p:graphicFrame>
        <p:nvGraphicFramePr>
          <p:cNvPr id="307204" name="Object 4"/>
          <p:cNvGraphicFramePr>
            <a:graphicFrameLocks noChangeAspect="1"/>
          </p:cNvGraphicFramePr>
          <p:nvPr/>
        </p:nvGraphicFramePr>
        <p:xfrm>
          <a:off x="457200" y="3962400"/>
          <a:ext cx="2209800" cy="368300"/>
        </p:xfrm>
        <a:graphic>
          <a:graphicData uri="http://schemas.openxmlformats.org/presentationml/2006/ole">
            <p:oleObj spid="_x0000_s307204" name="Equation" r:id="rId5" imgW="2209680" imgH="368280" progId="Equation.3">
              <p:embed/>
            </p:oleObj>
          </a:graphicData>
        </a:graphic>
      </p:graphicFrame>
      <p:graphicFrame>
        <p:nvGraphicFramePr>
          <p:cNvPr id="307205" name="Object 5"/>
          <p:cNvGraphicFramePr>
            <a:graphicFrameLocks noChangeAspect="1"/>
          </p:cNvGraphicFramePr>
          <p:nvPr/>
        </p:nvGraphicFramePr>
        <p:xfrm>
          <a:off x="685800" y="4343400"/>
          <a:ext cx="1727200" cy="368300"/>
        </p:xfrm>
        <a:graphic>
          <a:graphicData uri="http://schemas.openxmlformats.org/presentationml/2006/ole">
            <p:oleObj spid="_x0000_s307205" name="Equation" r:id="rId6" imgW="172692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236" name="Object 2"/>
          <p:cNvGraphicFramePr>
            <a:graphicFrameLocks noChangeAspect="1"/>
          </p:cNvGraphicFramePr>
          <p:nvPr/>
        </p:nvGraphicFramePr>
        <p:xfrm>
          <a:off x="635000" y="5781964"/>
          <a:ext cx="3784600" cy="304800"/>
        </p:xfrm>
        <a:graphic>
          <a:graphicData uri="http://schemas.openxmlformats.org/presentationml/2006/ole">
            <p:oleObj spid="_x0000_s308236" name="Equation" r:id="rId3" imgW="3784320" imgH="304560" progId="Equation.3">
              <p:embed/>
            </p:oleObj>
          </a:graphicData>
        </a:graphic>
      </p:graphicFrame>
      <p:graphicFrame>
        <p:nvGraphicFramePr>
          <p:cNvPr id="308237" name="Object 4"/>
          <p:cNvGraphicFramePr>
            <a:graphicFrameLocks noChangeAspect="1"/>
          </p:cNvGraphicFramePr>
          <p:nvPr/>
        </p:nvGraphicFramePr>
        <p:xfrm>
          <a:off x="558800" y="3810000"/>
          <a:ext cx="4241800" cy="1193800"/>
        </p:xfrm>
        <a:graphic>
          <a:graphicData uri="http://schemas.openxmlformats.org/presentationml/2006/ole">
            <p:oleObj spid="_x0000_s308237" name="Equation" r:id="rId4" imgW="4241520" imgH="1193760" progId="Equation.3">
              <p:embed/>
            </p:oleObj>
          </a:graphicData>
        </a:graphic>
      </p:graphicFrame>
      <p:graphicFrame>
        <p:nvGraphicFramePr>
          <p:cNvPr id="308238" name="Object 14"/>
          <p:cNvGraphicFramePr>
            <a:graphicFrameLocks noChangeAspect="1"/>
          </p:cNvGraphicFramePr>
          <p:nvPr/>
        </p:nvGraphicFramePr>
        <p:xfrm>
          <a:off x="228600" y="977900"/>
          <a:ext cx="4025900" cy="1536700"/>
        </p:xfrm>
        <a:graphic>
          <a:graphicData uri="http://schemas.openxmlformats.org/presentationml/2006/ole">
            <p:oleObj spid="_x0000_s308238" name="Equation" r:id="rId5" imgW="4025880" imgH="1536480" progId="Equation.3">
              <p:embed/>
            </p:oleObj>
          </a:graphicData>
        </a:graphic>
      </p:graphicFrame>
      <p:graphicFrame>
        <p:nvGraphicFramePr>
          <p:cNvPr id="308239" name="Object 15"/>
          <p:cNvGraphicFramePr>
            <a:graphicFrameLocks noChangeAspect="1"/>
          </p:cNvGraphicFramePr>
          <p:nvPr/>
        </p:nvGraphicFramePr>
        <p:xfrm>
          <a:off x="584200" y="3124200"/>
          <a:ext cx="1930400" cy="431800"/>
        </p:xfrm>
        <a:graphic>
          <a:graphicData uri="http://schemas.openxmlformats.org/presentationml/2006/ole">
            <p:oleObj spid="_x0000_s308239" name="Equation" r:id="rId6" imgW="1930320" imgH="431640" progId="Equation.3">
              <p:embed/>
            </p:oleObj>
          </a:graphicData>
        </a:graphic>
      </p:graphicFrame>
      <p:graphicFrame>
        <p:nvGraphicFramePr>
          <p:cNvPr id="308240" name="Object 16"/>
          <p:cNvGraphicFramePr>
            <a:graphicFrameLocks noChangeAspect="1"/>
          </p:cNvGraphicFramePr>
          <p:nvPr/>
        </p:nvGraphicFramePr>
        <p:xfrm>
          <a:off x="1607128" y="6172200"/>
          <a:ext cx="1816100" cy="355600"/>
        </p:xfrm>
        <a:graphic>
          <a:graphicData uri="http://schemas.openxmlformats.org/presentationml/2006/ole">
            <p:oleObj spid="_x0000_s308240" name="Equation" r:id="rId7" imgW="1815840" imgH="35532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52400" y="15240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838200"/>
            <a:ext cx="853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Inverse of a Matrix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inverse of a matrix       is written as       and is defined  by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7559960" y="886692"/>
          <a:ext cx="431800" cy="317500"/>
        </p:xfrm>
        <a:graphic>
          <a:graphicData uri="http://schemas.openxmlformats.org/presentationml/2006/ole">
            <p:oleObj spid="_x0000_s309250" name="Equation" r:id="rId3" imgW="431640" imgH="317160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895600" y="2057400"/>
          <a:ext cx="1384300" cy="419100"/>
        </p:xfrm>
        <a:graphic>
          <a:graphicData uri="http://schemas.openxmlformats.org/presentationml/2006/ole">
            <p:oleObj spid="_x0000_s309251" name="Equation" r:id="rId4" imgW="1384200" imgH="419040" progId="Equation.3">
              <p:embed/>
            </p:oleObj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/>
        </p:nvGraphicFramePr>
        <p:xfrm>
          <a:off x="1143000" y="1981200"/>
          <a:ext cx="1295400" cy="673100"/>
        </p:xfrm>
        <a:graphic>
          <a:graphicData uri="http://schemas.openxmlformats.org/presentationml/2006/ole">
            <p:oleObj spid="_x0000_s309252" name="Equation" r:id="rId5" imgW="1295280" imgH="672840" progId="Equation.3">
              <p:embed/>
            </p:oleObj>
          </a:graphicData>
        </a:graphic>
      </p:graphicFrame>
      <p:graphicFrame>
        <p:nvGraphicFramePr>
          <p:cNvPr id="309253" name="Object 2"/>
          <p:cNvGraphicFramePr>
            <a:graphicFrameLocks noChangeAspect="1"/>
          </p:cNvGraphicFramePr>
          <p:nvPr/>
        </p:nvGraphicFramePr>
        <p:xfrm>
          <a:off x="1676400" y="2895600"/>
          <a:ext cx="1892300" cy="368300"/>
        </p:xfrm>
        <a:graphic>
          <a:graphicData uri="http://schemas.openxmlformats.org/presentationml/2006/ole">
            <p:oleObj spid="_x0000_s309253" name="Equation" r:id="rId6" imgW="1892160" imgH="368280" progId="Equation.3">
              <p:embed/>
            </p:oleObj>
          </a:graphicData>
        </a:graphic>
      </p:graphicFrame>
      <p:graphicFrame>
        <p:nvGraphicFramePr>
          <p:cNvPr id="309254" name="Object 6"/>
          <p:cNvGraphicFramePr>
            <a:graphicFrameLocks noChangeAspect="1"/>
          </p:cNvGraphicFramePr>
          <p:nvPr/>
        </p:nvGraphicFramePr>
        <p:xfrm>
          <a:off x="1685925" y="3352800"/>
          <a:ext cx="1676400" cy="419100"/>
        </p:xfrm>
        <a:graphic>
          <a:graphicData uri="http://schemas.openxmlformats.org/presentationml/2006/ole">
            <p:oleObj spid="_x0000_s309254" name="Equation" r:id="rId7" imgW="1676160" imgH="419040" progId="Equation.3">
              <p:embed/>
            </p:oleObj>
          </a:graphicData>
        </a:graphic>
      </p:graphicFrame>
      <p:graphicFrame>
        <p:nvGraphicFramePr>
          <p:cNvPr id="309255" name="Object 7"/>
          <p:cNvGraphicFramePr>
            <a:graphicFrameLocks noChangeAspect="1"/>
          </p:cNvGraphicFramePr>
          <p:nvPr/>
        </p:nvGraphicFramePr>
        <p:xfrm>
          <a:off x="5772728" y="972128"/>
          <a:ext cx="254000" cy="254000"/>
        </p:xfrm>
        <a:graphic>
          <a:graphicData uri="http://schemas.openxmlformats.org/presentationml/2006/ole">
            <p:oleObj spid="_x0000_s309255" name="Equation" r:id="rId8" imgW="25380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857206" y="381000"/>
            <a:ext cx="2058194" cy="2056605"/>
            <a:chOff x="6629400" y="1219200"/>
            <a:chExt cx="2058194" cy="2056605"/>
          </a:xfrm>
        </p:grpSpPr>
        <p:cxnSp>
          <p:nvCxnSpPr>
            <p:cNvPr id="4" name="Straight Arrow Connector 3"/>
            <p:cNvCxnSpPr/>
            <p:nvPr/>
          </p:nvCxnSpPr>
          <p:spPr>
            <a:xfrm rot="5400000" flipH="1" flipV="1">
              <a:off x="6858000" y="1828006"/>
              <a:ext cx="12192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 rot="10800000" flipV="1">
              <a:off x="6629400" y="2437606"/>
              <a:ext cx="838200" cy="6096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7467600" y="2437606"/>
              <a:ext cx="1219994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rot="16200000" flipV="1">
              <a:off x="6781008" y="1752603"/>
              <a:ext cx="1143795" cy="22780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5400000">
              <a:off x="6781801" y="2590006"/>
              <a:ext cx="838199" cy="53340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V="1">
              <a:off x="7467600" y="2209006"/>
              <a:ext cx="1219200" cy="22939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3962400" y="561108"/>
          <a:ext cx="1676400" cy="368300"/>
        </p:xfrm>
        <a:graphic>
          <a:graphicData uri="http://schemas.openxmlformats.org/presentationml/2006/ole">
            <p:oleObj spid="_x0000_s310276" name="Equation" r:id="rId3" imgW="1676160" imgH="368280" progId="Equation.3">
              <p:embed/>
            </p:oleObj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228600" y="685800"/>
          <a:ext cx="3340100" cy="1206500"/>
        </p:xfrm>
        <a:graphic>
          <a:graphicData uri="http://schemas.openxmlformats.org/presentationml/2006/ole">
            <p:oleObj spid="_x0000_s310277" name="Equation" r:id="rId4" imgW="3340080" imgH="120636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228600" y="2057400"/>
          <a:ext cx="952500" cy="355600"/>
        </p:xfrm>
        <a:graphic>
          <a:graphicData uri="http://schemas.openxmlformats.org/presentationml/2006/ole">
            <p:oleObj spid="_x0000_s310278" name="Equation" r:id="rId5" imgW="952200" imgH="355320" progId="Equation.3">
              <p:embed/>
            </p:oleObj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247650" y="2459184"/>
          <a:ext cx="1079500" cy="368300"/>
        </p:xfrm>
        <a:graphic>
          <a:graphicData uri="http://schemas.openxmlformats.org/presentationml/2006/ole">
            <p:oleObj spid="_x0000_s310279" name="Equation" r:id="rId6" imgW="1079280" imgH="368280" progId="Equation.3">
              <p:embed/>
            </p:oleObj>
          </a:graphicData>
        </a:graphic>
      </p:graphicFrame>
      <p:graphicFrame>
        <p:nvGraphicFramePr>
          <p:cNvPr id="14" name="Object 7"/>
          <p:cNvGraphicFramePr>
            <a:graphicFrameLocks noChangeAspect="1"/>
          </p:cNvGraphicFramePr>
          <p:nvPr/>
        </p:nvGraphicFramePr>
        <p:xfrm>
          <a:off x="1619250" y="2389334"/>
          <a:ext cx="3009900" cy="419100"/>
        </p:xfrm>
        <a:graphic>
          <a:graphicData uri="http://schemas.openxmlformats.org/presentationml/2006/ole">
            <p:oleObj spid="_x0000_s310280" name="Equation" r:id="rId7" imgW="3009600" imgH="419040" progId="Equation.3">
              <p:embed/>
            </p:oleObj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101600" y="4267200"/>
          <a:ext cx="3035300" cy="419100"/>
        </p:xfrm>
        <a:graphic>
          <a:graphicData uri="http://schemas.openxmlformats.org/presentationml/2006/ole">
            <p:oleObj spid="_x0000_s310281" name="Equation" r:id="rId8" imgW="3035160" imgH="41904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6200" y="8638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Transformations of Cartesian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10282" name="Object 9"/>
          <p:cNvGraphicFramePr>
            <a:graphicFrameLocks noChangeAspect="1"/>
          </p:cNvGraphicFramePr>
          <p:nvPr/>
        </p:nvGraphicFramePr>
        <p:xfrm>
          <a:off x="304800" y="2998934"/>
          <a:ext cx="2527300" cy="1092200"/>
        </p:xfrm>
        <a:graphic>
          <a:graphicData uri="http://schemas.openxmlformats.org/presentationml/2006/ole">
            <p:oleObj spid="_x0000_s310282" name="Equation" r:id="rId9" imgW="2527200" imgH="1091880" progId="Equation.3">
              <p:embed/>
            </p:oleObj>
          </a:graphicData>
        </a:graphic>
      </p:graphicFrame>
      <p:graphicFrame>
        <p:nvGraphicFramePr>
          <p:cNvPr id="310283" name="Object 11"/>
          <p:cNvGraphicFramePr>
            <a:graphicFrameLocks noChangeAspect="1"/>
          </p:cNvGraphicFramePr>
          <p:nvPr/>
        </p:nvGraphicFramePr>
        <p:xfrm>
          <a:off x="2971800" y="3303734"/>
          <a:ext cx="952500" cy="368300"/>
        </p:xfrm>
        <a:graphic>
          <a:graphicData uri="http://schemas.openxmlformats.org/presentationml/2006/ole">
            <p:oleObj spid="_x0000_s310283" name="Equation" r:id="rId10" imgW="952200" imgH="368280" progId="Equation.3">
              <p:embed/>
            </p:oleObj>
          </a:graphicData>
        </a:graphic>
      </p:graphicFrame>
      <p:graphicFrame>
        <p:nvGraphicFramePr>
          <p:cNvPr id="310284" name="Object 14"/>
          <p:cNvGraphicFramePr>
            <a:graphicFrameLocks noChangeAspect="1"/>
          </p:cNvGraphicFramePr>
          <p:nvPr/>
        </p:nvGraphicFramePr>
        <p:xfrm>
          <a:off x="101600" y="4800600"/>
          <a:ext cx="3098800" cy="419100"/>
        </p:xfrm>
        <a:graphic>
          <a:graphicData uri="http://schemas.openxmlformats.org/presentationml/2006/ole">
            <p:oleObj spid="_x0000_s310284" name="Equation" r:id="rId11" imgW="3098520" imgH="419040" progId="Equation.3">
              <p:embed/>
            </p:oleObj>
          </a:graphicData>
        </a:graphic>
      </p:graphicFrame>
      <p:graphicFrame>
        <p:nvGraphicFramePr>
          <p:cNvPr id="310285" name="Object 13"/>
          <p:cNvGraphicFramePr>
            <a:graphicFrameLocks noChangeAspect="1"/>
          </p:cNvGraphicFramePr>
          <p:nvPr/>
        </p:nvGraphicFramePr>
        <p:xfrm>
          <a:off x="139700" y="5422900"/>
          <a:ext cx="3213100" cy="901700"/>
        </p:xfrm>
        <a:graphic>
          <a:graphicData uri="http://schemas.openxmlformats.org/presentationml/2006/ole">
            <p:oleObj spid="_x0000_s310285" name="Equation" r:id="rId12" imgW="3213000" imgH="901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638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Transformations of Cartesian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560470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Find the transformation matrix for a 90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counterclockwise rotation around the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-axis. If the new coordinate system is now rotated by 90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(counterclockwise) around the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-axis, what is the transformation matrix for this rotation? What is the combined effect (of these two rotations) on the vector (1 1 1) ?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" y="7620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Principal values and Principal directions</a:t>
            </a:r>
            <a:endParaRPr lang="en-US" sz="32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0839" name="Object 7"/>
          <p:cNvGraphicFramePr>
            <a:graphicFrameLocks noChangeAspect="1"/>
          </p:cNvGraphicFramePr>
          <p:nvPr/>
        </p:nvGraphicFramePr>
        <p:xfrm>
          <a:off x="304800" y="1333500"/>
          <a:ext cx="4064000" cy="368300"/>
        </p:xfrm>
        <a:graphic>
          <a:graphicData uri="http://schemas.openxmlformats.org/presentationml/2006/ole">
            <p:oleObj spid="_x0000_s311298" name="Equation" r:id="rId3" imgW="4063680" imgH="368280" progId="Equation.3">
              <p:embed/>
            </p:oleObj>
          </a:graphicData>
        </a:graphic>
      </p:graphicFrame>
      <p:graphicFrame>
        <p:nvGraphicFramePr>
          <p:cNvPr id="120840" name="Object 8"/>
          <p:cNvGraphicFramePr>
            <a:graphicFrameLocks noChangeAspect="1"/>
          </p:cNvGraphicFramePr>
          <p:nvPr/>
        </p:nvGraphicFramePr>
        <p:xfrm>
          <a:off x="990600" y="1917700"/>
          <a:ext cx="3200400" cy="1079500"/>
        </p:xfrm>
        <a:graphic>
          <a:graphicData uri="http://schemas.openxmlformats.org/presentationml/2006/ole">
            <p:oleObj spid="_x0000_s311299" name="Equation" r:id="rId4" imgW="3200400" imgH="1079280" progId="Equation.3">
              <p:embed/>
            </p:oleObj>
          </a:graphicData>
        </a:graphic>
      </p:graphicFrame>
      <p:graphicFrame>
        <p:nvGraphicFramePr>
          <p:cNvPr id="120841" name="Object 9"/>
          <p:cNvGraphicFramePr>
            <a:graphicFrameLocks noChangeAspect="1"/>
          </p:cNvGraphicFramePr>
          <p:nvPr/>
        </p:nvGraphicFramePr>
        <p:xfrm>
          <a:off x="457200" y="3149600"/>
          <a:ext cx="1524000" cy="431800"/>
        </p:xfrm>
        <a:graphic>
          <a:graphicData uri="http://schemas.openxmlformats.org/presentationml/2006/ole">
            <p:oleObj spid="_x0000_s311300" name="Equation" r:id="rId5" imgW="1523880" imgH="431640" progId="Equation.3">
              <p:embed/>
            </p:oleObj>
          </a:graphicData>
        </a:graphic>
      </p:graphicFrame>
      <p:graphicFrame>
        <p:nvGraphicFramePr>
          <p:cNvPr id="120842" name="Object 10"/>
          <p:cNvGraphicFramePr>
            <a:graphicFrameLocks noChangeAspect="1"/>
          </p:cNvGraphicFramePr>
          <p:nvPr/>
        </p:nvGraphicFramePr>
        <p:xfrm>
          <a:off x="2133600" y="3177308"/>
          <a:ext cx="2730500" cy="368300"/>
        </p:xfrm>
        <a:graphic>
          <a:graphicData uri="http://schemas.openxmlformats.org/presentationml/2006/ole">
            <p:oleObj spid="_x0000_s311301" name="Equation" r:id="rId6" imgW="2730240" imgH="368280" progId="Equation.3">
              <p:embed/>
            </p:oleObj>
          </a:graphicData>
        </a:graphic>
      </p:graphicFrame>
      <p:graphicFrame>
        <p:nvGraphicFramePr>
          <p:cNvPr id="120843" name="Object 11"/>
          <p:cNvGraphicFramePr>
            <a:graphicFrameLocks noChangeAspect="1"/>
          </p:cNvGraphicFramePr>
          <p:nvPr/>
        </p:nvGraphicFramePr>
        <p:xfrm>
          <a:off x="914400" y="889000"/>
          <a:ext cx="3022600" cy="368300"/>
        </p:xfrm>
        <a:graphic>
          <a:graphicData uri="http://schemas.openxmlformats.org/presentationml/2006/ole">
            <p:oleObj spid="_x0000_s311302" name="Equation" r:id="rId7" imgW="3022560" imgH="36828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04800" y="3997166"/>
            <a:ext cx="83058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real roots                          for symmetric tensor (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i="1" baseline="-25000" dirty="0" err="1" smtClean="0">
                <a:latin typeface="Arial" pitchFamily="34" charset="0"/>
                <a:cs typeface="Arial" pitchFamily="34" charset="0"/>
              </a:rPr>
              <a:t>ij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real)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distinct:  unique principal directions.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: only       gives unique principal direction (take any two (perpendicular) directions orthogonal to       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: every set of orthogonal axes can be regarded as the principal axes and every direction is said to be a principal direction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Object 3"/>
          <p:cNvGraphicFramePr>
            <a:graphicFrameLocks noChangeAspect="1"/>
          </p:cNvGraphicFramePr>
          <p:nvPr/>
        </p:nvGraphicFramePr>
        <p:xfrm>
          <a:off x="1731820" y="4090894"/>
          <a:ext cx="1612900" cy="355600"/>
        </p:xfrm>
        <a:graphic>
          <a:graphicData uri="http://schemas.openxmlformats.org/presentationml/2006/ole">
            <p:oleObj spid="_x0000_s311303" name="Equation" r:id="rId8" imgW="1612800" imgH="355320" progId="Equation.3">
              <p:embed/>
            </p:oleObj>
          </a:graphicData>
        </a:graphic>
      </p:graphicFrame>
      <p:graphicFrame>
        <p:nvGraphicFramePr>
          <p:cNvPr id="21" name="Object 5"/>
          <p:cNvGraphicFramePr>
            <a:graphicFrameLocks noChangeAspect="1"/>
          </p:cNvGraphicFramePr>
          <p:nvPr/>
        </p:nvGraphicFramePr>
        <p:xfrm>
          <a:off x="561975" y="4444186"/>
          <a:ext cx="685800" cy="355600"/>
        </p:xfrm>
        <a:graphic>
          <a:graphicData uri="http://schemas.openxmlformats.org/presentationml/2006/ole">
            <p:oleObj spid="_x0000_s311304" name="Equation" r:id="rId9" imgW="685800" imgH="355320" progId="Equation.3">
              <p:embed/>
            </p:oleObj>
          </a:graphicData>
        </a:graphic>
      </p:graphicFrame>
      <p:graphicFrame>
        <p:nvGraphicFramePr>
          <p:cNvPr id="22" name="Object 6"/>
          <p:cNvGraphicFramePr>
            <a:graphicFrameLocks noChangeAspect="1"/>
          </p:cNvGraphicFramePr>
          <p:nvPr/>
        </p:nvGraphicFramePr>
        <p:xfrm>
          <a:off x="533400" y="4882336"/>
          <a:ext cx="1016000" cy="342900"/>
        </p:xfrm>
        <a:graphic>
          <a:graphicData uri="http://schemas.openxmlformats.org/presentationml/2006/ole">
            <p:oleObj spid="_x0000_s311305" name="Equation" r:id="rId10" imgW="1015920" imgH="342720" progId="Equation.3">
              <p:embed/>
            </p:oleObj>
          </a:graphicData>
        </a:graphic>
      </p:graphicFrame>
      <p:graphicFrame>
        <p:nvGraphicFramePr>
          <p:cNvPr id="23" name="Object 7"/>
          <p:cNvGraphicFramePr>
            <a:graphicFrameLocks noChangeAspect="1"/>
          </p:cNvGraphicFramePr>
          <p:nvPr/>
        </p:nvGraphicFramePr>
        <p:xfrm>
          <a:off x="2247900" y="4920436"/>
          <a:ext cx="381000" cy="342900"/>
        </p:xfrm>
        <a:graphic>
          <a:graphicData uri="http://schemas.openxmlformats.org/presentationml/2006/ole">
            <p:oleObj spid="_x0000_s311306" name="Equation" r:id="rId11" imgW="380880" imgH="342720" progId="Equation.3">
              <p:embed/>
            </p:oleObj>
          </a:graphicData>
        </a:graphic>
      </p:graphicFrame>
      <p:graphicFrame>
        <p:nvGraphicFramePr>
          <p:cNvPr id="24" name="Object 8"/>
          <p:cNvGraphicFramePr>
            <a:graphicFrameLocks noChangeAspect="1"/>
          </p:cNvGraphicFramePr>
          <p:nvPr/>
        </p:nvGraphicFramePr>
        <p:xfrm>
          <a:off x="4914900" y="5330011"/>
          <a:ext cx="393700" cy="381000"/>
        </p:xfrm>
        <a:graphic>
          <a:graphicData uri="http://schemas.openxmlformats.org/presentationml/2006/ole">
            <p:oleObj spid="_x0000_s311307" name="Equation" r:id="rId12" imgW="393480" imgH="380880" progId="Equation.3">
              <p:embed/>
            </p:oleObj>
          </a:graphicData>
        </a:graphic>
      </p:graphicFrame>
      <p:graphicFrame>
        <p:nvGraphicFramePr>
          <p:cNvPr id="25" name="Object 9"/>
          <p:cNvGraphicFramePr>
            <a:graphicFrameLocks noChangeAspect="1"/>
          </p:cNvGraphicFramePr>
          <p:nvPr/>
        </p:nvGraphicFramePr>
        <p:xfrm>
          <a:off x="545811" y="5825311"/>
          <a:ext cx="1663700" cy="342900"/>
        </p:xfrm>
        <a:graphic>
          <a:graphicData uri="http://schemas.openxmlformats.org/presentationml/2006/ole">
            <p:oleObj spid="_x0000_s311308" name="Equation" r:id="rId13" imgW="1663560" imgH="342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 rot="5400000" flipH="1" flipV="1">
            <a:off x="7010400" y="19050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rot="10800000" flipV="1">
            <a:off x="6781800" y="2514600"/>
            <a:ext cx="838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7620000" y="2514600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V="1">
            <a:off x="6933408" y="1829597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6934201" y="2667000"/>
            <a:ext cx="838199" cy="53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620000" y="2286000"/>
            <a:ext cx="1219200" cy="22939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838200" y="5334000"/>
          <a:ext cx="2374900" cy="1219200"/>
        </p:xfrm>
        <a:graphic>
          <a:graphicData uri="http://schemas.openxmlformats.org/presentationml/2006/ole">
            <p:oleObj spid="_x0000_s312322" name="Equation" r:id="rId3" imgW="2374560" imgH="1218960" progId="Equation.3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3759200" y="5702300"/>
          <a:ext cx="1346200" cy="317500"/>
        </p:xfrm>
        <a:graphic>
          <a:graphicData uri="http://schemas.openxmlformats.org/presentationml/2006/ole">
            <p:oleObj spid="_x0000_s312323" name="Equation" r:id="rId4" imgW="1346040" imgH="31716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2400" y="81909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Transformation to principal axes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" y="7620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Principal values and Principal directions</a:t>
            </a:r>
            <a:endParaRPr lang="en-US" sz="32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959584"/>
            <a:ext cx="868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the matrix representation of matrix      shown below,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Determine the principal values and principal directions of the tensor.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7620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Principal values and Principal directions</a:t>
            </a:r>
            <a:endParaRPr lang="en-US" sz="32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29730" name="Object 2"/>
          <p:cNvGraphicFramePr>
            <a:graphicFrameLocks noChangeAspect="1"/>
          </p:cNvGraphicFramePr>
          <p:nvPr/>
        </p:nvGraphicFramePr>
        <p:xfrm>
          <a:off x="2743200" y="1447800"/>
          <a:ext cx="2095500" cy="1117600"/>
        </p:xfrm>
        <a:graphic>
          <a:graphicData uri="http://schemas.openxmlformats.org/presentationml/2006/ole">
            <p:oleObj spid="_x0000_s329730" name="Equation" r:id="rId3" imgW="2095200" imgH="1117440" progId="Equation.3">
              <p:embed/>
            </p:oleObj>
          </a:graphicData>
        </a:graphic>
      </p:graphicFrame>
      <p:graphicFrame>
        <p:nvGraphicFramePr>
          <p:cNvPr id="329731" name="Object 3"/>
          <p:cNvGraphicFramePr>
            <a:graphicFrameLocks noChangeAspect="1"/>
          </p:cNvGraphicFramePr>
          <p:nvPr/>
        </p:nvGraphicFramePr>
        <p:xfrm>
          <a:off x="5798124" y="1011384"/>
          <a:ext cx="203200" cy="266700"/>
        </p:xfrm>
        <a:graphic>
          <a:graphicData uri="http://schemas.openxmlformats.org/presentationml/2006/ole">
            <p:oleObj spid="_x0000_s329731" name="Equation" r:id="rId4" imgW="20304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3136</TotalTime>
  <Words>458</Words>
  <Application>Microsoft Office PowerPoint</Application>
  <PresentationFormat>On-screen Show (4:3)</PresentationFormat>
  <Paragraphs>75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399</cp:revision>
  <dcterms:created xsi:type="dcterms:W3CDTF">2016-07-18T17:17:36Z</dcterms:created>
  <dcterms:modified xsi:type="dcterms:W3CDTF">2016-08-03T04:34:23Z</dcterms:modified>
</cp:coreProperties>
</file>