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402" r:id="rId3"/>
    <p:sldId id="264" r:id="rId4"/>
    <p:sldId id="403" r:id="rId5"/>
    <p:sldId id="404" r:id="rId6"/>
    <p:sldId id="405" r:id="rId7"/>
    <p:sldId id="407" r:id="rId8"/>
    <p:sldId id="408" r:id="rId9"/>
    <p:sldId id="410" r:id="rId10"/>
    <p:sldId id="409" r:id="rId11"/>
    <p:sldId id="406" r:id="rId12"/>
    <p:sldId id="411" r:id="rId13"/>
    <p:sldId id="412" r:id="rId14"/>
    <p:sldId id="390" r:id="rId15"/>
    <p:sldId id="392" r:id="rId16"/>
    <p:sldId id="413" r:id="rId17"/>
    <p:sldId id="414" r:id="rId18"/>
    <p:sldId id="425" r:id="rId19"/>
    <p:sldId id="415" r:id="rId20"/>
    <p:sldId id="416" r:id="rId21"/>
    <p:sldId id="417" r:id="rId22"/>
    <p:sldId id="419" r:id="rId23"/>
    <p:sldId id="420" r:id="rId24"/>
    <p:sldId id="421" r:id="rId25"/>
    <p:sldId id="422" r:id="rId26"/>
    <p:sldId id="423" r:id="rId27"/>
    <p:sldId id="424" r:id="rId28"/>
    <p:sldId id="418"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777" autoAdjust="0"/>
    <p:restoredTop sz="94660"/>
  </p:normalViewPr>
  <p:slideViewPr>
    <p:cSldViewPr>
      <p:cViewPr varScale="1">
        <p:scale>
          <a:sx n="62" d="100"/>
          <a:sy n="62" d="100"/>
        </p:scale>
        <p:origin x="-150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 Id="rId5" Type="http://schemas.openxmlformats.org/officeDocument/2006/relationships/image" Target="../media/image10.wmf"/><Relationship Id="rId4"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image" Target="../media/image19.wmf"/><Relationship Id="rId7" Type="http://schemas.openxmlformats.org/officeDocument/2006/relationships/image" Target="../media/image23.wmf"/><Relationship Id="rId2" Type="http://schemas.openxmlformats.org/officeDocument/2006/relationships/image" Target="../media/image18.wmf"/><Relationship Id="rId1" Type="http://schemas.openxmlformats.org/officeDocument/2006/relationships/image" Target="../media/image17.wmf"/><Relationship Id="rId6" Type="http://schemas.openxmlformats.org/officeDocument/2006/relationships/image" Target="../media/image22.wmf"/><Relationship Id="rId5" Type="http://schemas.openxmlformats.org/officeDocument/2006/relationships/image" Target="../media/image21.wmf"/><Relationship Id="rId4" Type="http://schemas.openxmlformats.org/officeDocument/2006/relationships/image" Target="../media/image20.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image" Target="../media/image27.wmf"/><Relationship Id="rId7" Type="http://schemas.openxmlformats.org/officeDocument/2006/relationships/image" Target="../media/image31.wmf"/><Relationship Id="rId2" Type="http://schemas.openxmlformats.org/officeDocument/2006/relationships/image" Target="../media/image26.wmf"/><Relationship Id="rId1" Type="http://schemas.openxmlformats.org/officeDocument/2006/relationships/image" Target="../media/image25.wmf"/><Relationship Id="rId6" Type="http://schemas.openxmlformats.org/officeDocument/2006/relationships/image" Target="../media/image30.wmf"/><Relationship Id="rId11" Type="http://schemas.openxmlformats.org/officeDocument/2006/relationships/image" Target="../media/image35.wmf"/><Relationship Id="rId5" Type="http://schemas.openxmlformats.org/officeDocument/2006/relationships/image" Target="../media/image29.wmf"/><Relationship Id="rId10" Type="http://schemas.openxmlformats.org/officeDocument/2006/relationships/image" Target="../media/image34.wmf"/><Relationship Id="rId4" Type="http://schemas.openxmlformats.org/officeDocument/2006/relationships/image" Target="../media/image28.wmf"/><Relationship Id="rId9" Type="http://schemas.openxmlformats.org/officeDocument/2006/relationships/image" Target="../media/image3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4.wmf"/><Relationship Id="rId7" Type="http://schemas.openxmlformats.org/officeDocument/2006/relationships/image" Target="../media/image40.wmf"/><Relationship Id="rId2" Type="http://schemas.openxmlformats.org/officeDocument/2006/relationships/image" Target="../media/image37.wmf"/><Relationship Id="rId1" Type="http://schemas.openxmlformats.org/officeDocument/2006/relationships/image" Target="../media/image36.wmf"/><Relationship Id="rId6" Type="http://schemas.openxmlformats.org/officeDocument/2006/relationships/image" Target="../media/image39.wmf"/><Relationship Id="rId5" Type="http://schemas.openxmlformats.org/officeDocument/2006/relationships/image" Target="../media/image38.wmf"/><Relationship Id="rId4" Type="http://schemas.openxmlformats.org/officeDocument/2006/relationships/image" Target="../media/image35.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image" Target="../media/image16.wmf"/><Relationship Id="rId7" Type="http://schemas.openxmlformats.org/officeDocument/2006/relationships/image" Target="../media/image45.wmf"/><Relationship Id="rId2" Type="http://schemas.openxmlformats.org/officeDocument/2006/relationships/image" Target="../media/image41.wmf"/><Relationship Id="rId1" Type="http://schemas.openxmlformats.org/officeDocument/2006/relationships/image" Target="../media/image40.wmf"/><Relationship Id="rId6" Type="http://schemas.openxmlformats.org/officeDocument/2006/relationships/image" Target="../media/image44.wmf"/><Relationship Id="rId5" Type="http://schemas.openxmlformats.org/officeDocument/2006/relationships/image" Target="../media/image43.wmf"/><Relationship Id="rId4" Type="http://schemas.openxmlformats.org/officeDocument/2006/relationships/image" Target="../media/image42.wmf"/><Relationship Id="rId9" Type="http://schemas.openxmlformats.org/officeDocument/2006/relationships/image" Target="../media/image47.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53.wmf"/><Relationship Id="rId3" Type="http://schemas.openxmlformats.org/officeDocument/2006/relationships/image" Target="../media/image48.wmf"/><Relationship Id="rId7" Type="http://schemas.openxmlformats.org/officeDocument/2006/relationships/image" Target="../media/image52.wmf"/><Relationship Id="rId2" Type="http://schemas.openxmlformats.org/officeDocument/2006/relationships/image" Target="../media/image43.wmf"/><Relationship Id="rId1" Type="http://schemas.openxmlformats.org/officeDocument/2006/relationships/image" Target="../media/image42.wmf"/><Relationship Id="rId6" Type="http://schemas.openxmlformats.org/officeDocument/2006/relationships/image" Target="../media/image51.wmf"/><Relationship Id="rId11" Type="http://schemas.openxmlformats.org/officeDocument/2006/relationships/image" Target="../media/image56.wmf"/><Relationship Id="rId5" Type="http://schemas.openxmlformats.org/officeDocument/2006/relationships/image" Target="../media/image50.wmf"/><Relationship Id="rId10" Type="http://schemas.openxmlformats.org/officeDocument/2006/relationships/image" Target="../media/image55.wmf"/><Relationship Id="rId4" Type="http://schemas.openxmlformats.org/officeDocument/2006/relationships/image" Target="../media/image49.wmf"/><Relationship Id="rId9" Type="http://schemas.openxmlformats.org/officeDocument/2006/relationships/image" Target="../media/image54.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9.wmf"/><Relationship Id="rId7" Type="http://schemas.openxmlformats.org/officeDocument/2006/relationships/image" Target="../media/image63.wmf"/><Relationship Id="rId2" Type="http://schemas.openxmlformats.org/officeDocument/2006/relationships/image" Target="../media/image58.wmf"/><Relationship Id="rId1" Type="http://schemas.openxmlformats.org/officeDocument/2006/relationships/image" Target="../media/image57.wmf"/><Relationship Id="rId6" Type="http://schemas.openxmlformats.org/officeDocument/2006/relationships/image" Target="../media/image62.wmf"/><Relationship Id="rId5" Type="http://schemas.openxmlformats.org/officeDocument/2006/relationships/image" Target="../media/image61.wmf"/><Relationship Id="rId4" Type="http://schemas.openxmlformats.org/officeDocument/2006/relationships/image" Target="../media/image60.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68.wmf"/><Relationship Id="rId3" Type="http://schemas.openxmlformats.org/officeDocument/2006/relationships/image" Target="../media/image62.wmf"/><Relationship Id="rId7" Type="http://schemas.openxmlformats.org/officeDocument/2006/relationships/image" Target="../media/image67.wmf"/><Relationship Id="rId2" Type="http://schemas.openxmlformats.org/officeDocument/2006/relationships/image" Target="../media/image61.wmf"/><Relationship Id="rId1" Type="http://schemas.openxmlformats.org/officeDocument/2006/relationships/image" Target="../media/image60.wmf"/><Relationship Id="rId6" Type="http://schemas.openxmlformats.org/officeDocument/2006/relationships/image" Target="../media/image66.wmf"/><Relationship Id="rId5" Type="http://schemas.openxmlformats.org/officeDocument/2006/relationships/image" Target="../media/image65.wmf"/><Relationship Id="rId4" Type="http://schemas.openxmlformats.org/officeDocument/2006/relationships/image" Target="../media/image6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71.wmf"/><Relationship Id="rId1" Type="http://schemas.openxmlformats.org/officeDocument/2006/relationships/image" Target="../media/image70.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3.wmf"/><Relationship Id="rId1" Type="http://schemas.openxmlformats.org/officeDocument/2006/relationships/image" Target="../media/image72.wmf"/><Relationship Id="rId5" Type="http://schemas.openxmlformats.org/officeDocument/2006/relationships/image" Target="../media/image76.wmf"/><Relationship Id="rId4" Type="http://schemas.openxmlformats.org/officeDocument/2006/relationships/image" Target="../media/image75.wmf"/></Relationships>
</file>

<file path=ppt/drawings/_rels/vmlDrawing17.vml.rels><?xml version="1.0" encoding="UTF-8" standalone="yes"?>
<Relationships xmlns="http://schemas.openxmlformats.org/package/2006/relationships"><Relationship Id="rId8" Type="http://schemas.openxmlformats.org/officeDocument/2006/relationships/image" Target="../media/image81.wmf"/><Relationship Id="rId3" Type="http://schemas.openxmlformats.org/officeDocument/2006/relationships/image" Target="../media/image79.wmf"/><Relationship Id="rId7" Type="http://schemas.openxmlformats.org/officeDocument/2006/relationships/image" Target="../media/image80.wmf"/><Relationship Id="rId2" Type="http://schemas.openxmlformats.org/officeDocument/2006/relationships/image" Target="../media/image78.wmf"/><Relationship Id="rId1" Type="http://schemas.openxmlformats.org/officeDocument/2006/relationships/image" Target="../media/image77.wmf"/><Relationship Id="rId6" Type="http://schemas.openxmlformats.org/officeDocument/2006/relationships/image" Target="../media/image27.wmf"/><Relationship Id="rId5" Type="http://schemas.openxmlformats.org/officeDocument/2006/relationships/image" Target="../media/image26.wmf"/><Relationship Id="rId10" Type="http://schemas.openxmlformats.org/officeDocument/2006/relationships/image" Target="../media/image83.wmf"/><Relationship Id="rId4" Type="http://schemas.openxmlformats.org/officeDocument/2006/relationships/image" Target="../media/image25.wmf"/><Relationship Id="rId9" Type="http://schemas.openxmlformats.org/officeDocument/2006/relationships/image" Target="../media/image82.w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90.wmf"/><Relationship Id="rId3" Type="http://schemas.openxmlformats.org/officeDocument/2006/relationships/image" Target="../media/image86.wmf"/><Relationship Id="rId7" Type="http://schemas.openxmlformats.org/officeDocument/2006/relationships/image" Target="../media/image89.wmf"/><Relationship Id="rId2" Type="http://schemas.openxmlformats.org/officeDocument/2006/relationships/image" Target="../media/image85.wmf"/><Relationship Id="rId1" Type="http://schemas.openxmlformats.org/officeDocument/2006/relationships/image" Target="../media/image84.wmf"/><Relationship Id="rId6" Type="http://schemas.openxmlformats.org/officeDocument/2006/relationships/image" Target="../media/image88.wmf"/><Relationship Id="rId5" Type="http://schemas.openxmlformats.org/officeDocument/2006/relationships/image" Target="../media/image77.wmf"/><Relationship Id="rId4" Type="http://schemas.openxmlformats.org/officeDocument/2006/relationships/image" Target="../media/image87.w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98.wmf"/><Relationship Id="rId3" Type="http://schemas.openxmlformats.org/officeDocument/2006/relationships/image" Target="../media/image93.wmf"/><Relationship Id="rId7" Type="http://schemas.openxmlformats.org/officeDocument/2006/relationships/image" Target="../media/image97.wmf"/><Relationship Id="rId2" Type="http://schemas.openxmlformats.org/officeDocument/2006/relationships/image" Target="../media/image92.wmf"/><Relationship Id="rId1" Type="http://schemas.openxmlformats.org/officeDocument/2006/relationships/image" Target="../media/image91.wmf"/><Relationship Id="rId6" Type="http://schemas.openxmlformats.org/officeDocument/2006/relationships/image" Target="../media/image96.wmf"/><Relationship Id="rId5" Type="http://schemas.openxmlformats.org/officeDocument/2006/relationships/image" Target="../media/image95.wmf"/><Relationship Id="rId4" Type="http://schemas.openxmlformats.org/officeDocument/2006/relationships/image" Target="../media/image94.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00.wmf"/><Relationship Id="rId7" Type="http://schemas.openxmlformats.org/officeDocument/2006/relationships/image" Target="../media/image104.wmf"/><Relationship Id="rId2" Type="http://schemas.openxmlformats.org/officeDocument/2006/relationships/image" Target="../media/image98.wmf"/><Relationship Id="rId1" Type="http://schemas.openxmlformats.org/officeDocument/2006/relationships/image" Target="../media/image99.wmf"/><Relationship Id="rId6" Type="http://schemas.openxmlformats.org/officeDocument/2006/relationships/image" Target="../media/image103.wmf"/><Relationship Id="rId5" Type="http://schemas.openxmlformats.org/officeDocument/2006/relationships/image" Target="../media/image102.wmf"/><Relationship Id="rId4" Type="http://schemas.openxmlformats.org/officeDocument/2006/relationships/image" Target="../media/image101.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78.wmf"/><Relationship Id="rId1" Type="http://schemas.openxmlformats.org/officeDocument/2006/relationships/image" Target="../media/image105.wmf"/><Relationship Id="rId4" Type="http://schemas.openxmlformats.org/officeDocument/2006/relationships/image" Target="../media/image106.w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109.wmf"/><Relationship Id="rId3" Type="http://schemas.openxmlformats.org/officeDocument/2006/relationships/image" Target="../media/image41.wmf"/><Relationship Id="rId7" Type="http://schemas.openxmlformats.org/officeDocument/2006/relationships/image" Target="../media/image108.wmf"/><Relationship Id="rId2" Type="http://schemas.openxmlformats.org/officeDocument/2006/relationships/image" Target="../media/image40.wmf"/><Relationship Id="rId1" Type="http://schemas.openxmlformats.org/officeDocument/2006/relationships/image" Target="../media/image107.wmf"/><Relationship Id="rId6" Type="http://schemas.openxmlformats.org/officeDocument/2006/relationships/image" Target="../media/image68.wmf"/><Relationship Id="rId11" Type="http://schemas.openxmlformats.org/officeDocument/2006/relationships/image" Target="../media/image101.wmf"/><Relationship Id="rId5" Type="http://schemas.openxmlformats.org/officeDocument/2006/relationships/image" Target="../media/image67.wmf"/><Relationship Id="rId10" Type="http://schemas.openxmlformats.org/officeDocument/2006/relationships/image" Target="../media/image111.wmf"/><Relationship Id="rId4" Type="http://schemas.openxmlformats.org/officeDocument/2006/relationships/image" Target="../media/image59.wmf"/><Relationship Id="rId9" Type="http://schemas.openxmlformats.org/officeDocument/2006/relationships/image" Target="../media/image11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02/08/2016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02/08/2016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77E093-95AA-46EA-B91E-2FE7CAF230B9}" type="datetimeFigureOut">
              <a:rPr lang="en-US" smtClean="0"/>
              <a:pPr/>
              <a:t>02/08/2016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77E093-95AA-46EA-B91E-2FE7CAF230B9}" type="datetimeFigureOut">
              <a:rPr lang="en-US" smtClean="0"/>
              <a:pPr/>
              <a:t>02/08/2016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77E093-95AA-46EA-B91E-2FE7CAF230B9}" type="datetimeFigureOut">
              <a:rPr lang="en-US" smtClean="0"/>
              <a:pPr/>
              <a:t>02/08/2016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77E093-95AA-46EA-B91E-2FE7CAF230B9}" type="datetimeFigureOut">
              <a:rPr lang="en-US" smtClean="0"/>
              <a:pPr/>
              <a:t>02/08/2016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77E093-95AA-46EA-B91E-2FE7CAF230B9}" type="datetimeFigureOut">
              <a:rPr lang="en-US" smtClean="0"/>
              <a:pPr/>
              <a:t>02/08/2016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02/08/2016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02/08/2016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02/08/2016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02/08/2016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7E093-95AA-46EA-B91E-2FE7CAF230B9}" type="datetimeFigureOut">
              <a:rPr lang="en-US" smtClean="0"/>
              <a:pPr/>
              <a:t>02/08/2016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9B736D-279C-494A-A5C4-1C7D5F36B9C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6.bin"/><Relationship Id="rId7"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oleObject" Target="../embeddings/oleObject11.bin"/><Relationship Id="rId7"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14.bin"/><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oleObject" Target="../embeddings/oleObject17.bin"/><Relationship Id="rId7"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20.bin"/><Relationship Id="rId5" Type="http://schemas.openxmlformats.org/officeDocument/2006/relationships/oleObject" Target="../embeddings/oleObject19.bin"/><Relationship Id="rId10" Type="http://schemas.openxmlformats.org/officeDocument/2006/relationships/oleObject" Target="../embeddings/oleObject24.bin"/><Relationship Id="rId4" Type="http://schemas.openxmlformats.org/officeDocument/2006/relationships/oleObject" Target="../embeddings/oleObject18.bin"/><Relationship Id="rId9" Type="http://schemas.openxmlformats.org/officeDocument/2006/relationships/oleObject" Target="../embeddings/oleObject23.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0.bin"/><Relationship Id="rId13" Type="http://schemas.openxmlformats.org/officeDocument/2006/relationships/oleObject" Target="../embeddings/oleObject35.bin"/><Relationship Id="rId3" Type="http://schemas.openxmlformats.org/officeDocument/2006/relationships/oleObject" Target="../embeddings/oleObject25.bin"/><Relationship Id="rId7" Type="http://schemas.openxmlformats.org/officeDocument/2006/relationships/oleObject" Target="../embeddings/oleObject29.bin"/><Relationship Id="rId12" Type="http://schemas.openxmlformats.org/officeDocument/2006/relationships/oleObject" Target="../embeddings/oleObject34.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28.bin"/><Relationship Id="rId11" Type="http://schemas.openxmlformats.org/officeDocument/2006/relationships/oleObject" Target="../embeddings/oleObject33.bin"/><Relationship Id="rId5" Type="http://schemas.openxmlformats.org/officeDocument/2006/relationships/oleObject" Target="../embeddings/oleObject27.bin"/><Relationship Id="rId10" Type="http://schemas.openxmlformats.org/officeDocument/2006/relationships/oleObject" Target="../embeddings/oleObject32.bin"/><Relationship Id="rId4" Type="http://schemas.openxmlformats.org/officeDocument/2006/relationships/oleObject" Target="../embeddings/oleObject26.bin"/><Relationship Id="rId9" Type="http://schemas.openxmlformats.org/officeDocument/2006/relationships/oleObject" Target="../embeddings/oleObject31.bin"/><Relationship Id="rId14" Type="http://schemas.openxmlformats.org/officeDocument/2006/relationships/oleObject" Target="../embeddings/oleObject36.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42.bin"/><Relationship Id="rId3" Type="http://schemas.openxmlformats.org/officeDocument/2006/relationships/oleObject" Target="../embeddings/oleObject37.bin"/><Relationship Id="rId7" Type="http://schemas.openxmlformats.org/officeDocument/2006/relationships/oleObject" Target="../embeddings/oleObject41.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40.bin"/><Relationship Id="rId5" Type="http://schemas.openxmlformats.org/officeDocument/2006/relationships/oleObject" Target="../embeddings/oleObject39.bin"/><Relationship Id="rId4" Type="http://schemas.openxmlformats.org/officeDocument/2006/relationships/oleObject" Target="../embeddings/oleObject38.bin"/><Relationship Id="rId9" Type="http://schemas.openxmlformats.org/officeDocument/2006/relationships/oleObject" Target="../embeddings/oleObject43.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49.bin"/><Relationship Id="rId3" Type="http://schemas.openxmlformats.org/officeDocument/2006/relationships/oleObject" Target="../embeddings/oleObject44.bin"/><Relationship Id="rId7" Type="http://schemas.openxmlformats.org/officeDocument/2006/relationships/oleObject" Target="../embeddings/oleObject48.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47.bin"/><Relationship Id="rId11" Type="http://schemas.openxmlformats.org/officeDocument/2006/relationships/oleObject" Target="../embeddings/oleObject52.bin"/><Relationship Id="rId5" Type="http://schemas.openxmlformats.org/officeDocument/2006/relationships/oleObject" Target="../embeddings/oleObject46.bin"/><Relationship Id="rId10" Type="http://schemas.openxmlformats.org/officeDocument/2006/relationships/oleObject" Target="../embeddings/oleObject51.bin"/><Relationship Id="rId4" Type="http://schemas.openxmlformats.org/officeDocument/2006/relationships/oleObject" Target="../embeddings/oleObject45.bin"/><Relationship Id="rId9" Type="http://schemas.openxmlformats.org/officeDocument/2006/relationships/oleObject" Target="../embeddings/oleObject50.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58.bin"/><Relationship Id="rId13" Type="http://schemas.openxmlformats.org/officeDocument/2006/relationships/oleObject" Target="../embeddings/oleObject63.bin"/><Relationship Id="rId3" Type="http://schemas.openxmlformats.org/officeDocument/2006/relationships/oleObject" Target="../embeddings/oleObject53.bin"/><Relationship Id="rId7" Type="http://schemas.openxmlformats.org/officeDocument/2006/relationships/oleObject" Target="../embeddings/oleObject57.bin"/><Relationship Id="rId12" Type="http://schemas.openxmlformats.org/officeDocument/2006/relationships/oleObject" Target="../embeddings/oleObject62.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56.bin"/><Relationship Id="rId11" Type="http://schemas.openxmlformats.org/officeDocument/2006/relationships/oleObject" Target="../embeddings/oleObject61.bin"/><Relationship Id="rId5" Type="http://schemas.openxmlformats.org/officeDocument/2006/relationships/oleObject" Target="../embeddings/oleObject55.bin"/><Relationship Id="rId15" Type="http://schemas.openxmlformats.org/officeDocument/2006/relationships/oleObject" Target="../embeddings/oleObject65.bin"/><Relationship Id="rId10" Type="http://schemas.openxmlformats.org/officeDocument/2006/relationships/oleObject" Target="../embeddings/oleObject60.bin"/><Relationship Id="rId4" Type="http://schemas.openxmlformats.org/officeDocument/2006/relationships/oleObject" Target="../embeddings/oleObject54.bin"/><Relationship Id="rId9" Type="http://schemas.openxmlformats.org/officeDocument/2006/relationships/oleObject" Target="../embeddings/oleObject59.bin"/><Relationship Id="rId14" Type="http://schemas.openxmlformats.org/officeDocument/2006/relationships/oleObject" Target="../embeddings/oleObject64.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71.bin"/><Relationship Id="rId3" Type="http://schemas.openxmlformats.org/officeDocument/2006/relationships/oleObject" Target="../embeddings/oleObject66.bin"/><Relationship Id="rId7" Type="http://schemas.openxmlformats.org/officeDocument/2006/relationships/oleObject" Target="../embeddings/oleObject70.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69.bin"/><Relationship Id="rId5" Type="http://schemas.openxmlformats.org/officeDocument/2006/relationships/oleObject" Target="../embeddings/oleObject68.bin"/><Relationship Id="rId4" Type="http://schemas.openxmlformats.org/officeDocument/2006/relationships/oleObject" Target="../embeddings/oleObject67.bin"/><Relationship Id="rId9" Type="http://schemas.openxmlformats.org/officeDocument/2006/relationships/oleObject" Target="../embeddings/oleObject72.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78.bin"/><Relationship Id="rId3" Type="http://schemas.openxmlformats.org/officeDocument/2006/relationships/oleObject" Target="../embeddings/oleObject73.bin"/><Relationship Id="rId7" Type="http://schemas.openxmlformats.org/officeDocument/2006/relationships/oleObject" Target="../embeddings/oleObject77.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76.bin"/><Relationship Id="rId5" Type="http://schemas.openxmlformats.org/officeDocument/2006/relationships/oleObject" Target="../embeddings/oleObject75.bin"/><Relationship Id="rId10" Type="http://schemas.openxmlformats.org/officeDocument/2006/relationships/oleObject" Target="../embeddings/oleObject80.bin"/><Relationship Id="rId4" Type="http://schemas.openxmlformats.org/officeDocument/2006/relationships/oleObject" Target="../embeddings/oleObject74.bin"/><Relationship Id="rId9" Type="http://schemas.openxmlformats.org/officeDocument/2006/relationships/oleObject" Target="../embeddings/oleObject79.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82.bin"/><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oleObject" Target="../embeddings/oleObject83.bin"/></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84.bin"/><Relationship Id="rId7" Type="http://schemas.openxmlformats.org/officeDocument/2006/relationships/oleObject" Target="../embeddings/oleObject88.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87.bin"/><Relationship Id="rId5" Type="http://schemas.openxmlformats.org/officeDocument/2006/relationships/oleObject" Target="../embeddings/oleObject86.bin"/><Relationship Id="rId4" Type="http://schemas.openxmlformats.org/officeDocument/2006/relationships/oleObject" Target="../embeddings/oleObject85.bin"/></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94.bin"/><Relationship Id="rId3" Type="http://schemas.openxmlformats.org/officeDocument/2006/relationships/oleObject" Target="../embeddings/oleObject89.bin"/><Relationship Id="rId7" Type="http://schemas.openxmlformats.org/officeDocument/2006/relationships/oleObject" Target="../embeddings/oleObject93.bin"/><Relationship Id="rId12" Type="http://schemas.openxmlformats.org/officeDocument/2006/relationships/oleObject" Target="../embeddings/oleObject98.bin"/><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oleObject" Target="../embeddings/oleObject92.bin"/><Relationship Id="rId11" Type="http://schemas.openxmlformats.org/officeDocument/2006/relationships/oleObject" Target="../embeddings/oleObject97.bin"/><Relationship Id="rId5" Type="http://schemas.openxmlformats.org/officeDocument/2006/relationships/oleObject" Target="../embeddings/oleObject91.bin"/><Relationship Id="rId10" Type="http://schemas.openxmlformats.org/officeDocument/2006/relationships/oleObject" Target="../embeddings/oleObject96.bin"/><Relationship Id="rId4" Type="http://schemas.openxmlformats.org/officeDocument/2006/relationships/oleObject" Target="../embeddings/oleObject90.bin"/><Relationship Id="rId9" Type="http://schemas.openxmlformats.org/officeDocument/2006/relationships/oleObject" Target="../embeddings/oleObject95.bin"/></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04.bin"/><Relationship Id="rId3" Type="http://schemas.openxmlformats.org/officeDocument/2006/relationships/oleObject" Target="../embeddings/oleObject99.bin"/><Relationship Id="rId7" Type="http://schemas.openxmlformats.org/officeDocument/2006/relationships/oleObject" Target="../embeddings/oleObject103.bin"/><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oleObject" Target="../embeddings/oleObject102.bin"/><Relationship Id="rId5" Type="http://schemas.openxmlformats.org/officeDocument/2006/relationships/oleObject" Target="../embeddings/oleObject101.bin"/><Relationship Id="rId10" Type="http://schemas.openxmlformats.org/officeDocument/2006/relationships/oleObject" Target="../embeddings/oleObject106.bin"/><Relationship Id="rId4" Type="http://schemas.openxmlformats.org/officeDocument/2006/relationships/oleObject" Target="../embeddings/oleObject100.bin"/><Relationship Id="rId9" Type="http://schemas.openxmlformats.org/officeDocument/2006/relationships/oleObject" Target="../embeddings/oleObject105.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12.bin"/><Relationship Id="rId3" Type="http://schemas.openxmlformats.org/officeDocument/2006/relationships/oleObject" Target="../embeddings/oleObject107.bin"/><Relationship Id="rId7" Type="http://schemas.openxmlformats.org/officeDocument/2006/relationships/oleObject" Target="../embeddings/oleObject111.bin"/><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oleObject" Target="../embeddings/oleObject110.bin"/><Relationship Id="rId5" Type="http://schemas.openxmlformats.org/officeDocument/2006/relationships/oleObject" Target="../embeddings/oleObject109.bin"/><Relationship Id="rId10" Type="http://schemas.openxmlformats.org/officeDocument/2006/relationships/oleObject" Target="../embeddings/oleObject114.bin"/><Relationship Id="rId4" Type="http://schemas.openxmlformats.org/officeDocument/2006/relationships/oleObject" Target="../embeddings/oleObject108.bin"/><Relationship Id="rId9" Type="http://schemas.openxmlformats.org/officeDocument/2006/relationships/oleObject" Target="../embeddings/oleObject113.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20.bin"/><Relationship Id="rId3" Type="http://schemas.openxmlformats.org/officeDocument/2006/relationships/oleObject" Target="../embeddings/oleObject115.bin"/><Relationship Id="rId7" Type="http://schemas.openxmlformats.org/officeDocument/2006/relationships/oleObject" Target="../embeddings/oleObject119.bin"/><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oleObject" Target="../embeddings/oleObject118.bin"/><Relationship Id="rId5" Type="http://schemas.openxmlformats.org/officeDocument/2006/relationships/oleObject" Target="../embeddings/oleObject117.bin"/><Relationship Id="rId4" Type="http://schemas.openxmlformats.org/officeDocument/2006/relationships/oleObject" Target="../embeddings/oleObject116.bin"/><Relationship Id="rId9" Type="http://schemas.openxmlformats.org/officeDocument/2006/relationships/oleObject" Target="../embeddings/oleObject121.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22.bin"/><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oleObject" Target="../embeddings/oleObject125.bin"/><Relationship Id="rId5" Type="http://schemas.openxmlformats.org/officeDocument/2006/relationships/oleObject" Target="../embeddings/oleObject124.bin"/><Relationship Id="rId4" Type="http://schemas.openxmlformats.org/officeDocument/2006/relationships/oleObject" Target="../embeddings/oleObject123.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131.bin"/><Relationship Id="rId13" Type="http://schemas.openxmlformats.org/officeDocument/2006/relationships/oleObject" Target="../embeddings/oleObject136.bin"/><Relationship Id="rId3" Type="http://schemas.openxmlformats.org/officeDocument/2006/relationships/oleObject" Target="../embeddings/oleObject126.bin"/><Relationship Id="rId7" Type="http://schemas.openxmlformats.org/officeDocument/2006/relationships/oleObject" Target="../embeddings/oleObject130.bin"/><Relationship Id="rId12" Type="http://schemas.openxmlformats.org/officeDocument/2006/relationships/oleObject" Target="../embeddings/oleObject135.bin"/><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oleObject" Target="../embeddings/oleObject129.bin"/><Relationship Id="rId11" Type="http://schemas.openxmlformats.org/officeDocument/2006/relationships/oleObject" Target="../embeddings/oleObject134.bin"/><Relationship Id="rId5" Type="http://schemas.openxmlformats.org/officeDocument/2006/relationships/oleObject" Target="../embeddings/oleObject128.bin"/><Relationship Id="rId10" Type="http://schemas.openxmlformats.org/officeDocument/2006/relationships/oleObject" Target="../embeddings/oleObject133.bin"/><Relationship Id="rId4" Type="http://schemas.openxmlformats.org/officeDocument/2006/relationships/oleObject" Target="../embeddings/oleObject127.bin"/><Relationship Id="rId9" Type="http://schemas.openxmlformats.org/officeDocument/2006/relationships/oleObject" Target="../embeddings/oleObject132.bin"/></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1524000" y="2362201"/>
            <a:ext cx="5791200" cy="1323439"/>
          </a:xfrm>
          <a:prstGeom prst="rect">
            <a:avLst/>
          </a:prstGeom>
          <a:noFill/>
        </p:spPr>
        <p:txBody>
          <a:bodyPr wrap="square" rtlCol="0">
            <a:spAutoFit/>
          </a:bodyPr>
          <a:lstStyle/>
          <a:p>
            <a:pPr algn="ctr"/>
            <a:r>
              <a:rPr lang="en-US" sz="4000" b="1" dirty="0" smtClean="0">
                <a:latin typeface="Arial" pitchFamily="34" charset="0"/>
                <a:cs typeface="Arial" pitchFamily="34" charset="0"/>
              </a:rPr>
              <a:t>Continuum Mechanics</a:t>
            </a:r>
          </a:p>
          <a:p>
            <a:pPr algn="ctr"/>
            <a:r>
              <a:rPr lang="en-US" sz="4000" b="1" dirty="0" smtClean="0">
                <a:latin typeface="Arial" pitchFamily="34" charset="0"/>
                <a:cs typeface="Arial" pitchFamily="34" charset="0"/>
              </a:rPr>
              <a:t>(MTH487)</a:t>
            </a:r>
            <a:endParaRPr lang="en-US" sz="4000" b="1" dirty="0">
              <a:latin typeface="Arial" pitchFamily="34" charset="0"/>
              <a:cs typeface="Arial" pitchFamily="34" charset="0"/>
            </a:endParaRPr>
          </a:p>
        </p:txBody>
      </p:sp>
      <p:sp>
        <p:nvSpPr>
          <p:cNvPr id="5" name="TextBox 4"/>
          <p:cNvSpPr txBox="1"/>
          <p:nvPr/>
        </p:nvSpPr>
        <p:spPr>
          <a:xfrm>
            <a:off x="1371600" y="4038600"/>
            <a:ext cx="5791200" cy="584775"/>
          </a:xfrm>
          <a:prstGeom prst="rect">
            <a:avLst/>
          </a:prstGeom>
          <a:noFill/>
        </p:spPr>
        <p:txBody>
          <a:bodyPr wrap="square" rtlCol="0">
            <a:spAutoFit/>
          </a:bodyPr>
          <a:lstStyle/>
          <a:p>
            <a:pPr algn="ctr"/>
            <a:r>
              <a:rPr lang="en-US" sz="3200" b="1" dirty="0" smtClean="0">
                <a:latin typeface="Arial" pitchFamily="34" charset="0"/>
                <a:cs typeface="Arial" pitchFamily="34" charset="0"/>
              </a:rPr>
              <a:t>Lecture 10</a:t>
            </a:r>
            <a:endParaRPr lang="en-US" sz="3200" b="1" dirty="0">
              <a:latin typeface="Arial" pitchFamily="34" charset="0"/>
              <a:cs typeface="Arial" pitchFamily="34" charset="0"/>
            </a:endParaRPr>
          </a:p>
        </p:txBody>
      </p:sp>
      <p:sp>
        <p:nvSpPr>
          <p:cNvPr id="6" name="TextBox 5"/>
          <p:cNvSpPr txBox="1"/>
          <p:nvPr/>
        </p:nvSpPr>
        <p:spPr>
          <a:xfrm>
            <a:off x="1371600" y="5181600"/>
            <a:ext cx="5791200" cy="1077218"/>
          </a:xfrm>
          <a:prstGeom prst="rect">
            <a:avLst/>
          </a:prstGeom>
          <a:noFill/>
        </p:spPr>
        <p:txBody>
          <a:bodyPr wrap="square" rtlCol="0">
            <a:spAutoFit/>
          </a:bodyPr>
          <a:lstStyle/>
          <a:p>
            <a:pPr algn="ctr"/>
            <a:r>
              <a:rPr lang="en-US" sz="3200" b="1" dirty="0" smtClean="0">
                <a:latin typeface="Arial" pitchFamily="34" charset="0"/>
                <a:cs typeface="Arial" pitchFamily="34" charset="0"/>
              </a:rPr>
              <a:t>Instructor</a:t>
            </a:r>
          </a:p>
          <a:p>
            <a:pPr algn="ctr"/>
            <a:r>
              <a:rPr lang="en-US" sz="3200" b="1" dirty="0" smtClean="0">
                <a:latin typeface="Arial" pitchFamily="34" charset="0"/>
                <a:cs typeface="Arial" pitchFamily="34" charset="0"/>
              </a:rPr>
              <a:t>Dr. Junaid Anjum</a:t>
            </a:r>
            <a:endParaRPr lang="en-US" sz="3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Recap …</a:t>
            </a:r>
            <a:endParaRPr lang="en-US" sz="2800" b="1" dirty="0">
              <a:latin typeface="Arial" pitchFamily="34" charset="0"/>
              <a:cs typeface="Arial" pitchFamily="34" charset="0"/>
            </a:endParaRPr>
          </a:p>
        </p:txBody>
      </p:sp>
      <p:sp>
        <p:nvSpPr>
          <p:cNvPr id="3" name="TextBox 2"/>
          <p:cNvSpPr txBox="1"/>
          <p:nvPr/>
        </p:nvSpPr>
        <p:spPr>
          <a:xfrm>
            <a:off x="685800" y="1752600"/>
            <a:ext cx="7848600" cy="1938992"/>
          </a:xfrm>
          <a:prstGeom prst="rect">
            <a:avLst/>
          </a:prstGeom>
          <a:noFill/>
        </p:spPr>
        <p:txBody>
          <a:bodyPr wrap="square" rtlCol="0">
            <a:spAutoFit/>
          </a:bodyPr>
          <a:lstStyle/>
          <a:p>
            <a:pPr>
              <a:buFont typeface="Wingdings" pitchFamily="2" charset="2"/>
              <a:buChar char="§"/>
            </a:pPr>
            <a:r>
              <a:rPr lang="en-US" sz="2400" b="1" dirty="0" smtClean="0">
                <a:latin typeface="Arial" pitchFamily="34" charset="0"/>
                <a:cs typeface="Arial" pitchFamily="34" charset="0"/>
              </a:rPr>
              <a:t>Transformation of Cartesian Tensor</a:t>
            </a:r>
          </a:p>
          <a:p>
            <a:pPr>
              <a:buFont typeface="Wingdings" pitchFamily="2" charset="2"/>
              <a:buChar char="§"/>
            </a:pPr>
            <a:endParaRPr lang="en-US" sz="2400" b="1" dirty="0" smtClean="0">
              <a:latin typeface="Arial" pitchFamily="34" charset="0"/>
              <a:cs typeface="Arial" pitchFamily="34" charset="0"/>
            </a:endParaRPr>
          </a:p>
          <a:p>
            <a:pPr>
              <a:buFont typeface="Wingdings" pitchFamily="2" charset="2"/>
              <a:buChar char="§"/>
            </a:pPr>
            <a:endParaRPr lang="en-US" sz="2400" b="1" dirty="0" smtClean="0">
              <a:latin typeface="Arial" pitchFamily="34" charset="0"/>
              <a:cs typeface="Arial" pitchFamily="34" charset="0"/>
            </a:endParaRPr>
          </a:p>
          <a:p>
            <a:pPr>
              <a:buFont typeface="Wingdings" pitchFamily="2" charset="2"/>
              <a:buChar char="§"/>
            </a:pPr>
            <a:endParaRPr lang="en-US" sz="2400" b="1" dirty="0" smtClean="0">
              <a:latin typeface="Arial" pitchFamily="34" charset="0"/>
              <a:cs typeface="Arial" pitchFamily="34" charset="0"/>
            </a:endParaRPr>
          </a:p>
          <a:p>
            <a:pPr>
              <a:buFont typeface="Wingdings" pitchFamily="2" charset="2"/>
              <a:buChar char="§"/>
            </a:pPr>
            <a:endParaRPr lang="en-US" sz="2400" b="1" dirty="0" smtClean="0">
              <a:latin typeface="Arial" pitchFamily="34" charset="0"/>
              <a:cs typeface="Arial" pitchFamily="34" charset="0"/>
            </a:endParaRPr>
          </a:p>
        </p:txBody>
      </p:sp>
      <p:graphicFrame>
        <p:nvGraphicFramePr>
          <p:cNvPr id="258050" name="Object 2"/>
          <p:cNvGraphicFramePr>
            <a:graphicFrameLocks noChangeAspect="1"/>
          </p:cNvGraphicFramePr>
          <p:nvPr/>
        </p:nvGraphicFramePr>
        <p:xfrm>
          <a:off x="1066800" y="2438400"/>
          <a:ext cx="1676400" cy="368300"/>
        </p:xfrm>
        <a:graphic>
          <a:graphicData uri="http://schemas.openxmlformats.org/presentationml/2006/ole">
            <p:oleObj spid="_x0000_s259074" name="Equation" r:id="rId3" imgW="1676160" imgH="368280" progId="Equation.3">
              <p:embed/>
            </p:oleObj>
          </a:graphicData>
        </a:graphic>
      </p:graphicFrame>
      <p:graphicFrame>
        <p:nvGraphicFramePr>
          <p:cNvPr id="258051" name="Object 4"/>
          <p:cNvGraphicFramePr>
            <a:graphicFrameLocks noChangeAspect="1"/>
          </p:cNvGraphicFramePr>
          <p:nvPr/>
        </p:nvGraphicFramePr>
        <p:xfrm>
          <a:off x="1143000" y="2877128"/>
          <a:ext cx="952500" cy="355600"/>
        </p:xfrm>
        <a:graphic>
          <a:graphicData uri="http://schemas.openxmlformats.org/presentationml/2006/ole">
            <p:oleObj spid="_x0000_s259075" name="Equation" r:id="rId4" imgW="952200" imgH="355320" progId="Equation.3">
              <p:embed/>
            </p:oleObj>
          </a:graphicData>
        </a:graphic>
      </p:graphicFrame>
      <p:graphicFrame>
        <p:nvGraphicFramePr>
          <p:cNvPr id="258052" name="Object 5"/>
          <p:cNvGraphicFramePr>
            <a:graphicFrameLocks noChangeAspect="1"/>
          </p:cNvGraphicFramePr>
          <p:nvPr/>
        </p:nvGraphicFramePr>
        <p:xfrm>
          <a:off x="971550" y="3454400"/>
          <a:ext cx="1117600" cy="355600"/>
        </p:xfrm>
        <a:graphic>
          <a:graphicData uri="http://schemas.openxmlformats.org/presentationml/2006/ole">
            <p:oleObj spid="_x0000_s259076" name="Equation" r:id="rId5" imgW="1117440" imgH="355320" progId="Equation.3">
              <p:embed/>
            </p:oleObj>
          </a:graphicData>
        </a:graphic>
      </p:graphicFrame>
      <p:graphicFrame>
        <p:nvGraphicFramePr>
          <p:cNvPr id="258053" name="Object 6"/>
          <p:cNvGraphicFramePr>
            <a:graphicFrameLocks noChangeAspect="1"/>
          </p:cNvGraphicFramePr>
          <p:nvPr/>
        </p:nvGraphicFramePr>
        <p:xfrm>
          <a:off x="2362200" y="3378200"/>
          <a:ext cx="3009900" cy="419100"/>
        </p:xfrm>
        <a:graphic>
          <a:graphicData uri="http://schemas.openxmlformats.org/presentationml/2006/ole">
            <p:oleObj spid="_x0000_s259077" name="Equation" r:id="rId6" imgW="3009600" imgH="419040" progId="Equation.3">
              <p:embed/>
            </p:oleObj>
          </a:graphicData>
        </a:graphic>
      </p:graphicFrame>
      <p:graphicFrame>
        <p:nvGraphicFramePr>
          <p:cNvPr id="258054" name="Object 6"/>
          <p:cNvGraphicFramePr>
            <a:graphicFrameLocks noChangeAspect="1"/>
          </p:cNvGraphicFramePr>
          <p:nvPr/>
        </p:nvGraphicFramePr>
        <p:xfrm>
          <a:off x="1384300" y="4114800"/>
          <a:ext cx="3187700" cy="863600"/>
        </p:xfrm>
        <a:graphic>
          <a:graphicData uri="http://schemas.openxmlformats.org/presentationml/2006/ole">
            <p:oleObj spid="_x0000_s259078" name="Equation" r:id="rId7" imgW="3187440" imgH="863280" progId="Equation.3">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Aims and Objectives</a:t>
            </a:r>
            <a:endParaRPr lang="en-US" sz="2800" b="1" dirty="0">
              <a:latin typeface="Arial" pitchFamily="34" charset="0"/>
              <a:cs typeface="Arial" pitchFamily="34" charset="0"/>
            </a:endParaRPr>
          </a:p>
        </p:txBody>
      </p:sp>
      <p:sp>
        <p:nvSpPr>
          <p:cNvPr id="3" name="TextBox 2"/>
          <p:cNvSpPr txBox="1"/>
          <p:nvPr/>
        </p:nvSpPr>
        <p:spPr>
          <a:xfrm>
            <a:off x="685800" y="1752600"/>
            <a:ext cx="7848600" cy="2677656"/>
          </a:xfrm>
          <a:prstGeom prst="rect">
            <a:avLst/>
          </a:prstGeom>
          <a:noFill/>
        </p:spPr>
        <p:txBody>
          <a:bodyPr wrap="square" rtlCol="0">
            <a:spAutoFit/>
          </a:bodyPr>
          <a:lstStyle/>
          <a:p>
            <a:pPr>
              <a:buFont typeface="Wingdings" pitchFamily="2" charset="2"/>
              <a:buChar char="§"/>
            </a:pPr>
            <a:r>
              <a:rPr lang="en-US" sz="2400" b="1" dirty="0" smtClean="0">
                <a:latin typeface="Arial" pitchFamily="34" charset="0"/>
                <a:cs typeface="Arial" pitchFamily="34" charset="0"/>
              </a:rPr>
              <a:t> principal values and principal directions (recap)</a:t>
            </a:r>
          </a:p>
          <a:p>
            <a:pPr>
              <a:buFont typeface="Wingdings" pitchFamily="2" charset="2"/>
              <a:buChar char="§"/>
            </a:pPr>
            <a:r>
              <a:rPr lang="en-US" sz="2400" b="1" dirty="0" smtClean="0">
                <a:latin typeface="Arial" pitchFamily="34" charset="0"/>
                <a:cs typeface="Arial" pitchFamily="34" charset="0"/>
              </a:rPr>
              <a:t> principal stresses</a:t>
            </a:r>
          </a:p>
          <a:p>
            <a:pPr>
              <a:buFont typeface="Wingdings" pitchFamily="2" charset="2"/>
              <a:buChar char="§"/>
            </a:pPr>
            <a:r>
              <a:rPr lang="en-US" sz="2400" b="1" dirty="0" smtClean="0">
                <a:latin typeface="Arial" pitchFamily="34" charset="0"/>
                <a:cs typeface="Arial" pitchFamily="34" charset="0"/>
              </a:rPr>
              <a:t> principal stress directions </a:t>
            </a:r>
          </a:p>
          <a:p>
            <a:pPr>
              <a:buFont typeface="Wingdings" pitchFamily="2" charset="2"/>
              <a:buChar char="§"/>
            </a:pPr>
            <a:r>
              <a:rPr lang="en-US" sz="2400" b="1" dirty="0" smtClean="0">
                <a:latin typeface="Arial" pitchFamily="34" charset="0"/>
                <a:cs typeface="Arial" pitchFamily="34" charset="0"/>
              </a:rPr>
              <a:t> coordinate transformation in principal directions</a:t>
            </a:r>
          </a:p>
          <a:p>
            <a:pPr>
              <a:buFont typeface="Wingdings" pitchFamily="2" charset="2"/>
              <a:buChar char="§"/>
            </a:pPr>
            <a:r>
              <a:rPr lang="en-US" sz="2400" b="1" dirty="0" smtClean="0">
                <a:latin typeface="Arial" pitchFamily="34" charset="0"/>
                <a:cs typeface="Arial" pitchFamily="34" charset="0"/>
              </a:rPr>
              <a:t> some problems</a:t>
            </a:r>
          </a:p>
          <a:p>
            <a:pPr>
              <a:buFont typeface="Wingdings" pitchFamily="2" charset="2"/>
              <a:buChar char="§"/>
            </a:pPr>
            <a:r>
              <a:rPr lang="en-US" sz="2400" b="1" dirty="0" smtClean="0">
                <a:latin typeface="Arial" pitchFamily="34" charset="0"/>
                <a:cs typeface="Arial" pitchFamily="34" charset="0"/>
              </a:rPr>
              <a:t> normal and shear stress</a:t>
            </a:r>
          </a:p>
          <a:p>
            <a:pPr>
              <a:buFont typeface="Wingdings" pitchFamily="2" charset="2"/>
              <a:buChar char="§"/>
            </a:pPr>
            <a:r>
              <a:rPr lang="en-US" sz="2400" b="1" dirty="0" smtClean="0">
                <a:latin typeface="Arial" pitchFamily="34" charset="0"/>
                <a:cs typeface="Arial" pitchFamily="34" charset="0"/>
              </a:rPr>
              <a:t> optimal stress values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7620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Principal values and Principal Directions….</a:t>
            </a:r>
            <a:endParaRPr lang="en-US" sz="2800" b="1" dirty="0">
              <a:latin typeface="Arial" pitchFamily="34" charset="0"/>
              <a:cs typeface="Arial" pitchFamily="34" charset="0"/>
            </a:endParaRPr>
          </a:p>
        </p:txBody>
      </p:sp>
      <p:sp>
        <p:nvSpPr>
          <p:cNvPr id="5" name="TextBox 4"/>
          <p:cNvSpPr txBox="1"/>
          <p:nvPr/>
        </p:nvSpPr>
        <p:spPr>
          <a:xfrm>
            <a:off x="381000" y="1270575"/>
            <a:ext cx="7848600" cy="707886"/>
          </a:xfrm>
          <a:prstGeom prst="rect">
            <a:avLst/>
          </a:prstGeom>
          <a:noFill/>
        </p:spPr>
        <p:txBody>
          <a:bodyPr wrap="square" rtlCol="0">
            <a:spAutoFit/>
          </a:bodyPr>
          <a:lstStyle/>
          <a:p>
            <a:r>
              <a:rPr lang="en-US" sz="2000" dirty="0" smtClean="0">
                <a:latin typeface="Arial" pitchFamily="34" charset="0"/>
                <a:cs typeface="Arial" pitchFamily="34" charset="0"/>
              </a:rPr>
              <a:t>The tensor-vector product given below can be thought of as a linear transformation on vector </a:t>
            </a:r>
            <a:r>
              <a:rPr lang="en-US" sz="2000" b="1" i="1" dirty="0" smtClean="0">
                <a:latin typeface="Arial" pitchFamily="34" charset="0"/>
                <a:cs typeface="Arial" pitchFamily="34" charset="0"/>
              </a:rPr>
              <a:t>u</a:t>
            </a:r>
            <a:endParaRPr lang="en-US" sz="2000" b="1" i="1" dirty="0">
              <a:latin typeface="Arial" pitchFamily="34" charset="0"/>
              <a:cs typeface="Arial" pitchFamily="34" charset="0"/>
            </a:endParaRPr>
          </a:p>
        </p:txBody>
      </p:sp>
      <p:graphicFrame>
        <p:nvGraphicFramePr>
          <p:cNvPr id="11269" name="Object 5"/>
          <p:cNvGraphicFramePr>
            <a:graphicFrameLocks noChangeAspect="1"/>
          </p:cNvGraphicFramePr>
          <p:nvPr/>
        </p:nvGraphicFramePr>
        <p:xfrm>
          <a:off x="1905000" y="2108775"/>
          <a:ext cx="2540000" cy="355600"/>
        </p:xfrm>
        <a:graphic>
          <a:graphicData uri="http://schemas.openxmlformats.org/presentationml/2006/ole">
            <p:oleObj spid="_x0000_s260098" name="Equation" r:id="rId3" imgW="2539800" imgH="355320" progId="Equation.3">
              <p:embed/>
            </p:oleObj>
          </a:graphicData>
        </a:graphic>
      </p:graphicFrame>
      <p:sp>
        <p:nvSpPr>
          <p:cNvPr id="8" name="TextBox 7"/>
          <p:cNvSpPr txBox="1"/>
          <p:nvPr/>
        </p:nvSpPr>
        <p:spPr>
          <a:xfrm>
            <a:off x="381000" y="2467689"/>
            <a:ext cx="7848600" cy="1323439"/>
          </a:xfrm>
          <a:prstGeom prst="rect">
            <a:avLst/>
          </a:prstGeom>
          <a:noFill/>
        </p:spPr>
        <p:txBody>
          <a:bodyPr wrap="square" rtlCol="0">
            <a:spAutoFit/>
          </a:bodyPr>
          <a:lstStyle/>
          <a:p>
            <a:r>
              <a:rPr lang="en-US" sz="2000" dirty="0" smtClean="0">
                <a:latin typeface="Arial" pitchFamily="34" charset="0"/>
                <a:cs typeface="Arial" pitchFamily="34" charset="0"/>
              </a:rPr>
              <a:t>In particular for every symmetric tensor T having real components </a:t>
            </a:r>
            <a:r>
              <a:rPr lang="en-US" sz="2000" i="1" dirty="0" err="1" smtClean="0">
                <a:latin typeface="Arial" pitchFamily="34" charset="0"/>
                <a:cs typeface="Arial" pitchFamily="34" charset="0"/>
              </a:rPr>
              <a:t>t</a:t>
            </a:r>
            <a:r>
              <a:rPr lang="en-US" sz="2000" i="1" baseline="-25000" dirty="0" err="1" smtClean="0">
                <a:latin typeface="Arial" pitchFamily="34" charset="0"/>
                <a:cs typeface="Arial" pitchFamily="34" charset="0"/>
              </a:rPr>
              <a:t>ij</a:t>
            </a:r>
            <a:r>
              <a:rPr lang="en-US" sz="2000" i="1" dirty="0" smtClean="0">
                <a:latin typeface="Arial" pitchFamily="34" charset="0"/>
                <a:cs typeface="Arial" pitchFamily="34" charset="0"/>
              </a:rPr>
              <a:t> </a:t>
            </a:r>
            <a:r>
              <a:rPr lang="en-US" sz="2000" dirty="0" smtClean="0">
                <a:latin typeface="Arial" pitchFamily="34" charset="0"/>
                <a:cs typeface="Arial" pitchFamily="34" charset="0"/>
              </a:rPr>
              <a:t>and defined at some point in physical space, there is associated with each direction at that point (identified by the unit vector </a:t>
            </a:r>
            <a:r>
              <a:rPr lang="en-US" sz="2000" i="1" dirty="0" err="1" smtClean="0">
                <a:latin typeface="Arial" pitchFamily="34" charset="0"/>
                <a:cs typeface="Arial" pitchFamily="34" charset="0"/>
              </a:rPr>
              <a:t>n</a:t>
            </a:r>
            <a:r>
              <a:rPr lang="en-US" sz="2000" i="1" baseline="-25000" dirty="0" err="1" smtClean="0">
                <a:latin typeface="Arial" pitchFamily="34" charset="0"/>
                <a:cs typeface="Arial" pitchFamily="34" charset="0"/>
              </a:rPr>
              <a:t>i</a:t>
            </a:r>
            <a:r>
              <a:rPr lang="en-US" sz="2000" dirty="0" smtClean="0">
                <a:latin typeface="Arial" pitchFamily="34" charset="0"/>
                <a:cs typeface="Arial" pitchFamily="34" charset="0"/>
              </a:rPr>
              <a:t>) an image v</a:t>
            </a:r>
            <a:r>
              <a:rPr lang="en-US" sz="2000" i="1" dirty="0" smtClean="0">
                <a:latin typeface="Arial" pitchFamily="34" charset="0"/>
                <a:cs typeface="Arial" pitchFamily="34" charset="0"/>
              </a:rPr>
              <a:t>ector v</a:t>
            </a:r>
            <a:r>
              <a:rPr lang="en-US" sz="2000" i="1" baseline="-25000" dirty="0" smtClean="0">
                <a:latin typeface="Arial" pitchFamily="34" charset="0"/>
                <a:cs typeface="Arial" pitchFamily="34" charset="0"/>
              </a:rPr>
              <a:t>i</a:t>
            </a:r>
            <a:r>
              <a:rPr lang="en-US" sz="2000" dirty="0" smtClean="0">
                <a:latin typeface="Arial" pitchFamily="34" charset="0"/>
                <a:cs typeface="Arial" pitchFamily="34" charset="0"/>
              </a:rPr>
              <a:t>, given by</a:t>
            </a:r>
            <a:endParaRPr lang="en-US" sz="2000" b="1" baseline="-25000" dirty="0">
              <a:latin typeface="Arial" pitchFamily="34" charset="0"/>
              <a:cs typeface="Arial" pitchFamily="34" charset="0"/>
            </a:endParaRPr>
          </a:p>
        </p:txBody>
      </p:sp>
      <p:graphicFrame>
        <p:nvGraphicFramePr>
          <p:cNvPr id="11270" name="Object 6"/>
          <p:cNvGraphicFramePr>
            <a:graphicFrameLocks noChangeAspect="1"/>
          </p:cNvGraphicFramePr>
          <p:nvPr/>
        </p:nvGraphicFramePr>
        <p:xfrm>
          <a:off x="2209800" y="3861375"/>
          <a:ext cx="2540000" cy="368300"/>
        </p:xfrm>
        <a:graphic>
          <a:graphicData uri="http://schemas.openxmlformats.org/presentationml/2006/ole">
            <p:oleObj spid="_x0000_s260099" name="Equation" r:id="rId4" imgW="2539800" imgH="368280" progId="Equation.3">
              <p:embed/>
            </p:oleObj>
          </a:graphicData>
        </a:graphic>
      </p:graphicFrame>
      <p:sp>
        <p:nvSpPr>
          <p:cNvPr id="9" name="TextBox 8"/>
          <p:cNvSpPr txBox="1"/>
          <p:nvPr/>
        </p:nvSpPr>
        <p:spPr>
          <a:xfrm>
            <a:off x="381000" y="4242375"/>
            <a:ext cx="7848600" cy="400110"/>
          </a:xfrm>
          <a:prstGeom prst="rect">
            <a:avLst/>
          </a:prstGeom>
          <a:noFill/>
        </p:spPr>
        <p:txBody>
          <a:bodyPr wrap="square" rtlCol="0">
            <a:spAutoFit/>
          </a:bodyPr>
          <a:lstStyle/>
          <a:p>
            <a:r>
              <a:rPr lang="en-US" sz="2000" dirty="0" smtClean="0">
                <a:latin typeface="Arial" pitchFamily="34" charset="0"/>
                <a:cs typeface="Arial" pitchFamily="34" charset="0"/>
              </a:rPr>
              <a:t>If the vector </a:t>
            </a:r>
            <a:r>
              <a:rPr lang="en-US" sz="2000" i="1" dirty="0" smtClean="0">
                <a:latin typeface="Arial" pitchFamily="34" charset="0"/>
                <a:cs typeface="Arial" pitchFamily="34" charset="0"/>
              </a:rPr>
              <a:t>v</a:t>
            </a:r>
            <a:r>
              <a:rPr lang="en-US" sz="2000" i="1" baseline="-25000" dirty="0" smtClean="0">
                <a:latin typeface="Arial" pitchFamily="34" charset="0"/>
                <a:cs typeface="Arial" pitchFamily="34" charset="0"/>
              </a:rPr>
              <a:t>i </a:t>
            </a:r>
            <a:r>
              <a:rPr lang="en-US" sz="2000" dirty="0" smtClean="0">
                <a:latin typeface="Arial" pitchFamily="34" charset="0"/>
                <a:cs typeface="Arial" pitchFamily="34" charset="0"/>
              </a:rPr>
              <a:t> is a scalar multiple of </a:t>
            </a:r>
            <a:r>
              <a:rPr lang="en-US" sz="2000" i="1" dirty="0" err="1" smtClean="0">
                <a:latin typeface="Arial" pitchFamily="34" charset="0"/>
                <a:cs typeface="Arial" pitchFamily="34" charset="0"/>
              </a:rPr>
              <a:t>n</a:t>
            </a:r>
            <a:r>
              <a:rPr lang="en-US" sz="2000" i="1" baseline="-25000" dirty="0" err="1" smtClean="0">
                <a:latin typeface="Arial" pitchFamily="34" charset="0"/>
                <a:cs typeface="Arial" pitchFamily="34" charset="0"/>
              </a:rPr>
              <a:t>i</a:t>
            </a:r>
            <a:r>
              <a:rPr lang="en-US" sz="2000" dirty="0" smtClean="0">
                <a:latin typeface="Arial" pitchFamily="34" charset="0"/>
                <a:cs typeface="Arial" pitchFamily="34" charset="0"/>
              </a:rPr>
              <a:t>, that is</a:t>
            </a:r>
            <a:endParaRPr lang="en-US" sz="2000" b="1" baseline="-25000" dirty="0">
              <a:latin typeface="Arial" pitchFamily="34" charset="0"/>
              <a:cs typeface="Arial" pitchFamily="34" charset="0"/>
            </a:endParaRPr>
          </a:p>
        </p:txBody>
      </p:sp>
      <p:graphicFrame>
        <p:nvGraphicFramePr>
          <p:cNvPr id="11271" name="Object 7"/>
          <p:cNvGraphicFramePr>
            <a:graphicFrameLocks noChangeAspect="1"/>
          </p:cNvGraphicFramePr>
          <p:nvPr/>
        </p:nvGraphicFramePr>
        <p:xfrm>
          <a:off x="2209800" y="4699575"/>
          <a:ext cx="3022600" cy="368300"/>
        </p:xfrm>
        <a:graphic>
          <a:graphicData uri="http://schemas.openxmlformats.org/presentationml/2006/ole">
            <p:oleObj spid="_x0000_s260100" name="Equation" r:id="rId5" imgW="3022560" imgH="368280" progId="Equation.3">
              <p:embed/>
            </p:oleObj>
          </a:graphicData>
        </a:graphic>
      </p:graphicFrame>
      <p:sp>
        <p:nvSpPr>
          <p:cNvPr id="11" name="TextBox 10"/>
          <p:cNvSpPr txBox="1"/>
          <p:nvPr/>
        </p:nvSpPr>
        <p:spPr>
          <a:xfrm>
            <a:off x="381000" y="5061465"/>
            <a:ext cx="7848600" cy="1015663"/>
          </a:xfrm>
          <a:prstGeom prst="rect">
            <a:avLst/>
          </a:prstGeom>
          <a:noFill/>
        </p:spPr>
        <p:txBody>
          <a:bodyPr wrap="square" rtlCol="0">
            <a:spAutoFit/>
          </a:bodyPr>
          <a:lstStyle/>
          <a:p>
            <a:r>
              <a:rPr lang="en-US" sz="2000" dirty="0" smtClean="0">
                <a:latin typeface="Arial" pitchFamily="34" charset="0"/>
                <a:cs typeface="Arial" pitchFamily="34" charset="0"/>
              </a:rPr>
              <a:t>then the direction defined by </a:t>
            </a:r>
            <a:r>
              <a:rPr lang="en-US" sz="2000" i="1" dirty="0" err="1" smtClean="0">
                <a:latin typeface="Arial" pitchFamily="34" charset="0"/>
                <a:cs typeface="Arial" pitchFamily="34" charset="0"/>
              </a:rPr>
              <a:t>n</a:t>
            </a:r>
            <a:r>
              <a:rPr lang="en-US" sz="2000" i="1" baseline="-25000" dirty="0" err="1" smtClean="0">
                <a:latin typeface="Arial" pitchFamily="34" charset="0"/>
                <a:cs typeface="Arial" pitchFamily="34" charset="0"/>
              </a:rPr>
              <a:t>i</a:t>
            </a:r>
            <a:r>
              <a:rPr lang="en-US" sz="2000" i="1" baseline="-25000" dirty="0" smtClean="0">
                <a:latin typeface="Arial" pitchFamily="34" charset="0"/>
                <a:cs typeface="Arial" pitchFamily="34" charset="0"/>
              </a:rPr>
              <a:t> </a:t>
            </a:r>
            <a:r>
              <a:rPr lang="en-US" sz="2000" dirty="0" smtClean="0">
                <a:latin typeface="Arial" pitchFamily="34" charset="0"/>
                <a:cs typeface="Arial" pitchFamily="34" charset="0"/>
              </a:rPr>
              <a:t>is called a </a:t>
            </a:r>
            <a:r>
              <a:rPr lang="en-US" sz="2000" b="1" dirty="0" smtClean="0">
                <a:latin typeface="Arial" pitchFamily="34" charset="0"/>
                <a:cs typeface="Arial" pitchFamily="34" charset="0"/>
              </a:rPr>
              <a:t>principal direction</a:t>
            </a:r>
            <a:r>
              <a:rPr lang="en-US" sz="2000" dirty="0" smtClean="0">
                <a:latin typeface="Arial" pitchFamily="34" charset="0"/>
                <a:cs typeface="Arial" pitchFamily="34" charset="0"/>
              </a:rPr>
              <a:t>, or </a:t>
            </a:r>
            <a:r>
              <a:rPr lang="en-US" sz="2000" b="1" dirty="0" smtClean="0">
                <a:latin typeface="Arial" pitchFamily="34" charset="0"/>
                <a:cs typeface="Arial" pitchFamily="34" charset="0"/>
              </a:rPr>
              <a:t>eigenvector </a:t>
            </a:r>
            <a:r>
              <a:rPr lang="en-US" sz="2000" dirty="0" smtClean="0">
                <a:latin typeface="Arial" pitchFamily="34" charset="0"/>
                <a:cs typeface="Arial" pitchFamily="34" charset="0"/>
              </a:rPr>
              <a:t>of T</a:t>
            </a:r>
            <a:r>
              <a:rPr lang="en-US" sz="2000" b="1" dirty="0" smtClean="0">
                <a:latin typeface="Arial" pitchFamily="34" charset="0"/>
                <a:cs typeface="Arial" pitchFamily="34" charset="0"/>
              </a:rPr>
              <a:t> </a:t>
            </a:r>
            <a:r>
              <a:rPr lang="en-US" sz="2000" dirty="0" smtClean="0">
                <a:latin typeface="Arial" pitchFamily="34" charset="0"/>
                <a:cs typeface="Arial" pitchFamily="34" charset="0"/>
              </a:rPr>
              <a:t>and the scalar     is called the </a:t>
            </a:r>
            <a:r>
              <a:rPr lang="en-US" sz="2000" b="1" dirty="0" smtClean="0">
                <a:latin typeface="Arial" pitchFamily="34" charset="0"/>
                <a:cs typeface="Arial" pitchFamily="34" charset="0"/>
              </a:rPr>
              <a:t>principal value </a:t>
            </a:r>
            <a:r>
              <a:rPr lang="en-US" sz="2000" dirty="0" smtClean="0">
                <a:latin typeface="Arial" pitchFamily="34" charset="0"/>
                <a:cs typeface="Arial" pitchFamily="34" charset="0"/>
              </a:rPr>
              <a:t>or </a:t>
            </a:r>
            <a:r>
              <a:rPr lang="en-US" sz="2000" b="1" dirty="0" smtClean="0">
                <a:latin typeface="Arial" pitchFamily="34" charset="0"/>
                <a:cs typeface="Arial" pitchFamily="34" charset="0"/>
              </a:rPr>
              <a:t>eigenvalue</a:t>
            </a:r>
            <a:r>
              <a:rPr lang="en-US" sz="2000" dirty="0" smtClean="0">
                <a:latin typeface="Arial" pitchFamily="34" charset="0"/>
                <a:cs typeface="Arial" pitchFamily="34" charset="0"/>
              </a:rPr>
              <a:t> of T.</a:t>
            </a:r>
            <a:endParaRPr lang="en-US" sz="2000" b="1" baseline="-25000" dirty="0">
              <a:latin typeface="Arial" pitchFamily="34" charset="0"/>
              <a:cs typeface="Arial" pitchFamily="34" charset="0"/>
            </a:endParaRPr>
          </a:p>
        </p:txBody>
      </p:sp>
      <p:graphicFrame>
        <p:nvGraphicFramePr>
          <p:cNvPr id="11272" name="Object 8"/>
          <p:cNvGraphicFramePr>
            <a:graphicFrameLocks noChangeAspect="1"/>
          </p:cNvGraphicFramePr>
          <p:nvPr/>
        </p:nvGraphicFramePr>
        <p:xfrm>
          <a:off x="4133272" y="5468499"/>
          <a:ext cx="381000" cy="304800"/>
        </p:xfrm>
        <a:graphic>
          <a:graphicData uri="http://schemas.openxmlformats.org/presentationml/2006/ole">
            <p:oleObj spid="_x0000_s260101" name="Equation" r:id="rId6" imgW="380880" imgH="304560" progId="Equation.3">
              <p:embed/>
            </p:oleObj>
          </a:graphicData>
        </a:graphic>
      </p:graphicFrame>
      <p:graphicFrame>
        <p:nvGraphicFramePr>
          <p:cNvPr id="11273" name="Object 9"/>
          <p:cNvGraphicFramePr>
            <a:graphicFrameLocks noChangeAspect="1"/>
          </p:cNvGraphicFramePr>
          <p:nvPr/>
        </p:nvGraphicFramePr>
        <p:xfrm>
          <a:off x="1714500" y="6147375"/>
          <a:ext cx="4064000" cy="368300"/>
        </p:xfrm>
        <a:graphic>
          <a:graphicData uri="http://schemas.openxmlformats.org/presentationml/2006/ole">
            <p:oleObj spid="_x0000_s260102" name="Equation" r:id="rId7" imgW="4063680" imgH="368280" progId="Equation.3">
              <p:embed/>
            </p:oleObj>
          </a:graphicData>
        </a:graphic>
      </p:graphicFrame>
      <p:sp>
        <p:nvSpPr>
          <p:cNvPr id="12" name="TextBox 11"/>
          <p:cNvSpPr txBox="1"/>
          <p:nvPr/>
        </p:nvSpPr>
        <p:spPr>
          <a:xfrm>
            <a:off x="381000" y="86380"/>
            <a:ext cx="7848600" cy="707886"/>
          </a:xfrm>
          <a:prstGeom prst="rect">
            <a:avLst/>
          </a:prstGeom>
          <a:noFill/>
        </p:spPr>
        <p:txBody>
          <a:bodyPr wrap="square" rtlCol="0">
            <a:spAutoFit/>
          </a:bodyPr>
          <a:lstStyle/>
          <a:p>
            <a:r>
              <a:rPr lang="en-US" sz="4000" b="1" dirty="0" smtClean="0">
                <a:latin typeface="Arial" pitchFamily="34" charset="0"/>
                <a:cs typeface="Arial" pitchFamily="34" charset="0"/>
              </a:rPr>
              <a:t>Recap …</a:t>
            </a:r>
            <a:endParaRPr lang="en-US" sz="4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92458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Principal values and Principal Directions….</a:t>
            </a:r>
            <a:endParaRPr lang="en-US" sz="2800" b="1" dirty="0">
              <a:latin typeface="Arial" pitchFamily="34" charset="0"/>
              <a:cs typeface="Arial" pitchFamily="34" charset="0"/>
            </a:endParaRPr>
          </a:p>
        </p:txBody>
      </p:sp>
      <p:graphicFrame>
        <p:nvGraphicFramePr>
          <p:cNvPr id="3" name="Object 9"/>
          <p:cNvGraphicFramePr>
            <a:graphicFrameLocks noChangeAspect="1"/>
          </p:cNvGraphicFramePr>
          <p:nvPr/>
        </p:nvGraphicFramePr>
        <p:xfrm>
          <a:off x="609600" y="1536700"/>
          <a:ext cx="4064000" cy="368300"/>
        </p:xfrm>
        <a:graphic>
          <a:graphicData uri="http://schemas.openxmlformats.org/presentationml/2006/ole">
            <p:oleObj spid="_x0000_s261122" name="Equation" r:id="rId3" imgW="4063680" imgH="368280" progId="Equation.3">
              <p:embed/>
            </p:oleObj>
          </a:graphicData>
        </a:graphic>
      </p:graphicFrame>
      <p:graphicFrame>
        <p:nvGraphicFramePr>
          <p:cNvPr id="93187" name="Object 3"/>
          <p:cNvGraphicFramePr>
            <a:graphicFrameLocks noChangeAspect="1"/>
          </p:cNvGraphicFramePr>
          <p:nvPr/>
        </p:nvGraphicFramePr>
        <p:xfrm>
          <a:off x="1041400" y="2120900"/>
          <a:ext cx="3200400" cy="1079500"/>
        </p:xfrm>
        <a:graphic>
          <a:graphicData uri="http://schemas.openxmlformats.org/presentationml/2006/ole">
            <p:oleObj spid="_x0000_s261123" name="Equation" r:id="rId4" imgW="3200400" imgH="1079280" progId="Equation.3">
              <p:embed/>
            </p:oleObj>
          </a:graphicData>
        </a:graphic>
      </p:graphicFrame>
      <p:sp>
        <p:nvSpPr>
          <p:cNvPr id="5" name="TextBox 4"/>
          <p:cNvSpPr txBox="1"/>
          <p:nvPr/>
        </p:nvSpPr>
        <p:spPr>
          <a:xfrm>
            <a:off x="381000" y="3254514"/>
            <a:ext cx="7848600" cy="707886"/>
          </a:xfrm>
          <a:prstGeom prst="rect">
            <a:avLst/>
          </a:prstGeom>
          <a:noFill/>
        </p:spPr>
        <p:txBody>
          <a:bodyPr wrap="square" rtlCol="0">
            <a:spAutoFit/>
          </a:bodyPr>
          <a:lstStyle/>
          <a:p>
            <a:r>
              <a:rPr lang="en-US" sz="2000" dirty="0" smtClean="0">
                <a:latin typeface="Arial" pitchFamily="34" charset="0"/>
                <a:cs typeface="Arial" pitchFamily="34" charset="0"/>
              </a:rPr>
              <a:t>This system of homogeneous equations will have non-trivial solution only if determinant of the coefficients vanishes</a:t>
            </a:r>
            <a:endParaRPr lang="en-US" sz="2000" b="1" i="1" dirty="0">
              <a:latin typeface="Arial" pitchFamily="34" charset="0"/>
              <a:cs typeface="Arial" pitchFamily="34" charset="0"/>
            </a:endParaRPr>
          </a:p>
        </p:txBody>
      </p:sp>
      <p:graphicFrame>
        <p:nvGraphicFramePr>
          <p:cNvPr id="93188" name="Object 4"/>
          <p:cNvGraphicFramePr>
            <a:graphicFrameLocks noChangeAspect="1"/>
          </p:cNvGraphicFramePr>
          <p:nvPr/>
        </p:nvGraphicFramePr>
        <p:xfrm>
          <a:off x="2438400" y="3911600"/>
          <a:ext cx="1524000" cy="431800"/>
        </p:xfrm>
        <a:graphic>
          <a:graphicData uri="http://schemas.openxmlformats.org/presentationml/2006/ole">
            <p:oleObj spid="_x0000_s261124" name="Equation" r:id="rId5" imgW="1523880" imgH="431640" progId="Equation.3">
              <p:embed/>
            </p:oleObj>
          </a:graphicData>
        </a:graphic>
      </p:graphicFrame>
      <p:sp>
        <p:nvSpPr>
          <p:cNvPr id="7" name="TextBox 6"/>
          <p:cNvSpPr txBox="1"/>
          <p:nvPr/>
        </p:nvSpPr>
        <p:spPr>
          <a:xfrm>
            <a:off x="457200" y="4321314"/>
            <a:ext cx="8305800" cy="707886"/>
          </a:xfrm>
          <a:prstGeom prst="rect">
            <a:avLst/>
          </a:prstGeom>
          <a:noFill/>
        </p:spPr>
        <p:txBody>
          <a:bodyPr wrap="square" rtlCol="0">
            <a:spAutoFit/>
          </a:bodyPr>
          <a:lstStyle/>
          <a:p>
            <a:r>
              <a:rPr lang="en-US" sz="2000" dirty="0" smtClean="0">
                <a:latin typeface="Arial" pitchFamily="34" charset="0"/>
                <a:cs typeface="Arial" pitchFamily="34" charset="0"/>
              </a:rPr>
              <a:t>which upon expansion leads to the cubic in      called the characteristic equation </a:t>
            </a:r>
            <a:endParaRPr lang="en-US" sz="2000" b="1" i="1" dirty="0">
              <a:latin typeface="Arial" pitchFamily="34" charset="0"/>
              <a:cs typeface="Arial" pitchFamily="34" charset="0"/>
            </a:endParaRPr>
          </a:p>
        </p:txBody>
      </p:sp>
      <p:graphicFrame>
        <p:nvGraphicFramePr>
          <p:cNvPr id="93189" name="Object 5"/>
          <p:cNvGraphicFramePr>
            <a:graphicFrameLocks noChangeAspect="1"/>
          </p:cNvGraphicFramePr>
          <p:nvPr/>
        </p:nvGraphicFramePr>
        <p:xfrm>
          <a:off x="5448300" y="4404588"/>
          <a:ext cx="190500" cy="241300"/>
        </p:xfrm>
        <a:graphic>
          <a:graphicData uri="http://schemas.openxmlformats.org/presentationml/2006/ole">
            <p:oleObj spid="_x0000_s261125" name="Equation" r:id="rId6" imgW="190440" imgH="241200" progId="Equation.3">
              <p:embed/>
            </p:oleObj>
          </a:graphicData>
        </a:graphic>
      </p:graphicFrame>
      <p:graphicFrame>
        <p:nvGraphicFramePr>
          <p:cNvPr id="93191" name="Object 7"/>
          <p:cNvGraphicFramePr>
            <a:graphicFrameLocks noChangeAspect="1"/>
          </p:cNvGraphicFramePr>
          <p:nvPr/>
        </p:nvGraphicFramePr>
        <p:xfrm>
          <a:off x="1600200" y="4889500"/>
          <a:ext cx="2730500" cy="368300"/>
        </p:xfrm>
        <a:graphic>
          <a:graphicData uri="http://schemas.openxmlformats.org/presentationml/2006/ole">
            <p:oleObj spid="_x0000_s261126" name="Equation" r:id="rId7" imgW="2730240" imgH="368280" progId="Equation.3">
              <p:embed/>
            </p:oleObj>
          </a:graphicData>
        </a:graphic>
      </p:graphicFrame>
      <p:graphicFrame>
        <p:nvGraphicFramePr>
          <p:cNvPr id="93192" name="Object 8"/>
          <p:cNvGraphicFramePr>
            <a:graphicFrameLocks noChangeAspect="1"/>
          </p:cNvGraphicFramePr>
          <p:nvPr/>
        </p:nvGraphicFramePr>
        <p:xfrm>
          <a:off x="1638300" y="5372100"/>
          <a:ext cx="4076700" cy="1409700"/>
        </p:xfrm>
        <a:graphic>
          <a:graphicData uri="http://schemas.openxmlformats.org/presentationml/2006/ole">
            <p:oleObj spid="_x0000_s261127" name="Equation" r:id="rId8" imgW="4076640" imgH="1409400" progId="Equation.3">
              <p:embed/>
            </p:oleObj>
          </a:graphicData>
        </a:graphic>
      </p:graphicFrame>
      <p:sp>
        <p:nvSpPr>
          <p:cNvPr id="11" name="TextBox 10"/>
          <p:cNvSpPr txBox="1"/>
          <p:nvPr/>
        </p:nvSpPr>
        <p:spPr>
          <a:xfrm>
            <a:off x="304800" y="152400"/>
            <a:ext cx="7848600" cy="707886"/>
          </a:xfrm>
          <a:prstGeom prst="rect">
            <a:avLst/>
          </a:prstGeom>
          <a:noFill/>
        </p:spPr>
        <p:txBody>
          <a:bodyPr wrap="square" rtlCol="0">
            <a:spAutoFit/>
          </a:bodyPr>
          <a:lstStyle/>
          <a:p>
            <a:r>
              <a:rPr lang="en-US" sz="4000" b="1" dirty="0" smtClean="0">
                <a:latin typeface="Arial" pitchFamily="34" charset="0"/>
                <a:cs typeface="Arial" pitchFamily="34" charset="0"/>
              </a:rPr>
              <a:t>Recap …</a:t>
            </a:r>
            <a:endParaRPr lang="en-US" sz="4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07698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Principal values and Principal Directions….</a:t>
            </a:r>
            <a:endParaRPr lang="en-US" sz="2800" b="1" dirty="0">
              <a:latin typeface="Arial" pitchFamily="34" charset="0"/>
              <a:cs typeface="Arial" pitchFamily="34" charset="0"/>
            </a:endParaRPr>
          </a:p>
        </p:txBody>
      </p:sp>
      <p:graphicFrame>
        <p:nvGraphicFramePr>
          <p:cNvPr id="3" name="Object 7"/>
          <p:cNvGraphicFramePr>
            <a:graphicFrameLocks noChangeAspect="1"/>
          </p:cNvGraphicFramePr>
          <p:nvPr/>
        </p:nvGraphicFramePr>
        <p:xfrm>
          <a:off x="838200" y="1692057"/>
          <a:ext cx="2730500" cy="368300"/>
        </p:xfrm>
        <a:graphic>
          <a:graphicData uri="http://schemas.openxmlformats.org/presentationml/2006/ole">
            <p:oleObj spid="_x0000_s262146" name="Equation" r:id="rId3" imgW="2730240" imgH="368280" progId="Equation.3">
              <p:embed/>
            </p:oleObj>
          </a:graphicData>
        </a:graphic>
      </p:graphicFrame>
      <p:sp>
        <p:nvSpPr>
          <p:cNvPr id="4" name="TextBox 3"/>
          <p:cNvSpPr txBox="1"/>
          <p:nvPr/>
        </p:nvSpPr>
        <p:spPr>
          <a:xfrm>
            <a:off x="381000" y="2083237"/>
            <a:ext cx="8305800" cy="3631763"/>
          </a:xfrm>
          <a:prstGeom prst="rect">
            <a:avLst/>
          </a:prstGeom>
          <a:noFill/>
        </p:spPr>
        <p:txBody>
          <a:bodyPr wrap="square" rtlCol="0">
            <a:spAutoFit/>
          </a:bodyPr>
          <a:lstStyle/>
          <a:p>
            <a:pPr>
              <a:buFont typeface="Arial" pitchFamily="34" charset="0"/>
              <a:buChar char="•"/>
            </a:pPr>
            <a:r>
              <a:rPr lang="en-US" sz="2000" dirty="0" smtClean="0">
                <a:latin typeface="Arial" pitchFamily="34" charset="0"/>
                <a:cs typeface="Arial" pitchFamily="34" charset="0"/>
              </a:rPr>
              <a:t> real roots                          for symmetric tensor (</a:t>
            </a:r>
            <a:r>
              <a:rPr lang="en-US" sz="2000" i="1" dirty="0" err="1" smtClean="0">
                <a:latin typeface="Arial" pitchFamily="34" charset="0"/>
                <a:cs typeface="Arial" pitchFamily="34" charset="0"/>
              </a:rPr>
              <a:t>t</a:t>
            </a:r>
            <a:r>
              <a:rPr lang="en-US" sz="2000" i="1" baseline="-25000" dirty="0" err="1" smtClean="0">
                <a:latin typeface="Arial" pitchFamily="34" charset="0"/>
                <a:cs typeface="Arial" pitchFamily="34" charset="0"/>
              </a:rPr>
              <a:t>ij</a:t>
            </a:r>
            <a:r>
              <a:rPr lang="en-US" sz="2000" dirty="0" smtClean="0">
                <a:latin typeface="Arial" pitchFamily="34" charset="0"/>
                <a:cs typeface="Arial" pitchFamily="34" charset="0"/>
              </a:rPr>
              <a:t> real)</a:t>
            </a:r>
          </a:p>
          <a:p>
            <a:pPr>
              <a:lnSpc>
                <a:spcPct val="150000"/>
              </a:lnSpc>
              <a:buFont typeface="Arial" pitchFamily="34" charset="0"/>
              <a:buChar char="•"/>
            </a:pPr>
            <a:r>
              <a:rPr lang="en-US" sz="2000" dirty="0" smtClean="0">
                <a:latin typeface="Arial" pitchFamily="34" charset="0"/>
                <a:cs typeface="Arial" pitchFamily="34" charset="0"/>
              </a:rPr>
              <a:t> </a:t>
            </a:r>
          </a:p>
          <a:p>
            <a:pPr>
              <a:lnSpc>
                <a:spcPct val="150000"/>
              </a:lnSpc>
              <a:buFont typeface="Arial" pitchFamily="34" charset="0"/>
              <a:buChar char="•"/>
            </a:pPr>
            <a:r>
              <a:rPr lang="en-US" sz="2000" dirty="0" smtClean="0">
                <a:latin typeface="Arial" pitchFamily="34" charset="0"/>
                <a:cs typeface="Arial" pitchFamily="34" charset="0"/>
              </a:rPr>
              <a:t> if           are distinct then principal directions are unique and mutually perpendicular.</a:t>
            </a:r>
          </a:p>
          <a:p>
            <a:pPr>
              <a:lnSpc>
                <a:spcPct val="150000"/>
              </a:lnSpc>
              <a:buFont typeface="Arial" pitchFamily="34" charset="0"/>
              <a:buChar char="•"/>
            </a:pPr>
            <a:r>
              <a:rPr lang="en-US" sz="2000" dirty="0" smtClean="0">
                <a:latin typeface="Arial" pitchFamily="34" charset="0"/>
                <a:cs typeface="Arial" pitchFamily="34" charset="0"/>
              </a:rPr>
              <a:t> if (for example)                 then only the direction associated with      will be unique (take any two (perpendicular) directions orthogonal to       )</a:t>
            </a:r>
          </a:p>
          <a:p>
            <a:pPr>
              <a:lnSpc>
                <a:spcPct val="150000"/>
              </a:lnSpc>
              <a:buFont typeface="Arial" pitchFamily="34" charset="0"/>
              <a:buChar char="•"/>
            </a:pPr>
            <a:r>
              <a:rPr lang="en-US" sz="2000" dirty="0" smtClean="0">
                <a:latin typeface="Arial" pitchFamily="34" charset="0"/>
                <a:cs typeface="Arial" pitchFamily="34" charset="0"/>
              </a:rPr>
              <a:t> if                          every set of orthogonal axes can be regarded as the principal axes and every direction is said to be a principal direction</a:t>
            </a:r>
            <a:endParaRPr lang="en-US" sz="2000" dirty="0">
              <a:latin typeface="Arial" pitchFamily="34" charset="0"/>
              <a:cs typeface="Arial" pitchFamily="34" charset="0"/>
            </a:endParaRPr>
          </a:p>
        </p:txBody>
      </p:sp>
      <p:graphicFrame>
        <p:nvGraphicFramePr>
          <p:cNvPr id="94211" name="Object 3"/>
          <p:cNvGraphicFramePr>
            <a:graphicFrameLocks noChangeAspect="1"/>
          </p:cNvGraphicFramePr>
          <p:nvPr/>
        </p:nvGraphicFramePr>
        <p:xfrm>
          <a:off x="1808020" y="2176965"/>
          <a:ext cx="1612900" cy="355600"/>
        </p:xfrm>
        <a:graphic>
          <a:graphicData uri="http://schemas.openxmlformats.org/presentationml/2006/ole">
            <p:oleObj spid="_x0000_s262147" name="Equation" r:id="rId4" imgW="1612800" imgH="355320" progId="Equation.3">
              <p:embed/>
            </p:oleObj>
          </a:graphicData>
        </a:graphic>
      </p:graphicFrame>
      <p:graphicFrame>
        <p:nvGraphicFramePr>
          <p:cNvPr id="94212" name="Object 4"/>
          <p:cNvGraphicFramePr>
            <a:graphicFrameLocks noChangeAspect="1"/>
          </p:cNvGraphicFramePr>
          <p:nvPr/>
        </p:nvGraphicFramePr>
        <p:xfrm>
          <a:off x="685800" y="2509473"/>
          <a:ext cx="3644900" cy="419100"/>
        </p:xfrm>
        <a:graphic>
          <a:graphicData uri="http://schemas.openxmlformats.org/presentationml/2006/ole">
            <p:oleObj spid="_x0000_s262148" name="Equation" r:id="rId5" imgW="3644640" imgH="419040" progId="Equation.3">
              <p:embed/>
            </p:oleObj>
          </a:graphicData>
        </a:graphic>
      </p:graphicFrame>
      <p:graphicFrame>
        <p:nvGraphicFramePr>
          <p:cNvPr id="94213" name="Object 5"/>
          <p:cNvGraphicFramePr>
            <a:graphicFrameLocks noChangeAspect="1"/>
          </p:cNvGraphicFramePr>
          <p:nvPr/>
        </p:nvGraphicFramePr>
        <p:xfrm>
          <a:off x="838200" y="3042873"/>
          <a:ext cx="685800" cy="355600"/>
        </p:xfrm>
        <a:graphic>
          <a:graphicData uri="http://schemas.openxmlformats.org/presentationml/2006/ole">
            <p:oleObj spid="_x0000_s262149" name="Equation" r:id="rId6" imgW="685800" imgH="355320" progId="Equation.3">
              <p:embed/>
            </p:oleObj>
          </a:graphicData>
        </a:graphic>
      </p:graphicFrame>
      <p:graphicFrame>
        <p:nvGraphicFramePr>
          <p:cNvPr id="94214" name="Object 6"/>
          <p:cNvGraphicFramePr>
            <a:graphicFrameLocks noChangeAspect="1"/>
          </p:cNvGraphicFramePr>
          <p:nvPr/>
        </p:nvGraphicFramePr>
        <p:xfrm>
          <a:off x="2413000" y="3903013"/>
          <a:ext cx="1016000" cy="342900"/>
        </p:xfrm>
        <a:graphic>
          <a:graphicData uri="http://schemas.openxmlformats.org/presentationml/2006/ole">
            <p:oleObj spid="_x0000_s262150" name="Equation" r:id="rId7" imgW="1015920" imgH="342720" progId="Equation.3">
              <p:embed/>
            </p:oleObj>
          </a:graphicData>
        </a:graphic>
      </p:graphicFrame>
      <p:graphicFrame>
        <p:nvGraphicFramePr>
          <p:cNvPr id="94215" name="Object 7"/>
          <p:cNvGraphicFramePr>
            <a:graphicFrameLocks noChangeAspect="1"/>
          </p:cNvGraphicFramePr>
          <p:nvPr/>
        </p:nvGraphicFramePr>
        <p:xfrm>
          <a:off x="7857836" y="3919173"/>
          <a:ext cx="381000" cy="342900"/>
        </p:xfrm>
        <a:graphic>
          <a:graphicData uri="http://schemas.openxmlformats.org/presentationml/2006/ole">
            <p:oleObj spid="_x0000_s262151" name="Equation" r:id="rId8" imgW="380880" imgH="342720" progId="Equation.3">
              <p:embed/>
            </p:oleObj>
          </a:graphicData>
        </a:graphic>
      </p:graphicFrame>
      <p:graphicFrame>
        <p:nvGraphicFramePr>
          <p:cNvPr id="94216" name="Object 8"/>
          <p:cNvGraphicFramePr>
            <a:graphicFrameLocks noChangeAspect="1"/>
          </p:cNvGraphicFramePr>
          <p:nvPr/>
        </p:nvGraphicFramePr>
        <p:xfrm>
          <a:off x="7713520" y="4319801"/>
          <a:ext cx="393700" cy="381000"/>
        </p:xfrm>
        <a:graphic>
          <a:graphicData uri="http://schemas.openxmlformats.org/presentationml/2006/ole">
            <p:oleObj spid="_x0000_s262152" name="Equation" r:id="rId9" imgW="393480" imgH="380880" progId="Equation.3">
              <p:embed/>
            </p:oleObj>
          </a:graphicData>
        </a:graphic>
      </p:graphicFrame>
      <p:graphicFrame>
        <p:nvGraphicFramePr>
          <p:cNvPr id="94217" name="Object 9"/>
          <p:cNvGraphicFramePr>
            <a:graphicFrameLocks noChangeAspect="1"/>
          </p:cNvGraphicFramePr>
          <p:nvPr/>
        </p:nvGraphicFramePr>
        <p:xfrm>
          <a:off x="860136" y="4853201"/>
          <a:ext cx="1663700" cy="342900"/>
        </p:xfrm>
        <a:graphic>
          <a:graphicData uri="http://schemas.openxmlformats.org/presentationml/2006/ole">
            <p:oleObj spid="_x0000_s262153" name="Equation" r:id="rId10" imgW="1663560" imgH="342720" progId="Equation.3">
              <p:embed/>
            </p:oleObj>
          </a:graphicData>
        </a:graphic>
      </p:graphicFrame>
      <p:sp>
        <p:nvSpPr>
          <p:cNvPr id="12" name="TextBox 11"/>
          <p:cNvSpPr txBox="1"/>
          <p:nvPr/>
        </p:nvSpPr>
        <p:spPr>
          <a:xfrm>
            <a:off x="381000" y="206514"/>
            <a:ext cx="7848600" cy="707886"/>
          </a:xfrm>
          <a:prstGeom prst="rect">
            <a:avLst/>
          </a:prstGeom>
          <a:noFill/>
        </p:spPr>
        <p:txBody>
          <a:bodyPr wrap="square" rtlCol="0">
            <a:spAutoFit/>
          </a:bodyPr>
          <a:lstStyle/>
          <a:p>
            <a:r>
              <a:rPr lang="en-US" sz="4000" b="1" dirty="0" smtClean="0">
                <a:latin typeface="Arial" pitchFamily="34" charset="0"/>
                <a:cs typeface="Arial" pitchFamily="34" charset="0"/>
              </a:rPr>
              <a:t>Recap …</a:t>
            </a:r>
            <a:endParaRPr lang="en-US" sz="4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06514"/>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principal values and principal directions …</a:t>
            </a:r>
            <a:endParaRPr lang="en-US" sz="2800" b="1" dirty="0">
              <a:latin typeface="Arial" pitchFamily="34" charset="0"/>
              <a:cs typeface="Arial" pitchFamily="34" charset="0"/>
            </a:endParaRPr>
          </a:p>
        </p:txBody>
      </p:sp>
      <p:grpSp>
        <p:nvGrpSpPr>
          <p:cNvPr id="13" name="Group 12"/>
          <p:cNvGrpSpPr/>
          <p:nvPr/>
        </p:nvGrpSpPr>
        <p:grpSpPr>
          <a:xfrm>
            <a:off x="1328497" y="1654849"/>
            <a:ext cx="1544012" cy="1337733"/>
            <a:chOff x="1328497" y="1654849"/>
            <a:chExt cx="1544012" cy="1337733"/>
          </a:xfrm>
        </p:grpSpPr>
        <p:grpSp>
          <p:nvGrpSpPr>
            <p:cNvPr id="10" name="Group 9"/>
            <p:cNvGrpSpPr/>
            <p:nvPr/>
          </p:nvGrpSpPr>
          <p:grpSpPr>
            <a:xfrm>
              <a:off x="1328497" y="1654849"/>
              <a:ext cx="1487055" cy="1308484"/>
              <a:chOff x="1328497" y="1654849"/>
              <a:chExt cx="1487055" cy="1308484"/>
            </a:xfrm>
          </p:grpSpPr>
          <p:grpSp>
            <p:nvGrpSpPr>
              <p:cNvPr id="5" name="Group 4"/>
              <p:cNvGrpSpPr/>
              <p:nvPr/>
            </p:nvGrpSpPr>
            <p:grpSpPr>
              <a:xfrm>
                <a:off x="1328497" y="1654849"/>
                <a:ext cx="1487055" cy="1308484"/>
                <a:chOff x="1328497" y="1654849"/>
                <a:chExt cx="1487055" cy="1308484"/>
              </a:xfrm>
            </p:grpSpPr>
            <p:sp>
              <p:nvSpPr>
                <p:cNvPr id="3" name="Freeform 2"/>
                <p:cNvSpPr/>
                <p:nvPr/>
              </p:nvSpPr>
              <p:spPr>
                <a:xfrm>
                  <a:off x="1328497" y="1654849"/>
                  <a:ext cx="1487055" cy="1308484"/>
                </a:xfrm>
                <a:custGeom>
                  <a:avLst/>
                  <a:gdLst>
                    <a:gd name="connsiteX0" fmla="*/ 204739 w 1487055"/>
                    <a:gd name="connsiteY0" fmla="*/ 995987 h 1308484"/>
                    <a:gd name="connsiteX1" fmla="*/ 84667 w 1487055"/>
                    <a:gd name="connsiteY1" fmla="*/ 367915 h 1308484"/>
                    <a:gd name="connsiteX2" fmla="*/ 712739 w 1487055"/>
                    <a:gd name="connsiteY2" fmla="*/ 16933 h 1308484"/>
                    <a:gd name="connsiteX3" fmla="*/ 1359285 w 1487055"/>
                    <a:gd name="connsiteY3" fmla="*/ 266315 h 1308484"/>
                    <a:gd name="connsiteX4" fmla="*/ 1386994 w 1487055"/>
                    <a:gd name="connsiteY4" fmla="*/ 912860 h 1308484"/>
                    <a:gd name="connsiteX5" fmla="*/ 758921 w 1487055"/>
                    <a:gd name="connsiteY5" fmla="*/ 1291551 h 1308484"/>
                    <a:gd name="connsiteX6" fmla="*/ 204739 w 1487055"/>
                    <a:gd name="connsiteY6" fmla="*/ 995987 h 130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7055" h="1308484">
                      <a:moveTo>
                        <a:pt x="204739" y="995987"/>
                      </a:moveTo>
                      <a:cubicBezTo>
                        <a:pt x="92363" y="842048"/>
                        <a:pt x="0" y="531091"/>
                        <a:pt x="84667" y="367915"/>
                      </a:cubicBezTo>
                      <a:cubicBezTo>
                        <a:pt x="169334" y="204739"/>
                        <a:pt x="500303" y="33866"/>
                        <a:pt x="712739" y="16933"/>
                      </a:cubicBezTo>
                      <a:cubicBezTo>
                        <a:pt x="925175" y="0"/>
                        <a:pt x="1246909" y="116994"/>
                        <a:pt x="1359285" y="266315"/>
                      </a:cubicBezTo>
                      <a:cubicBezTo>
                        <a:pt x="1471661" y="415636"/>
                        <a:pt x="1487055" y="741987"/>
                        <a:pt x="1386994" y="912860"/>
                      </a:cubicBezTo>
                      <a:cubicBezTo>
                        <a:pt x="1286933" y="1083733"/>
                        <a:pt x="954424" y="1274618"/>
                        <a:pt x="758921" y="1291551"/>
                      </a:cubicBezTo>
                      <a:cubicBezTo>
                        <a:pt x="563418" y="1308484"/>
                        <a:pt x="317115" y="1149926"/>
                        <a:pt x="204739" y="995987"/>
                      </a:cubicBezTo>
                      <a:close/>
                    </a:path>
                  </a:pathLst>
                </a:cu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p:cNvSpPr/>
                <p:nvPr/>
              </p:nvSpPr>
              <p:spPr>
                <a:xfrm>
                  <a:off x="1810328" y="2094344"/>
                  <a:ext cx="533400" cy="394084"/>
                </a:xfrm>
                <a:custGeom>
                  <a:avLst/>
                  <a:gdLst>
                    <a:gd name="connsiteX0" fmla="*/ 204739 w 1487055"/>
                    <a:gd name="connsiteY0" fmla="*/ 995987 h 1308484"/>
                    <a:gd name="connsiteX1" fmla="*/ 84667 w 1487055"/>
                    <a:gd name="connsiteY1" fmla="*/ 367915 h 1308484"/>
                    <a:gd name="connsiteX2" fmla="*/ 712739 w 1487055"/>
                    <a:gd name="connsiteY2" fmla="*/ 16933 h 1308484"/>
                    <a:gd name="connsiteX3" fmla="*/ 1359285 w 1487055"/>
                    <a:gd name="connsiteY3" fmla="*/ 266315 h 1308484"/>
                    <a:gd name="connsiteX4" fmla="*/ 1386994 w 1487055"/>
                    <a:gd name="connsiteY4" fmla="*/ 912860 h 1308484"/>
                    <a:gd name="connsiteX5" fmla="*/ 758921 w 1487055"/>
                    <a:gd name="connsiteY5" fmla="*/ 1291551 h 1308484"/>
                    <a:gd name="connsiteX6" fmla="*/ 204739 w 1487055"/>
                    <a:gd name="connsiteY6" fmla="*/ 995987 h 130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7055" h="1308484">
                      <a:moveTo>
                        <a:pt x="204739" y="995987"/>
                      </a:moveTo>
                      <a:cubicBezTo>
                        <a:pt x="92363" y="842048"/>
                        <a:pt x="0" y="531091"/>
                        <a:pt x="84667" y="367915"/>
                      </a:cubicBezTo>
                      <a:cubicBezTo>
                        <a:pt x="169334" y="204739"/>
                        <a:pt x="500303" y="33866"/>
                        <a:pt x="712739" y="16933"/>
                      </a:cubicBezTo>
                      <a:cubicBezTo>
                        <a:pt x="925175" y="0"/>
                        <a:pt x="1246909" y="116994"/>
                        <a:pt x="1359285" y="266315"/>
                      </a:cubicBezTo>
                      <a:cubicBezTo>
                        <a:pt x="1471661" y="415636"/>
                        <a:pt x="1487055" y="741987"/>
                        <a:pt x="1386994" y="912860"/>
                      </a:cubicBezTo>
                      <a:cubicBezTo>
                        <a:pt x="1286933" y="1083733"/>
                        <a:pt x="954424" y="1274618"/>
                        <a:pt x="758921" y="1291551"/>
                      </a:cubicBezTo>
                      <a:cubicBezTo>
                        <a:pt x="563418" y="1308484"/>
                        <a:pt x="317115" y="1149926"/>
                        <a:pt x="204739" y="995987"/>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p:cNvSpPr txBox="1"/>
              <p:nvPr/>
            </p:nvSpPr>
            <p:spPr>
              <a:xfrm>
                <a:off x="1914236" y="2066636"/>
                <a:ext cx="228600" cy="369332"/>
              </a:xfrm>
              <a:prstGeom prst="rect">
                <a:avLst/>
              </a:prstGeom>
              <a:noFill/>
            </p:spPr>
            <p:txBody>
              <a:bodyPr wrap="square" rtlCol="0">
                <a:spAutoFit/>
              </a:bodyPr>
              <a:lstStyle/>
              <a:p>
                <a:r>
                  <a:rPr lang="en-US" b="1" dirty="0" smtClean="0"/>
                  <a:t>P</a:t>
                </a:r>
                <a:endParaRPr lang="en-US" b="1" dirty="0"/>
              </a:p>
            </p:txBody>
          </p:sp>
        </p:grpSp>
        <p:sp>
          <p:nvSpPr>
            <p:cNvPr id="12" name="Freeform 11"/>
            <p:cNvSpPr/>
            <p:nvPr/>
          </p:nvSpPr>
          <p:spPr>
            <a:xfrm>
              <a:off x="2170545" y="2456873"/>
              <a:ext cx="701964" cy="535709"/>
            </a:xfrm>
            <a:custGeom>
              <a:avLst/>
              <a:gdLst>
                <a:gd name="connsiteX0" fmla="*/ 0 w 701964"/>
                <a:gd name="connsiteY0" fmla="*/ 0 h 535709"/>
                <a:gd name="connsiteX1" fmla="*/ 304800 w 701964"/>
                <a:gd name="connsiteY1" fmla="*/ 129309 h 535709"/>
                <a:gd name="connsiteX2" fmla="*/ 471055 w 701964"/>
                <a:gd name="connsiteY2" fmla="*/ 443345 h 535709"/>
                <a:gd name="connsiteX3" fmla="*/ 701964 w 701964"/>
                <a:gd name="connsiteY3" fmla="*/ 535709 h 535709"/>
              </a:gdLst>
              <a:ahLst/>
              <a:cxnLst>
                <a:cxn ang="0">
                  <a:pos x="connsiteX0" y="connsiteY0"/>
                </a:cxn>
                <a:cxn ang="0">
                  <a:pos x="connsiteX1" y="connsiteY1"/>
                </a:cxn>
                <a:cxn ang="0">
                  <a:pos x="connsiteX2" y="connsiteY2"/>
                </a:cxn>
                <a:cxn ang="0">
                  <a:pos x="connsiteX3" y="connsiteY3"/>
                </a:cxn>
              </a:cxnLst>
              <a:rect l="l" t="t" r="r" b="b"/>
              <a:pathLst>
                <a:path w="701964" h="535709">
                  <a:moveTo>
                    <a:pt x="0" y="0"/>
                  </a:moveTo>
                  <a:cubicBezTo>
                    <a:pt x="113145" y="27709"/>
                    <a:pt x="226291" y="55418"/>
                    <a:pt x="304800" y="129309"/>
                  </a:cubicBezTo>
                  <a:cubicBezTo>
                    <a:pt x="383309" y="203200"/>
                    <a:pt x="404861" y="375612"/>
                    <a:pt x="471055" y="443345"/>
                  </a:cubicBezTo>
                  <a:cubicBezTo>
                    <a:pt x="537249" y="511078"/>
                    <a:pt x="619606" y="523393"/>
                    <a:pt x="701964" y="535709"/>
                  </a:cubicBez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6" name="Straight Arrow Connector 5"/>
          <p:cNvCxnSpPr/>
          <p:nvPr/>
        </p:nvCxnSpPr>
        <p:spPr>
          <a:xfrm flipV="1">
            <a:off x="2133600" y="2286000"/>
            <a:ext cx="1219994" cy="79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2133600" y="1676400"/>
            <a:ext cx="1219200" cy="61039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64194" name="Object 4"/>
          <p:cNvGraphicFramePr>
            <a:graphicFrameLocks noChangeAspect="1"/>
          </p:cNvGraphicFramePr>
          <p:nvPr/>
        </p:nvGraphicFramePr>
        <p:xfrm>
          <a:off x="3343564" y="2142836"/>
          <a:ext cx="266700" cy="330200"/>
        </p:xfrm>
        <a:graphic>
          <a:graphicData uri="http://schemas.openxmlformats.org/presentationml/2006/ole">
            <p:oleObj spid="_x0000_s264194" name="Equation" r:id="rId3" imgW="266400" imgH="330120" progId="Equation.3">
              <p:embed/>
            </p:oleObj>
          </a:graphicData>
        </a:graphic>
      </p:graphicFrame>
      <p:graphicFrame>
        <p:nvGraphicFramePr>
          <p:cNvPr id="264195" name="Object 4"/>
          <p:cNvGraphicFramePr>
            <a:graphicFrameLocks noChangeAspect="1"/>
          </p:cNvGraphicFramePr>
          <p:nvPr/>
        </p:nvGraphicFramePr>
        <p:xfrm>
          <a:off x="3345872" y="1406525"/>
          <a:ext cx="406400" cy="393700"/>
        </p:xfrm>
        <a:graphic>
          <a:graphicData uri="http://schemas.openxmlformats.org/presentationml/2006/ole">
            <p:oleObj spid="_x0000_s264195" name="Equation" r:id="rId4" imgW="406080" imgH="393480" progId="Equation.3">
              <p:embed/>
            </p:oleObj>
          </a:graphicData>
        </a:graphic>
      </p:graphicFrame>
      <p:graphicFrame>
        <p:nvGraphicFramePr>
          <p:cNvPr id="264196" name="Object 4"/>
          <p:cNvGraphicFramePr>
            <a:graphicFrameLocks noChangeAspect="1"/>
          </p:cNvGraphicFramePr>
          <p:nvPr/>
        </p:nvGraphicFramePr>
        <p:xfrm>
          <a:off x="2827484" y="2877706"/>
          <a:ext cx="393700" cy="292100"/>
        </p:xfrm>
        <a:graphic>
          <a:graphicData uri="http://schemas.openxmlformats.org/presentationml/2006/ole">
            <p:oleObj spid="_x0000_s264196" name="Equation" r:id="rId5" imgW="393480" imgH="291960" progId="Equation.3">
              <p:embed/>
            </p:oleObj>
          </a:graphicData>
        </a:graphic>
      </p:graphicFrame>
      <p:grpSp>
        <p:nvGrpSpPr>
          <p:cNvPr id="17" name="Group 16"/>
          <p:cNvGrpSpPr/>
          <p:nvPr/>
        </p:nvGrpSpPr>
        <p:grpSpPr>
          <a:xfrm>
            <a:off x="4662825" y="1543724"/>
            <a:ext cx="1544012" cy="1337733"/>
            <a:chOff x="1328497" y="1654849"/>
            <a:chExt cx="1544012" cy="1337733"/>
          </a:xfrm>
        </p:grpSpPr>
        <p:grpSp>
          <p:nvGrpSpPr>
            <p:cNvPr id="18" name="Group 9"/>
            <p:cNvGrpSpPr/>
            <p:nvPr/>
          </p:nvGrpSpPr>
          <p:grpSpPr>
            <a:xfrm>
              <a:off x="1328497" y="1654849"/>
              <a:ext cx="1487055" cy="1308484"/>
              <a:chOff x="1328497" y="1654849"/>
              <a:chExt cx="1487055" cy="1308484"/>
            </a:xfrm>
          </p:grpSpPr>
          <p:grpSp>
            <p:nvGrpSpPr>
              <p:cNvPr id="20" name="Group 19"/>
              <p:cNvGrpSpPr/>
              <p:nvPr/>
            </p:nvGrpSpPr>
            <p:grpSpPr>
              <a:xfrm>
                <a:off x="1328497" y="1654849"/>
                <a:ext cx="1487055" cy="1308484"/>
                <a:chOff x="1328497" y="1654849"/>
                <a:chExt cx="1487055" cy="1308484"/>
              </a:xfrm>
            </p:grpSpPr>
            <p:sp>
              <p:nvSpPr>
                <p:cNvPr id="22" name="Freeform 2"/>
                <p:cNvSpPr/>
                <p:nvPr/>
              </p:nvSpPr>
              <p:spPr>
                <a:xfrm>
                  <a:off x="1328497" y="1654849"/>
                  <a:ext cx="1487055" cy="1308484"/>
                </a:xfrm>
                <a:custGeom>
                  <a:avLst/>
                  <a:gdLst>
                    <a:gd name="connsiteX0" fmla="*/ 204739 w 1487055"/>
                    <a:gd name="connsiteY0" fmla="*/ 995987 h 1308484"/>
                    <a:gd name="connsiteX1" fmla="*/ 84667 w 1487055"/>
                    <a:gd name="connsiteY1" fmla="*/ 367915 h 1308484"/>
                    <a:gd name="connsiteX2" fmla="*/ 712739 w 1487055"/>
                    <a:gd name="connsiteY2" fmla="*/ 16933 h 1308484"/>
                    <a:gd name="connsiteX3" fmla="*/ 1359285 w 1487055"/>
                    <a:gd name="connsiteY3" fmla="*/ 266315 h 1308484"/>
                    <a:gd name="connsiteX4" fmla="*/ 1386994 w 1487055"/>
                    <a:gd name="connsiteY4" fmla="*/ 912860 h 1308484"/>
                    <a:gd name="connsiteX5" fmla="*/ 758921 w 1487055"/>
                    <a:gd name="connsiteY5" fmla="*/ 1291551 h 1308484"/>
                    <a:gd name="connsiteX6" fmla="*/ 204739 w 1487055"/>
                    <a:gd name="connsiteY6" fmla="*/ 995987 h 130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7055" h="1308484">
                      <a:moveTo>
                        <a:pt x="204739" y="995987"/>
                      </a:moveTo>
                      <a:cubicBezTo>
                        <a:pt x="92363" y="842048"/>
                        <a:pt x="0" y="531091"/>
                        <a:pt x="84667" y="367915"/>
                      </a:cubicBezTo>
                      <a:cubicBezTo>
                        <a:pt x="169334" y="204739"/>
                        <a:pt x="500303" y="33866"/>
                        <a:pt x="712739" y="16933"/>
                      </a:cubicBezTo>
                      <a:cubicBezTo>
                        <a:pt x="925175" y="0"/>
                        <a:pt x="1246909" y="116994"/>
                        <a:pt x="1359285" y="266315"/>
                      </a:cubicBezTo>
                      <a:cubicBezTo>
                        <a:pt x="1471661" y="415636"/>
                        <a:pt x="1487055" y="741987"/>
                        <a:pt x="1386994" y="912860"/>
                      </a:cubicBezTo>
                      <a:cubicBezTo>
                        <a:pt x="1286933" y="1083733"/>
                        <a:pt x="954424" y="1274618"/>
                        <a:pt x="758921" y="1291551"/>
                      </a:cubicBezTo>
                      <a:cubicBezTo>
                        <a:pt x="563418" y="1308484"/>
                        <a:pt x="317115" y="1149926"/>
                        <a:pt x="204739" y="995987"/>
                      </a:cubicBezTo>
                      <a:close/>
                    </a:path>
                  </a:pathLst>
                </a:cu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a:off x="1810328" y="2094344"/>
                  <a:ext cx="533400" cy="394084"/>
                </a:xfrm>
                <a:custGeom>
                  <a:avLst/>
                  <a:gdLst>
                    <a:gd name="connsiteX0" fmla="*/ 204739 w 1487055"/>
                    <a:gd name="connsiteY0" fmla="*/ 995987 h 1308484"/>
                    <a:gd name="connsiteX1" fmla="*/ 84667 w 1487055"/>
                    <a:gd name="connsiteY1" fmla="*/ 367915 h 1308484"/>
                    <a:gd name="connsiteX2" fmla="*/ 712739 w 1487055"/>
                    <a:gd name="connsiteY2" fmla="*/ 16933 h 1308484"/>
                    <a:gd name="connsiteX3" fmla="*/ 1359285 w 1487055"/>
                    <a:gd name="connsiteY3" fmla="*/ 266315 h 1308484"/>
                    <a:gd name="connsiteX4" fmla="*/ 1386994 w 1487055"/>
                    <a:gd name="connsiteY4" fmla="*/ 912860 h 1308484"/>
                    <a:gd name="connsiteX5" fmla="*/ 758921 w 1487055"/>
                    <a:gd name="connsiteY5" fmla="*/ 1291551 h 1308484"/>
                    <a:gd name="connsiteX6" fmla="*/ 204739 w 1487055"/>
                    <a:gd name="connsiteY6" fmla="*/ 995987 h 130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7055" h="1308484">
                      <a:moveTo>
                        <a:pt x="204739" y="995987"/>
                      </a:moveTo>
                      <a:cubicBezTo>
                        <a:pt x="92363" y="842048"/>
                        <a:pt x="0" y="531091"/>
                        <a:pt x="84667" y="367915"/>
                      </a:cubicBezTo>
                      <a:cubicBezTo>
                        <a:pt x="169334" y="204739"/>
                        <a:pt x="500303" y="33866"/>
                        <a:pt x="712739" y="16933"/>
                      </a:cubicBezTo>
                      <a:cubicBezTo>
                        <a:pt x="925175" y="0"/>
                        <a:pt x="1246909" y="116994"/>
                        <a:pt x="1359285" y="266315"/>
                      </a:cubicBezTo>
                      <a:cubicBezTo>
                        <a:pt x="1471661" y="415636"/>
                        <a:pt x="1487055" y="741987"/>
                        <a:pt x="1386994" y="912860"/>
                      </a:cubicBezTo>
                      <a:cubicBezTo>
                        <a:pt x="1286933" y="1083733"/>
                        <a:pt x="954424" y="1274618"/>
                        <a:pt x="758921" y="1291551"/>
                      </a:cubicBezTo>
                      <a:cubicBezTo>
                        <a:pt x="563418" y="1308484"/>
                        <a:pt x="317115" y="1149926"/>
                        <a:pt x="204739" y="995987"/>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p:cNvSpPr txBox="1"/>
              <p:nvPr/>
            </p:nvSpPr>
            <p:spPr>
              <a:xfrm>
                <a:off x="1914236" y="2066636"/>
                <a:ext cx="228600" cy="369332"/>
              </a:xfrm>
              <a:prstGeom prst="rect">
                <a:avLst/>
              </a:prstGeom>
              <a:noFill/>
            </p:spPr>
            <p:txBody>
              <a:bodyPr wrap="square" rtlCol="0">
                <a:spAutoFit/>
              </a:bodyPr>
              <a:lstStyle/>
              <a:p>
                <a:r>
                  <a:rPr lang="en-US" b="1" dirty="0" smtClean="0"/>
                  <a:t>P</a:t>
                </a:r>
                <a:endParaRPr lang="en-US" b="1" dirty="0"/>
              </a:p>
            </p:txBody>
          </p:sp>
        </p:grpSp>
        <p:sp>
          <p:nvSpPr>
            <p:cNvPr id="19" name="Freeform 18"/>
            <p:cNvSpPr/>
            <p:nvPr/>
          </p:nvSpPr>
          <p:spPr>
            <a:xfrm>
              <a:off x="2170545" y="2456873"/>
              <a:ext cx="701964" cy="535709"/>
            </a:xfrm>
            <a:custGeom>
              <a:avLst/>
              <a:gdLst>
                <a:gd name="connsiteX0" fmla="*/ 0 w 701964"/>
                <a:gd name="connsiteY0" fmla="*/ 0 h 535709"/>
                <a:gd name="connsiteX1" fmla="*/ 304800 w 701964"/>
                <a:gd name="connsiteY1" fmla="*/ 129309 h 535709"/>
                <a:gd name="connsiteX2" fmla="*/ 471055 w 701964"/>
                <a:gd name="connsiteY2" fmla="*/ 443345 h 535709"/>
                <a:gd name="connsiteX3" fmla="*/ 701964 w 701964"/>
                <a:gd name="connsiteY3" fmla="*/ 535709 h 535709"/>
              </a:gdLst>
              <a:ahLst/>
              <a:cxnLst>
                <a:cxn ang="0">
                  <a:pos x="connsiteX0" y="connsiteY0"/>
                </a:cxn>
                <a:cxn ang="0">
                  <a:pos x="connsiteX1" y="connsiteY1"/>
                </a:cxn>
                <a:cxn ang="0">
                  <a:pos x="connsiteX2" y="connsiteY2"/>
                </a:cxn>
                <a:cxn ang="0">
                  <a:pos x="connsiteX3" y="connsiteY3"/>
                </a:cxn>
              </a:cxnLst>
              <a:rect l="l" t="t" r="r" b="b"/>
              <a:pathLst>
                <a:path w="701964" h="535709">
                  <a:moveTo>
                    <a:pt x="0" y="0"/>
                  </a:moveTo>
                  <a:cubicBezTo>
                    <a:pt x="113145" y="27709"/>
                    <a:pt x="226291" y="55418"/>
                    <a:pt x="304800" y="129309"/>
                  </a:cubicBezTo>
                  <a:cubicBezTo>
                    <a:pt x="383309" y="203200"/>
                    <a:pt x="404861" y="375612"/>
                    <a:pt x="471055" y="443345"/>
                  </a:cubicBezTo>
                  <a:cubicBezTo>
                    <a:pt x="537249" y="511078"/>
                    <a:pt x="619606" y="523393"/>
                    <a:pt x="701964" y="535709"/>
                  </a:cubicBez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24" name="Straight Arrow Connector 23"/>
          <p:cNvCxnSpPr/>
          <p:nvPr/>
        </p:nvCxnSpPr>
        <p:spPr>
          <a:xfrm flipV="1">
            <a:off x="5467928" y="2174875"/>
            <a:ext cx="1219994" cy="79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5467928" y="2175669"/>
            <a:ext cx="1771072"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6" name="Object 4"/>
          <p:cNvGraphicFramePr>
            <a:graphicFrameLocks noChangeAspect="1"/>
          </p:cNvGraphicFramePr>
          <p:nvPr/>
        </p:nvGraphicFramePr>
        <p:xfrm>
          <a:off x="6248400" y="1771072"/>
          <a:ext cx="292100" cy="381000"/>
        </p:xfrm>
        <a:graphic>
          <a:graphicData uri="http://schemas.openxmlformats.org/presentationml/2006/ole">
            <p:oleObj spid="_x0000_s264197" name="Equation" r:id="rId6" imgW="291960" imgH="380880" progId="Equation.3">
              <p:embed/>
            </p:oleObj>
          </a:graphicData>
        </a:graphic>
      </p:graphicFrame>
      <p:graphicFrame>
        <p:nvGraphicFramePr>
          <p:cNvPr id="27" name="Object 4"/>
          <p:cNvGraphicFramePr>
            <a:graphicFrameLocks noChangeAspect="1"/>
          </p:cNvGraphicFramePr>
          <p:nvPr/>
        </p:nvGraphicFramePr>
        <p:xfrm>
          <a:off x="7128164" y="1761836"/>
          <a:ext cx="406400" cy="393700"/>
        </p:xfrm>
        <a:graphic>
          <a:graphicData uri="http://schemas.openxmlformats.org/presentationml/2006/ole">
            <p:oleObj spid="_x0000_s264198" name="Equation" r:id="rId7" imgW="406080" imgH="393480" progId="Equation.3">
              <p:embed/>
            </p:oleObj>
          </a:graphicData>
        </a:graphic>
      </p:graphicFrame>
      <p:graphicFrame>
        <p:nvGraphicFramePr>
          <p:cNvPr id="28" name="Object 4"/>
          <p:cNvGraphicFramePr>
            <a:graphicFrameLocks noChangeAspect="1"/>
          </p:cNvGraphicFramePr>
          <p:nvPr/>
        </p:nvGraphicFramePr>
        <p:xfrm>
          <a:off x="6161812" y="2766581"/>
          <a:ext cx="393700" cy="292100"/>
        </p:xfrm>
        <a:graphic>
          <a:graphicData uri="http://schemas.openxmlformats.org/presentationml/2006/ole">
            <p:oleObj spid="_x0000_s264199" name="Equation" r:id="rId8" imgW="393480" imgH="291960" progId="Equation.3">
              <p:embed/>
            </p:oleObj>
          </a:graphicData>
        </a:graphic>
      </p:graphicFrame>
      <p:sp>
        <p:nvSpPr>
          <p:cNvPr id="30" name="TextBox 29"/>
          <p:cNvSpPr txBox="1"/>
          <p:nvPr/>
        </p:nvSpPr>
        <p:spPr>
          <a:xfrm>
            <a:off x="152400" y="3276600"/>
            <a:ext cx="8763000" cy="1015663"/>
          </a:xfrm>
          <a:prstGeom prst="rect">
            <a:avLst/>
          </a:prstGeom>
          <a:noFill/>
        </p:spPr>
        <p:txBody>
          <a:bodyPr wrap="square" rtlCol="0">
            <a:spAutoFit/>
          </a:bodyPr>
          <a:lstStyle/>
          <a:p>
            <a:r>
              <a:rPr lang="en-US" sz="2000" dirty="0" smtClean="0">
                <a:latin typeface="Arial" pitchFamily="34" charset="0"/>
                <a:cs typeface="Arial" pitchFamily="34" charset="0"/>
              </a:rPr>
              <a:t>For certain special directions at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 the stress vector does indeed act in the direction of      and may therefore be expressed as a scalar multiple of that normal.  Thus for such directions</a:t>
            </a:r>
            <a:endParaRPr lang="en-US" sz="2000" b="1" baseline="-25000" dirty="0">
              <a:latin typeface="Arial" pitchFamily="34" charset="0"/>
              <a:cs typeface="Arial" pitchFamily="34" charset="0"/>
            </a:endParaRPr>
          </a:p>
        </p:txBody>
      </p:sp>
      <p:graphicFrame>
        <p:nvGraphicFramePr>
          <p:cNvPr id="264200" name="Object 4"/>
          <p:cNvGraphicFramePr>
            <a:graphicFrameLocks noChangeAspect="1"/>
          </p:cNvGraphicFramePr>
          <p:nvPr/>
        </p:nvGraphicFramePr>
        <p:xfrm>
          <a:off x="1551708" y="3639124"/>
          <a:ext cx="266700" cy="330200"/>
        </p:xfrm>
        <a:graphic>
          <a:graphicData uri="http://schemas.openxmlformats.org/presentationml/2006/ole">
            <p:oleObj spid="_x0000_s264200" name="Equation" r:id="rId9" imgW="266400" imgH="330120" progId="Equation.3">
              <p:embed/>
            </p:oleObj>
          </a:graphicData>
        </a:graphic>
      </p:graphicFrame>
      <p:graphicFrame>
        <p:nvGraphicFramePr>
          <p:cNvPr id="264201" name="Object 9"/>
          <p:cNvGraphicFramePr>
            <a:graphicFrameLocks noChangeAspect="1"/>
          </p:cNvGraphicFramePr>
          <p:nvPr/>
        </p:nvGraphicFramePr>
        <p:xfrm>
          <a:off x="3151908" y="4267200"/>
          <a:ext cx="1066800" cy="393700"/>
        </p:xfrm>
        <a:graphic>
          <a:graphicData uri="http://schemas.openxmlformats.org/presentationml/2006/ole">
            <p:oleObj spid="_x0000_s264201" name="Equation" r:id="rId10" imgW="1066680" imgH="393480" progId="Equation.3">
              <p:embed/>
            </p:oleObj>
          </a:graphicData>
        </a:graphic>
      </p:graphicFrame>
      <p:sp>
        <p:nvSpPr>
          <p:cNvPr id="33" name="TextBox 32"/>
          <p:cNvSpPr txBox="1"/>
          <p:nvPr/>
        </p:nvSpPr>
        <p:spPr>
          <a:xfrm>
            <a:off x="152400" y="4724400"/>
            <a:ext cx="8763000" cy="1015663"/>
          </a:xfrm>
          <a:prstGeom prst="rect">
            <a:avLst/>
          </a:prstGeom>
          <a:noFill/>
        </p:spPr>
        <p:txBody>
          <a:bodyPr wrap="square" rtlCol="0">
            <a:spAutoFit/>
          </a:bodyPr>
          <a:lstStyle/>
          <a:p>
            <a:r>
              <a:rPr lang="en-US" sz="2000" dirty="0" smtClean="0">
                <a:latin typeface="Arial" pitchFamily="34" charset="0"/>
                <a:cs typeface="Arial" pitchFamily="34" charset="0"/>
              </a:rPr>
              <a:t>where       is a scalar constant. Directions designated by       for which the above equation is valid are called </a:t>
            </a:r>
            <a:r>
              <a:rPr lang="en-US" sz="2000" b="1" i="1" dirty="0" smtClean="0">
                <a:latin typeface="Arial" pitchFamily="34" charset="0"/>
                <a:cs typeface="Arial" pitchFamily="34" charset="0"/>
              </a:rPr>
              <a:t>principal stress directions</a:t>
            </a:r>
            <a:r>
              <a:rPr lang="en-US" sz="2000" dirty="0" smtClean="0">
                <a:latin typeface="Arial" pitchFamily="34" charset="0"/>
                <a:cs typeface="Arial" pitchFamily="34" charset="0"/>
              </a:rPr>
              <a:t>, and the scalar     is called a </a:t>
            </a:r>
            <a:r>
              <a:rPr lang="en-US" sz="2000" b="1" i="1" dirty="0" smtClean="0">
                <a:latin typeface="Arial" pitchFamily="34" charset="0"/>
                <a:cs typeface="Arial" pitchFamily="34" charset="0"/>
              </a:rPr>
              <a:t>principal stress value</a:t>
            </a:r>
            <a:r>
              <a:rPr lang="en-US" sz="2000" dirty="0" smtClean="0">
                <a:latin typeface="Arial" pitchFamily="34" charset="0"/>
                <a:cs typeface="Arial" pitchFamily="34" charset="0"/>
              </a:rPr>
              <a:t> of    . </a:t>
            </a:r>
            <a:endParaRPr lang="en-US" sz="2000" b="1" baseline="-25000" dirty="0">
              <a:latin typeface="Arial" pitchFamily="34" charset="0"/>
              <a:cs typeface="Arial" pitchFamily="34" charset="0"/>
            </a:endParaRPr>
          </a:p>
        </p:txBody>
      </p:sp>
      <p:graphicFrame>
        <p:nvGraphicFramePr>
          <p:cNvPr id="264202" name="Object 10"/>
          <p:cNvGraphicFramePr>
            <a:graphicFrameLocks noChangeAspect="1"/>
          </p:cNvGraphicFramePr>
          <p:nvPr/>
        </p:nvGraphicFramePr>
        <p:xfrm>
          <a:off x="1103744" y="4854864"/>
          <a:ext cx="254000" cy="241300"/>
        </p:xfrm>
        <a:graphic>
          <a:graphicData uri="http://schemas.openxmlformats.org/presentationml/2006/ole">
            <p:oleObj spid="_x0000_s264202" name="Equation" r:id="rId11" imgW="253800" imgH="241200" progId="Equation.3">
              <p:embed/>
            </p:oleObj>
          </a:graphicData>
        </a:graphic>
      </p:graphicFrame>
      <p:graphicFrame>
        <p:nvGraphicFramePr>
          <p:cNvPr id="264203" name="Object 11"/>
          <p:cNvGraphicFramePr>
            <a:graphicFrameLocks noChangeAspect="1"/>
          </p:cNvGraphicFramePr>
          <p:nvPr/>
        </p:nvGraphicFramePr>
        <p:xfrm>
          <a:off x="6591300" y="4763652"/>
          <a:ext cx="266700" cy="330200"/>
        </p:xfrm>
        <a:graphic>
          <a:graphicData uri="http://schemas.openxmlformats.org/presentationml/2006/ole">
            <p:oleObj spid="_x0000_s264203" name="Equation" r:id="rId12" imgW="266400" imgH="330120" progId="Equation.3">
              <p:embed/>
            </p:oleObj>
          </a:graphicData>
        </a:graphic>
      </p:graphicFrame>
      <p:graphicFrame>
        <p:nvGraphicFramePr>
          <p:cNvPr id="264204" name="Object 12"/>
          <p:cNvGraphicFramePr>
            <a:graphicFrameLocks noChangeAspect="1"/>
          </p:cNvGraphicFramePr>
          <p:nvPr/>
        </p:nvGraphicFramePr>
        <p:xfrm>
          <a:off x="1000125" y="5457825"/>
          <a:ext cx="254000" cy="241300"/>
        </p:xfrm>
        <a:graphic>
          <a:graphicData uri="http://schemas.openxmlformats.org/presentationml/2006/ole">
            <p:oleObj spid="_x0000_s264204" name="Equation" r:id="rId13" imgW="253800" imgH="241200" progId="Equation.3">
              <p:embed/>
            </p:oleObj>
          </a:graphicData>
        </a:graphic>
      </p:graphicFrame>
      <p:graphicFrame>
        <p:nvGraphicFramePr>
          <p:cNvPr id="264205" name="Object 13"/>
          <p:cNvGraphicFramePr>
            <a:graphicFrameLocks noChangeAspect="1"/>
          </p:cNvGraphicFramePr>
          <p:nvPr/>
        </p:nvGraphicFramePr>
        <p:xfrm>
          <a:off x="5451475" y="5372100"/>
          <a:ext cx="215900" cy="368300"/>
        </p:xfrm>
        <a:graphic>
          <a:graphicData uri="http://schemas.openxmlformats.org/presentationml/2006/ole">
            <p:oleObj spid="_x0000_s264205" name="Equation" r:id="rId14" imgW="215640" imgH="36828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436" y="64652"/>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principal values and principal directions …</a:t>
            </a:r>
            <a:endParaRPr lang="en-US" sz="2800" b="1" dirty="0">
              <a:latin typeface="Arial" pitchFamily="34" charset="0"/>
              <a:cs typeface="Arial" pitchFamily="34" charset="0"/>
            </a:endParaRPr>
          </a:p>
        </p:txBody>
      </p:sp>
      <p:sp>
        <p:nvSpPr>
          <p:cNvPr id="3" name="TextBox 2"/>
          <p:cNvSpPr txBox="1"/>
          <p:nvPr/>
        </p:nvSpPr>
        <p:spPr>
          <a:xfrm>
            <a:off x="76200" y="609600"/>
            <a:ext cx="8763000" cy="1015663"/>
          </a:xfrm>
          <a:prstGeom prst="rect">
            <a:avLst/>
          </a:prstGeom>
          <a:noFill/>
        </p:spPr>
        <p:txBody>
          <a:bodyPr wrap="square" rtlCol="0">
            <a:spAutoFit/>
          </a:bodyPr>
          <a:lstStyle/>
          <a:p>
            <a:r>
              <a:rPr lang="en-US" sz="2000" dirty="0" smtClean="0">
                <a:latin typeface="Arial" pitchFamily="34" charset="0"/>
                <a:cs typeface="Arial" pitchFamily="34" charset="0"/>
              </a:rPr>
              <a:t>We determine </a:t>
            </a:r>
            <a:r>
              <a:rPr lang="en-US" sz="2000" b="1" i="1" dirty="0" smtClean="0">
                <a:latin typeface="Arial" pitchFamily="34" charset="0"/>
                <a:cs typeface="Arial" pitchFamily="34" charset="0"/>
              </a:rPr>
              <a:t>principal stress values</a:t>
            </a:r>
            <a:r>
              <a:rPr lang="en-US" sz="2000" dirty="0" smtClean="0">
                <a:latin typeface="Arial" pitchFamily="34" charset="0"/>
                <a:cs typeface="Arial" pitchFamily="34" charset="0"/>
              </a:rPr>
              <a:t> and </a:t>
            </a:r>
            <a:r>
              <a:rPr lang="en-US" sz="2000" b="1" i="1" dirty="0" smtClean="0">
                <a:latin typeface="Arial" pitchFamily="34" charset="0"/>
                <a:cs typeface="Arial" pitchFamily="34" charset="0"/>
              </a:rPr>
              <a:t>principal stress directions</a:t>
            </a:r>
            <a:r>
              <a:rPr lang="en-US" sz="2000" dirty="0" smtClean="0">
                <a:latin typeface="Arial" pitchFamily="34" charset="0"/>
                <a:cs typeface="Arial" pitchFamily="34" charset="0"/>
              </a:rPr>
              <a:t> in the same way as done for determining principal values and principal directions of any symmetric second-order tensor. Hence, we write</a:t>
            </a:r>
            <a:endParaRPr lang="en-US" sz="2000" b="1" baseline="-25000" dirty="0">
              <a:latin typeface="Arial" pitchFamily="34" charset="0"/>
              <a:cs typeface="Arial" pitchFamily="34" charset="0"/>
            </a:endParaRPr>
          </a:p>
        </p:txBody>
      </p:sp>
      <p:graphicFrame>
        <p:nvGraphicFramePr>
          <p:cNvPr id="265218" name="Object 2"/>
          <p:cNvGraphicFramePr>
            <a:graphicFrameLocks noChangeAspect="1"/>
          </p:cNvGraphicFramePr>
          <p:nvPr/>
        </p:nvGraphicFramePr>
        <p:xfrm>
          <a:off x="1143000" y="1765300"/>
          <a:ext cx="1714500" cy="368300"/>
        </p:xfrm>
        <a:graphic>
          <a:graphicData uri="http://schemas.openxmlformats.org/presentationml/2006/ole">
            <p:oleObj spid="_x0000_s265218" name="Equation" r:id="rId3" imgW="1714320" imgH="368280" progId="Equation.3">
              <p:embed/>
            </p:oleObj>
          </a:graphicData>
        </a:graphic>
      </p:graphicFrame>
      <p:graphicFrame>
        <p:nvGraphicFramePr>
          <p:cNvPr id="265219" name="Object 3"/>
          <p:cNvGraphicFramePr>
            <a:graphicFrameLocks noChangeAspect="1"/>
          </p:cNvGraphicFramePr>
          <p:nvPr/>
        </p:nvGraphicFramePr>
        <p:xfrm>
          <a:off x="806450" y="2343150"/>
          <a:ext cx="3111500" cy="1092200"/>
        </p:xfrm>
        <a:graphic>
          <a:graphicData uri="http://schemas.openxmlformats.org/presentationml/2006/ole">
            <p:oleObj spid="_x0000_s265219" name="Equation" r:id="rId4" imgW="3111480" imgH="1091880" progId="Equation.3">
              <p:embed/>
            </p:oleObj>
          </a:graphicData>
        </a:graphic>
      </p:graphicFrame>
      <p:sp>
        <p:nvSpPr>
          <p:cNvPr id="6" name="TextBox 5"/>
          <p:cNvSpPr txBox="1"/>
          <p:nvPr/>
        </p:nvSpPr>
        <p:spPr>
          <a:xfrm>
            <a:off x="76200" y="3480137"/>
            <a:ext cx="8763000" cy="1323439"/>
          </a:xfrm>
          <a:prstGeom prst="rect">
            <a:avLst/>
          </a:prstGeom>
          <a:noFill/>
        </p:spPr>
        <p:txBody>
          <a:bodyPr wrap="square" rtlCol="0">
            <a:spAutoFit/>
          </a:bodyPr>
          <a:lstStyle/>
          <a:p>
            <a:r>
              <a:rPr lang="en-US" sz="2000" dirty="0" smtClean="0">
                <a:latin typeface="Arial" pitchFamily="34" charset="0"/>
                <a:cs typeface="Arial" pitchFamily="34" charset="0"/>
              </a:rPr>
              <a:t>In the above system, the tensor components        are assumed known, the unknowns are the 3 components of the principal normal        and the corresponding principal stress      . To complete the system of equations for the 4 unknowns, we use the normalizing condition</a:t>
            </a:r>
            <a:endParaRPr lang="en-US" sz="2000" b="1" baseline="-25000" dirty="0">
              <a:latin typeface="Arial" pitchFamily="34" charset="0"/>
              <a:cs typeface="Arial" pitchFamily="34" charset="0"/>
            </a:endParaRPr>
          </a:p>
        </p:txBody>
      </p:sp>
      <p:graphicFrame>
        <p:nvGraphicFramePr>
          <p:cNvPr id="265220" name="Object 4"/>
          <p:cNvGraphicFramePr>
            <a:graphicFrameLocks noChangeAspect="1"/>
          </p:cNvGraphicFramePr>
          <p:nvPr/>
        </p:nvGraphicFramePr>
        <p:xfrm>
          <a:off x="3671456" y="4227944"/>
          <a:ext cx="254000" cy="241300"/>
        </p:xfrm>
        <a:graphic>
          <a:graphicData uri="http://schemas.openxmlformats.org/presentationml/2006/ole">
            <p:oleObj spid="_x0000_s265220" name="Equation" r:id="rId5" imgW="253800" imgH="241200" progId="Equation.3">
              <p:embed/>
            </p:oleObj>
          </a:graphicData>
        </a:graphic>
      </p:graphicFrame>
      <p:graphicFrame>
        <p:nvGraphicFramePr>
          <p:cNvPr id="265221" name="Object 5"/>
          <p:cNvGraphicFramePr>
            <a:graphicFrameLocks noChangeAspect="1"/>
          </p:cNvGraphicFramePr>
          <p:nvPr/>
        </p:nvGraphicFramePr>
        <p:xfrm>
          <a:off x="5372096" y="3517900"/>
          <a:ext cx="215900" cy="368300"/>
        </p:xfrm>
        <a:graphic>
          <a:graphicData uri="http://schemas.openxmlformats.org/presentationml/2006/ole">
            <p:oleObj spid="_x0000_s265221" name="Equation" r:id="rId6" imgW="215640" imgH="368280" progId="Equation.3">
              <p:embed/>
            </p:oleObj>
          </a:graphicData>
        </a:graphic>
      </p:graphicFrame>
      <p:graphicFrame>
        <p:nvGraphicFramePr>
          <p:cNvPr id="265222" name="Object 6"/>
          <p:cNvGraphicFramePr>
            <a:graphicFrameLocks noChangeAspect="1"/>
          </p:cNvGraphicFramePr>
          <p:nvPr/>
        </p:nvGraphicFramePr>
        <p:xfrm>
          <a:off x="6513944" y="3833092"/>
          <a:ext cx="266700" cy="330200"/>
        </p:xfrm>
        <a:graphic>
          <a:graphicData uri="http://schemas.openxmlformats.org/presentationml/2006/ole">
            <p:oleObj spid="_x0000_s265222" name="Equation" r:id="rId7" imgW="266400" imgH="330120" progId="Equation.3">
              <p:embed/>
            </p:oleObj>
          </a:graphicData>
        </a:graphic>
      </p:graphicFrame>
      <p:graphicFrame>
        <p:nvGraphicFramePr>
          <p:cNvPr id="265223" name="Object 7"/>
          <p:cNvGraphicFramePr>
            <a:graphicFrameLocks noChangeAspect="1"/>
          </p:cNvGraphicFramePr>
          <p:nvPr/>
        </p:nvGraphicFramePr>
        <p:xfrm>
          <a:off x="1676400" y="4876800"/>
          <a:ext cx="812800" cy="330200"/>
        </p:xfrm>
        <a:graphic>
          <a:graphicData uri="http://schemas.openxmlformats.org/presentationml/2006/ole">
            <p:oleObj spid="_x0000_s265223" name="Equation" r:id="rId8" imgW="812520" imgH="330120" progId="Equation.3">
              <p:embed/>
            </p:oleObj>
          </a:graphicData>
        </a:graphic>
      </p:graphicFrame>
      <p:sp>
        <p:nvSpPr>
          <p:cNvPr id="11" name="TextBox 10"/>
          <p:cNvSpPr txBox="1"/>
          <p:nvPr/>
        </p:nvSpPr>
        <p:spPr>
          <a:xfrm>
            <a:off x="76200" y="5153561"/>
            <a:ext cx="8763000" cy="707886"/>
          </a:xfrm>
          <a:prstGeom prst="rect">
            <a:avLst/>
          </a:prstGeom>
          <a:noFill/>
        </p:spPr>
        <p:txBody>
          <a:bodyPr wrap="square" rtlCol="0">
            <a:spAutoFit/>
          </a:bodyPr>
          <a:lstStyle/>
          <a:p>
            <a:r>
              <a:rPr lang="en-US" sz="2000" dirty="0" smtClean="0">
                <a:latin typeface="Arial" pitchFamily="34" charset="0"/>
                <a:cs typeface="Arial" pitchFamily="34" charset="0"/>
              </a:rPr>
              <a:t>for the non-trivial solution of the above homogeneous system of equations, the determinant of the coefficients must vanish. That is,</a:t>
            </a:r>
            <a:endParaRPr lang="en-US" sz="2000" b="1" baseline="-25000" dirty="0">
              <a:latin typeface="Arial" pitchFamily="34" charset="0"/>
              <a:cs typeface="Arial" pitchFamily="34" charset="0"/>
            </a:endParaRPr>
          </a:p>
        </p:txBody>
      </p:sp>
      <p:graphicFrame>
        <p:nvGraphicFramePr>
          <p:cNvPr id="265224" name="Object 8"/>
          <p:cNvGraphicFramePr>
            <a:graphicFrameLocks noChangeAspect="1"/>
          </p:cNvGraphicFramePr>
          <p:nvPr/>
        </p:nvGraphicFramePr>
        <p:xfrm>
          <a:off x="1346200" y="5988050"/>
          <a:ext cx="1308100" cy="431800"/>
        </p:xfrm>
        <a:graphic>
          <a:graphicData uri="http://schemas.openxmlformats.org/presentationml/2006/ole">
            <p:oleObj spid="_x0000_s265224" name="Equation" r:id="rId9" imgW="1307880" imgH="43164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436" y="64652"/>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principal values and principal directions …</a:t>
            </a:r>
            <a:endParaRPr lang="en-US" sz="2800" b="1" dirty="0">
              <a:latin typeface="Arial" pitchFamily="34" charset="0"/>
              <a:cs typeface="Arial" pitchFamily="34" charset="0"/>
            </a:endParaRPr>
          </a:p>
        </p:txBody>
      </p:sp>
      <p:sp>
        <p:nvSpPr>
          <p:cNvPr id="3" name="TextBox 2"/>
          <p:cNvSpPr txBox="1"/>
          <p:nvPr/>
        </p:nvSpPr>
        <p:spPr>
          <a:xfrm>
            <a:off x="152400" y="1123890"/>
            <a:ext cx="8763000" cy="400110"/>
          </a:xfrm>
          <a:prstGeom prst="rect">
            <a:avLst/>
          </a:prstGeom>
          <a:noFill/>
        </p:spPr>
        <p:txBody>
          <a:bodyPr wrap="square" rtlCol="0">
            <a:spAutoFit/>
          </a:bodyPr>
          <a:lstStyle/>
          <a:p>
            <a:r>
              <a:rPr lang="en-US" sz="2000" dirty="0" smtClean="0">
                <a:latin typeface="Arial" pitchFamily="34" charset="0"/>
                <a:cs typeface="Arial" pitchFamily="34" charset="0"/>
              </a:rPr>
              <a:t>which upon expansion yields</a:t>
            </a:r>
            <a:endParaRPr lang="en-US" sz="2000" b="1" baseline="-25000" dirty="0">
              <a:latin typeface="Arial" pitchFamily="34" charset="0"/>
              <a:cs typeface="Arial" pitchFamily="34" charset="0"/>
            </a:endParaRPr>
          </a:p>
        </p:txBody>
      </p:sp>
      <p:graphicFrame>
        <p:nvGraphicFramePr>
          <p:cNvPr id="265224" name="Object 8"/>
          <p:cNvGraphicFramePr>
            <a:graphicFrameLocks noChangeAspect="1"/>
          </p:cNvGraphicFramePr>
          <p:nvPr/>
        </p:nvGraphicFramePr>
        <p:xfrm>
          <a:off x="520700" y="683488"/>
          <a:ext cx="1308100" cy="431800"/>
        </p:xfrm>
        <a:graphic>
          <a:graphicData uri="http://schemas.openxmlformats.org/presentationml/2006/ole">
            <p:oleObj spid="_x0000_s266248" name="Equation" r:id="rId3" imgW="1307880" imgH="431640" progId="Equation.3">
              <p:embed/>
            </p:oleObj>
          </a:graphicData>
        </a:graphic>
      </p:graphicFrame>
      <p:graphicFrame>
        <p:nvGraphicFramePr>
          <p:cNvPr id="266249" name="Object 9"/>
          <p:cNvGraphicFramePr>
            <a:graphicFrameLocks noChangeAspect="1"/>
          </p:cNvGraphicFramePr>
          <p:nvPr/>
        </p:nvGraphicFramePr>
        <p:xfrm>
          <a:off x="285750" y="1828800"/>
          <a:ext cx="2768600" cy="368300"/>
        </p:xfrm>
        <a:graphic>
          <a:graphicData uri="http://schemas.openxmlformats.org/presentationml/2006/ole">
            <p:oleObj spid="_x0000_s266249" name="Equation" r:id="rId4" imgW="2768400" imgH="368280" progId="Equation.3">
              <p:embed/>
            </p:oleObj>
          </a:graphicData>
        </a:graphic>
      </p:graphicFrame>
      <p:graphicFrame>
        <p:nvGraphicFramePr>
          <p:cNvPr id="266250" name="Object 10"/>
          <p:cNvGraphicFramePr>
            <a:graphicFrameLocks noChangeAspect="1"/>
          </p:cNvGraphicFramePr>
          <p:nvPr/>
        </p:nvGraphicFramePr>
        <p:xfrm>
          <a:off x="381000" y="3771900"/>
          <a:ext cx="4076700" cy="1409700"/>
        </p:xfrm>
        <a:graphic>
          <a:graphicData uri="http://schemas.openxmlformats.org/presentationml/2006/ole">
            <p:oleObj spid="_x0000_s266250" name="Equation" r:id="rId5" imgW="4076640" imgH="1409400" progId="Equation.3">
              <p:embed/>
            </p:oleObj>
          </a:graphicData>
        </a:graphic>
      </p:graphicFrame>
      <p:sp>
        <p:nvSpPr>
          <p:cNvPr id="15" name="TextBox 14"/>
          <p:cNvSpPr txBox="1"/>
          <p:nvPr/>
        </p:nvSpPr>
        <p:spPr>
          <a:xfrm>
            <a:off x="152400" y="2266890"/>
            <a:ext cx="8763000" cy="1323439"/>
          </a:xfrm>
          <a:prstGeom prst="rect">
            <a:avLst/>
          </a:prstGeom>
          <a:noFill/>
        </p:spPr>
        <p:txBody>
          <a:bodyPr wrap="square" rtlCol="0">
            <a:spAutoFit/>
          </a:bodyPr>
          <a:lstStyle/>
          <a:p>
            <a:r>
              <a:rPr lang="en-US" sz="2000" dirty="0" smtClean="0">
                <a:latin typeface="Arial" pitchFamily="34" charset="0"/>
                <a:cs typeface="Arial" pitchFamily="34" charset="0"/>
              </a:rPr>
              <a:t>whose roots              and       are the principal stress values of    . The coefficients           and        are known as the </a:t>
            </a:r>
            <a:r>
              <a:rPr lang="en-US" sz="2000" b="1" i="1" dirty="0" smtClean="0">
                <a:latin typeface="Arial" pitchFamily="34" charset="0"/>
                <a:cs typeface="Arial" pitchFamily="34" charset="0"/>
              </a:rPr>
              <a:t>first</a:t>
            </a:r>
            <a:r>
              <a:rPr lang="en-US" sz="2000" dirty="0" smtClean="0">
                <a:latin typeface="Arial" pitchFamily="34" charset="0"/>
                <a:cs typeface="Arial" pitchFamily="34" charset="0"/>
              </a:rPr>
              <a:t>, </a:t>
            </a:r>
            <a:r>
              <a:rPr lang="en-US" sz="2000" b="1" i="1" dirty="0" smtClean="0">
                <a:latin typeface="Arial" pitchFamily="34" charset="0"/>
                <a:cs typeface="Arial" pitchFamily="34" charset="0"/>
              </a:rPr>
              <a:t>second</a:t>
            </a:r>
            <a:r>
              <a:rPr lang="en-US" sz="2000" dirty="0" smtClean="0">
                <a:latin typeface="Arial" pitchFamily="34" charset="0"/>
                <a:cs typeface="Arial" pitchFamily="34" charset="0"/>
              </a:rPr>
              <a:t> and </a:t>
            </a:r>
            <a:r>
              <a:rPr lang="en-US" sz="2000" b="1" i="1" dirty="0" smtClean="0">
                <a:latin typeface="Arial" pitchFamily="34" charset="0"/>
                <a:cs typeface="Arial" pitchFamily="34" charset="0"/>
              </a:rPr>
              <a:t>third</a:t>
            </a:r>
            <a:r>
              <a:rPr lang="en-US" sz="2000" dirty="0" smtClean="0">
                <a:latin typeface="Arial" pitchFamily="34" charset="0"/>
                <a:cs typeface="Arial" pitchFamily="34" charset="0"/>
              </a:rPr>
              <a:t> invariants, respectively, of        and may be expressed in terms of its components by </a:t>
            </a:r>
            <a:endParaRPr lang="en-US" sz="2000" b="1" baseline="-25000" dirty="0">
              <a:latin typeface="Arial" pitchFamily="34" charset="0"/>
              <a:cs typeface="Arial" pitchFamily="34" charset="0"/>
            </a:endParaRPr>
          </a:p>
        </p:txBody>
      </p:sp>
      <p:graphicFrame>
        <p:nvGraphicFramePr>
          <p:cNvPr id="266251" name="Object 8"/>
          <p:cNvGraphicFramePr>
            <a:graphicFrameLocks noChangeAspect="1"/>
          </p:cNvGraphicFramePr>
          <p:nvPr/>
        </p:nvGraphicFramePr>
        <p:xfrm>
          <a:off x="1684480" y="2299999"/>
          <a:ext cx="876300" cy="355600"/>
        </p:xfrm>
        <a:graphic>
          <a:graphicData uri="http://schemas.openxmlformats.org/presentationml/2006/ole">
            <p:oleObj spid="_x0000_s266251" name="Equation" r:id="rId6" imgW="876240" imgH="355320" progId="Equation.3">
              <p:embed/>
            </p:oleObj>
          </a:graphicData>
        </a:graphic>
      </p:graphicFrame>
      <p:graphicFrame>
        <p:nvGraphicFramePr>
          <p:cNvPr id="266252" name="Object 8"/>
          <p:cNvGraphicFramePr>
            <a:graphicFrameLocks noChangeAspect="1"/>
          </p:cNvGraphicFramePr>
          <p:nvPr/>
        </p:nvGraphicFramePr>
        <p:xfrm>
          <a:off x="3031836" y="2303174"/>
          <a:ext cx="406400" cy="355600"/>
        </p:xfrm>
        <a:graphic>
          <a:graphicData uri="http://schemas.openxmlformats.org/presentationml/2006/ole">
            <p:oleObj spid="_x0000_s266252" name="Equation" r:id="rId7" imgW="406080" imgH="355320" progId="Equation.3">
              <p:embed/>
            </p:oleObj>
          </a:graphicData>
        </a:graphic>
      </p:graphicFrame>
      <p:graphicFrame>
        <p:nvGraphicFramePr>
          <p:cNvPr id="266253" name="Object 8"/>
          <p:cNvGraphicFramePr>
            <a:graphicFrameLocks noChangeAspect="1"/>
          </p:cNvGraphicFramePr>
          <p:nvPr/>
        </p:nvGraphicFramePr>
        <p:xfrm>
          <a:off x="3334328" y="2916384"/>
          <a:ext cx="215900" cy="368300"/>
        </p:xfrm>
        <a:graphic>
          <a:graphicData uri="http://schemas.openxmlformats.org/presentationml/2006/ole">
            <p:oleObj spid="_x0000_s266253" name="Equation" r:id="rId8" imgW="215640" imgH="368280" progId="Equation.3">
              <p:embed/>
            </p:oleObj>
          </a:graphicData>
        </a:graphic>
      </p:graphicFrame>
      <p:graphicFrame>
        <p:nvGraphicFramePr>
          <p:cNvPr id="266254" name="Object 14"/>
          <p:cNvGraphicFramePr>
            <a:graphicFrameLocks noChangeAspect="1"/>
          </p:cNvGraphicFramePr>
          <p:nvPr/>
        </p:nvGraphicFramePr>
        <p:xfrm>
          <a:off x="1584040" y="2618508"/>
          <a:ext cx="647700" cy="317500"/>
        </p:xfrm>
        <a:graphic>
          <a:graphicData uri="http://schemas.openxmlformats.org/presentationml/2006/ole">
            <p:oleObj spid="_x0000_s266254" name="Equation" r:id="rId9" imgW="647640" imgH="317160" progId="Equation.3">
              <p:embed/>
            </p:oleObj>
          </a:graphicData>
        </a:graphic>
      </p:graphicFrame>
      <p:graphicFrame>
        <p:nvGraphicFramePr>
          <p:cNvPr id="266255" name="Object 15"/>
          <p:cNvGraphicFramePr>
            <a:graphicFrameLocks noChangeAspect="1"/>
          </p:cNvGraphicFramePr>
          <p:nvPr/>
        </p:nvGraphicFramePr>
        <p:xfrm>
          <a:off x="2812472" y="2630056"/>
          <a:ext cx="406400" cy="317500"/>
        </p:xfrm>
        <a:graphic>
          <a:graphicData uri="http://schemas.openxmlformats.org/presentationml/2006/ole">
            <p:oleObj spid="_x0000_s266255" name="Equation" r:id="rId10" imgW="406080" imgH="317160" progId="Equation.3">
              <p:embed/>
            </p:oleObj>
          </a:graphicData>
        </a:graphic>
      </p:graphicFrame>
      <p:graphicFrame>
        <p:nvGraphicFramePr>
          <p:cNvPr id="266256" name="Object 16"/>
          <p:cNvGraphicFramePr>
            <a:graphicFrameLocks noChangeAspect="1"/>
          </p:cNvGraphicFramePr>
          <p:nvPr/>
        </p:nvGraphicFramePr>
        <p:xfrm>
          <a:off x="7239000" y="2299278"/>
          <a:ext cx="215900" cy="368300"/>
        </p:xfrm>
        <a:graphic>
          <a:graphicData uri="http://schemas.openxmlformats.org/presentationml/2006/ole">
            <p:oleObj spid="_x0000_s266256" name="Equation" r:id="rId11" imgW="215640" imgH="36828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436" y="64652"/>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principal values and principal directions …</a:t>
            </a:r>
            <a:endParaRPr lang="en-US" sz="2800" b="1" dirty="0">
              <a:latin typeface="Arial" pitchFamily="34" charset="0"/>
              <a:cs typeface="Arial" pitchFamily="34" charset="0"/>
            </a:endParaRPr>
          </a:p>
        </p:txBody>
      </p:sp>
      <p:sp>
        <p:nvSpPr>
          <p:cNvPr id="3" name="TextBox 2"/>
          <p:cNvSpPr txBox="1"/>
          <p:nvPr/>
        </p:nvSpPr>
        <p:spPr>
          <a:xfrm>
            <a:off x="152400" y="886361"/>
            <a:ext cx="8763000" cy="1323439"/>
          </a:xfrm>
          <a:prstGeom prst="rect">
            <a:avLst/>
          </a:prstGeom>
          <a:noFill/>
        </p:spPr>
        <p:txBody>
          <a:bodyPr wrap="square" rtlCol="0">
            <a:spAutoFit/>
          </a:bodyPr>
          <a:lstStyle/>
          <a:p>
            <a:r>
              <a:rPr lang="en-US" sz="2000" dirty="0" smtClean="0">
                <a:latin typeface="Arial" pitchFamily="34" charset="0"/>
                <a:cs typeface="Arial" pitchFamily="34" charset="0"/>
              </a:rPr>
              <a:t>If the principal stress values             and       are distinct, the principal directions associated with these stresses are mutually orthogonal. To see why this is true, let       and        be the normalized principal direction vectors (eigenvectors) corresponding to        and         respectively.</a:t>
            </a:r>
            <a:endParaRPr lang="en-US" sz="2000" b="1" baseline="-25000" dirty="0">
              <a:latin typeface="Arial" pitchFamily="34" charset="0"/>
              <a:cs typeface="Arial" pitchFamily="34" charset="0"/>
            </a:endParaRPr>
          </a:p>
        </p:txBody>
      </p:sp>
      <p:graphicFrame>
        <p:nvGraphicFramePr>
          <p:cNvPr id="267266" name="Object 2"/>
          <p:cNvGraphicFramePr>
            <a:graphicFrameLocks noChangeAspect="1"/>
          </p:cNvGraphicFramePr>
          <p:nvPr/>
        </p:nvGraphicFramePr>
        <p:xfrm>
          <a:off x="3378921" y="923305"/>
          <a:ext cx="876300" cy="355600"/>
        </p:xfrm>
        <a:graphic>
          <a:graphicData uri="http://schemas.openxmlformats.org/presentationml/2006/ole">
            <p:oleObj spid="_x0000_s267266" name="Equation" r:id="rId3" imgW="876240" imgH="355320" progId="Equation.3">
              <p:embed/>
            </p:oleObj>
          </a:graphicData>
        </a:graphic>
      </p:graphicFrame>
      <p:graphicFrame>
        <p:nvGraphicFramePr>
          <p:cNvPr id="267267" name="Object 3"/>
          <p:cNvGraphicFramePr>
            <a:graphicFrameLocks noChangeAspect="1"/>
          </p:cNvGraphicFramePr>
          <p:nvPr/>
        </p:nvGraphicFramePr>
        <p:xfrm>
          <a:off x="4726708" y="926480"/>
          <a:ext cx="406400" cy="355600"/>
        </p:xfrm>
        <a:graphic>
          <a:graphicData uri="http://schemas.openxmlformats.org/presentationml/2006/ole">
            <p:oleObj spid="_x0000_s267267" name="Equation" r:id="rId4" imgW="406080" imgH="355320" progId="Equation.3">
              <p:embed/>
            </p:oleObj>
          </a:graphicData>
        </a:graphic>
      </p:graphicFrame>
      <p:graphicFrame>
        <p:nvGraphicFramePr>
          <p:cNvPr id="267268" name="Object 4"/>
          <p:cNvGraphicFramePr>
            <a:graphicFrameLocks noChangeAspect="1"/>
          </p:cNvGraphicFramePr>
          <p:nvPr/>
        </p:nvGraphicFramePr>
        <p:xfrm>
          <a:off x="4876800" y="1849253"/>
          <a:ext cx="457200" cy="355600"/>
        </p:xfrm>
        <a:graphic>
          <a:graphicData uri="http://schemas.openxmlformats.org/presentationml/2006/ole">
            <p:oleObj spid="_x0000_s267268" name="Equation" r:id="rId5" imgW="457200" imgH="355320" progId="Equation.3">
              <p:embed/>
            </p:oleObj>
          </a:graphicData>
        </a:graphic>
      </p:graphicFrame>
      <p:graphicFrame>
        <p:nvGraphicFramePr>
          <p:cNvPr id="267269" name="Object 5"/>
          <p:cNvGraphicFramePr>
            <a:graphicFrameLocks noChangeAspect="1"/>
          </p:cNvGraphicFramePr>
          <p:nvPr/>
        </p:nvGraphicFramePr>
        <p:xfrm>
          <a:off x="3937004" y="1846941"/>
          <a:ext cx="381000" cy="355600"/>
        </p:xfrm>
        <a:graphic>
          <a:graphicData uri="http://schemas.openxmlformats.org/presentationml/2006/ole">
            <p:oleObj spid="_x0000_s267269" name="Equation" r:id="rId6" imgW="380880" imgH="355320" progId="Equation.3">
              <p:embed/>
            </p:oleObj>
          </a:graphicData>
        </a:graphic>
      </p:graphicFrame>
      <p:graphicFrame>
        <p:nvGraphicFramePr>
          <p:cNvPr id="267270" name="Object 6"/>
          <p:cNvGraphicFramePr>
            <a:graphicFrameLocks noChangeAspect="1"/>
          </p:cNvGraphicFramePr>
          <p:nvPr/>
        </p:nvGraphicFramePr>
        <p:xfrm>
          <a:off x="3349336" y="1521357"/>
          <a:ext cx="393700" cy="381000"/>
        </p:xfrm>
        <a:graphic>
          <a:graphicData uri="http://schemas.openxmlformats.org/presentationml/2006/ole">
            <p:oleObj spid="_x0000_s267270" name="Equation" r:id="rId7" imgW="393480" imgH="380880" progId="Equation.3">
              <p:embed/>
            </p:oleObj>
          </a:graphicData>
        </a:graphic>
      </p:graphicFrame>
      <p:graphicFrame>
        <p:nvGraphicFramePr>
          <p:cNvPr id="267271" name="Object 7"/>
          <p:cNvGraphicFramePr>
            <a:graphicFrameLocks noChangeAspect="1"/>
          </p:cNvGraphicFramePr>
          <p:nvPr/>
        </p:nvGraphicFramePr>
        <p:xfrm>
          <a:off x="2406068" y="1495961"/>
          <a:ext cx="355600" cy="381000"/>
        </p:xfrm>
        <a:graphic>
          <a:graphicData uri="http://schemas.openxmlformats.org/presentationml/2006/ole">
            <p:oleObj spid="_x0000_s267271" name="Equation" r:id="rId8" imgW="355320" imgH="380880" progId="Equation.3">
              <p:embed/>
            </p:oleObj>
          </a:graphicData>
        </a:graphic>
      </p:graphicFrame>
      <p:graphicFrame>
        <p:nvGraphicFramePr>
          <p:cNvPr id="267273" name="Object 9"/>
          <p:cNvGraphicFramePr>
            <a:graphicFrameLocks noChangeAspect="1"/>
          </p:cNvGraphicFramePr>
          <p:nvPr/>
        </p:nvGraphicFramePr>
        <p:xfrm>
          <a:off x="609600" y="2169388"/>
          <a:ext cx="3848100" cy="419100"/>
        </p:xfrm>
        <a:graphic>
          <a:graphicData uri="http://schemas.openxmlformats.org/presentationml/2006/ole">
            <p:oleObj spid="_x0000_s267273" name="Equation" r:id="rId9" imgW="3848040" imgH="419040" progId="Equation.3">
              <p:embed/>
            </p:oleObj>
          </a:graphicData>
        </a:graphic>
      </p:graphicFrame>
      <p:graphicFrame>
        <p:nvGraphicFramePr>
          <p:cNvPr id="267274" name="Object 10"/>
          <p:cNvGraphicFramePr>
            <a:graphicFrameLocks noChangeAspect="1"/>
          </p:cNvGraphicFramePr>
          <p:nvPr/>
        </p:nvGraphicFramePr>
        <p:xfrm>
          <a:off x="292100" y="2601192"/>
          <a:ext cx="5194300" cy="419100"/>
        </p:xfrm>
        <a:graphic>
          <a:graphicData uri="http://schemas.openxmlformats.org/presentationml/2006/ole">
            <p:oleObj spid="_x0000_s267274" name="Equation" r:id="rId10" imgW="5194080" imgH="419040" progId="Equation.3">
              <p:embed/>
            </p:oleObj>
          </a:graphicData>
        </a:graphic>
      </p:graphicFrame>
      <p:graphicFrame>
        <p:nvGraphicFramePr>
          <p:cNvPr id="267275" name="Object 11"/>
          <p:cNvGraphicFramePr>
            <a:graphicFrameLocks noChangeAspect="1"/>
          </p:cNvGraphicFramePr>
          <p:nvPr/>
        </p:nvGraphicFramePr>
        <p:xfrm>
          <a:off x="762000" y="3048000"/>
          <a:ext cx="1257300" cy="2336800"/>
        </p:xfrm>
        <a:graphic>
          <a:graphicData uri="http://schemas.openxmlformats.org/presentationml/2006/ole">
            <p:oleObj spid="_x0000_s267275" name="Equation" r:id="rId11" imgW="1257120" imgH="2336760" progId="Equation.3">
              <p:embed/>
            </p:oleObj>
          </a:graphicData>
        </a:graphic>
      </p:graphicFrame>
      <p:graphicFrame>
        <p:nvGraphicFramePr>
          <p:cNvPr id="267276" name="Object 12"/>
          <p:cNvGraphicFramePr>
            <a:graphicFrameLocks noChangeAspect="1"/>
          </p:cNvGraphicFramePr>
          <p:nvPr/>
        </p:nvGraphicFramePr>
        <p:xfrm>
          <a:off x="508000" y="5486400"/>
          <a:ext cx="2235200" cy="406400"/>
        </p:xfrm>
        <a:graphic>
          <a:graphicData uri="http://schemas.openxmlformats.org/presentationml/2006/ole">
            <p:oleObj spid="_x0000_s267276" name="Equation" r:id="rId12" imgW="2234880" imgH="406080" progId="Equation.3">
              <p:embed/>
            </p:oleObj>
          </a:graphicData>
        </a:graphic>
      </p:graphicFrame>
      <p:graphicFrame>
        <p:nvGraphicFramePr>
          <p:cNvPr id="267277" name="Object 13"/>
          <p:cNvGraphicFramePr>
            <a:graphicFrameLocks noChangeAspect="1"/>
          </p:cNvGraphicFramePr>
          <p:nvPr/>
        </p:nvGraphicFramePr>
        <p:xfrm>
          <a:off x="1047750" y="5975932"/>
          <a:ext cx="1130300" cy="381000"/>
        </p:xfrm>
        <a:graphic>
          <a:graphicData uri="http://schemas.openxmlformats.org/presentationml/2006/ole">
            <p:oleObj spid="_x0000_s267277" name="Equation" r:id="rId13" imgW="1130040" imgH="380880" progId="Equation.3">
              <p:embed/>
            </p:oleObj>
          </a:graphicData>
        </a:graphic>
      </p:graphicFrame>
      <p:sp>
        <p:nvSpPr>
          <p:cNvPr id="16" name="TextBox 15"/>
          <p:cNvSpPr txBox="1"/>
          <p:nvPr/>
        </p:nvSpPr>
        <p:spPr>
          <a:xfrm>
            <a:off x="152400" y="6305490"/>
            <a:ext cx="8763000" cy="400110"/>
          </a:xfrm>
          <a:prstGeom prst="rect">
            <a:avLst/>
          </a:prstGeom>
          <a:noFill/>
        </p:spPr>
        <p:txBody>
          <a:bodyPr wrap="square" rtlCol="0">
            <a:spAutoFit/>
          </a:bodyPr>
          <a:lstStyle/>
          <a:p>
            <a:r>
              <a:rPr lang="en-US" sz="2000" dirty="0" smtClean="0">
                <a:latin typeface="Arial" pitchFamily="34" charset="0"/>
                <a:cs typeface="Arial" pitchFamily="34" charset="0"/>
              </a:rPr>
              <a:t>which expresses </a:t>
            </a:r>
            <a:r>
              <a:rPr lang="en-US" sz="2000" dirty="0" err="1" smtClean="0">
                <a:latin typeface="Arial" pitchFamily="34" charset="0"/>
                <a:cs typeface="Arial" pitchFamily="34" charset="0"/>
              </a:rPr>
              <a:t>orthogonality</a:t>
            </a:r>
            <a:r>
              <a:rPr lang="en-US" sz="2000" dirty="0" smtClean="0">
                <a:latin typeface="Arial" pitchFamily="34" charset="0"/>
                <a:cs typeface="Arial" pitchFamily="34" charset="0"/>
              </a:rPr>
              <a:t> between        and      .</a:t>
            </a:r>
            <a:endParaRPr lang="en-US" sz="2000" b="1" baseline="-25000" dirty="0">
              <a:latin typeface="Arial" pitchFamily="34" charset="0"/>
              <a:cs typeface="Arial" pitchFamily="34" charset="0"/>
            </a:endParaRPr>
          </a:p>
        </p:txBody>
      </p:sp>
      <p:graphicFrame>
        <p:nvGraphicFramePr>
          <p:cNvPr id="267278" name="Object 14"/>
          <p:cNvGraphicFramePr>
            <a:graphicFrameLocks noChangeAspect="1"/>
          </p:cNvGraphicFramePr>
          <p:nvPr/>
        </p:nvGraphicFramePr>
        <p:xfrm>
          <a:off x="5702300" y="6303509"/>
          <a:ext cx="393700" cy="381000"/>
        </p:xfrm>
        <a:graphic>
          <a:graphicData uri="http://schemas.openxmlformats.org/presentationml/2006/ole">
            <p:oleObj spid="_x0000_s267278" name="Equation" r:id="rId14" imgW="393480" imgH="380880" progId="Equation.3">
              <p:embed/>
            </p:oleObj>
          </a:graphicData>
        </a:graphic>
      </p:graphicFrame>
      <p:graphicFrame>
        <p:nvGraphicFramePr>
          <p:cNvPr id="267279" name="Object 15"/>
          <p:cNvGraphicFramePr>
            <a:graphicFrameLocks noChangeAspect="1"/>
          </p:cNvGraphicFramePr>
          <p:nvPr/>
        </p:nvGraphicFramePr>
        <p:xfrm>
          <a:off x="4759325" y="6278109"/>
          <a:ext cx="355600" cy="381000"/>
        </p:xfrm>
        <a:graphic>
          <a:graphicData uri="http://schemas.openxmlformats.org/presentationml/2006/ole">
            <p:oleObj spid="_x0000_s267279" name="Equation" r:id="rId15" imgW="355320" imgH="380880" progId="Equation.3">
              <p:embed/>
            </p:oleObj>
          </a:graphicData>
        </a:graphic>
      </p:graphicFrame>
      <p:sp>
        <p:nvSpPr>
          <p:cNvPr id="18" name="Rectangle 17"/>
          <p:cNvSpPr/>
          <p:nvPr/>
        </p:nvSpPr>
        <p:spPr>
          <a:xfrm>
            <a:off x="78512" y="508004"/>
            <a:ext cx="2661306" cy="523220"/>
          </a:xfrm>
          <a:prstGeom prst="rect">
            <a:avLst/>
          </a:prstGeom>
        </p:spPr>
        <p:txBody>
          <a:bodyPr wrap="none">
            <a:spAutoFit/>
          </a:bodyPr>
          <a:lstStyle/>
          <a:p>
            <a:r>
              <a:rPr lang="en-US" sz="2800" b="1" dirty="0" err="1" smtClean="0">
                <a:latin typeface="Arial" pitchFamily="34" charset="0"/>
                <a:cs typeface="Arial" pitchFamily="34" charset="0"/>
              </a:rPr>
              <a:t>Orthogonality</a:t>
            </a:r>
            <a:r>
              <a:rPr lang="en-US" sz="2800" b="1" dirty="0" smtClean="0">
                <a:latin typeface="Arial" pitchFamily="34" charset="0"/>
                <a:cs typeface="Arial" pitchFamily="34" charset="0"/>
              </a:rPr>
              <a:t>:</a:t>
            </a:r>
            <a:endParaRPr lang="en-US" sz="28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84838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Transformation to principal axes</a:t>
            </a:r>
            <a:endParaRPr lang="en-US" sz="2800" b="1" dirty="0">
              <a:latin typeface="Arial" pitchFamily="34" charset="0"/>
              <a:cs typeface="Arial" pitchFamily="34" charset="0"/>
            </a:endParaRPr>
          </a:p>
        </p:txBody>
      </p:sp>
      <p:graphicFrame>
        <p:nvGraphicFramePr>
          <p:cNvPr id="3" name="Object 7"/>
          <p:cNvGraphicFramePr>
            <a:graphicFrameLocks noChangeAspect="1"/>
          </p:cNvGraphicFramePr>
          <p:nvPr/>
        </p:nvGraphicFramePr>
        <p:xfrm>
          <a:off x="819150" y="1695450"/>
          <a:ext cx="2768600" cy="368300"/>
        </p:xfrm>
        <a:graphic>
          <a:graphicData uri="http://schemas.openxmlformats.org/presentationml/2006/ole">
            <p:oleObj spid="_x0000_s263170" name="Equation" r:id="rId3" imgW="2768400" imgH="368280" progId="Equation.3">
              <p:embed/>
            </p:oleObj>
          </a:graphicData>
        </a:graphic>
      </p:graphicFrame>
      <p:sp>
        <p:nvSpPr>
          <p:cNvPr id="4" name="TextBox 3"/>
          <p:cNvSpPr txBox="1"/>
          <p:nvPr/>
        </p:nvSpPr>
        <p:spPr>
          <a:xfrm>
            <a:off x="381000" y="2762250"/>
            <a:ext cx="8305800" cy="400110"/>
          </a:xfrm>
          <a:prstGeom prst="rect">
            <a:avLst/>
          </a:prstGeom>
          <a:noFill/>
        </p:spPr>
        <p:txBody>
          <a:bodyPr wrap="square" rtlCol="0">
            <a:spAutoFit/>
          </a:bodyPr>
          <a:lstStyle/>
          <a:p>
            <a:pPr>
              <a:buFont typeface="Arial" pitchFamily="34" charset="0"/>
              <a:buChar char="•"/>
            </a:pPr>
            <a:r>
              <a:rPr lang="en-US" sz="2000" dirty="0" smtClean="0">
                <a:latin typeface="Arial" pitchFamily="34" charset="0"/>
                <a:cs typeface="Arial" pitchFamily="34" charset="0"/>
              </a:rPr>
              <a:t> Transformation to principal axes O</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1</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2</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3</a:t>
            </a:r>
            <a:r>
              <a:rPr lang="en-US" sz="2000" dirty="0" smtClean="0">
                <a:latin typeface="Arial" pitchFamily="34" charset="0"/>
                <a:cs typeface="Arial" pitchFamily="34" charset="0"/>
              </a:rPr>
              <a:t> </a:t>
            </a:r>
            <a:endParaRPr lang="en-US" sz="2000" dirty="0">
              <a:latin typeface="Arial" pitchFamily="34" charset="0"/>
              <a:cs typeface="Arial" pitchFamily="34" charset="0"/>
            </a:endParaRPr>
          </a:p>
        </p:txBody>
      </p:sp>
      <p:graphicFrame>
        <p:nvGraphicFramePr>
          <p:cNvPr id="94211" name="Object 3"/>
          <p:cNvGraphicFramePr>
            <a:graphicFrameLocks noChangeAspect="1"/>
          </p:cNvGraphicFramePr>
          <p:nvPr/>
        </p:nvGraphicFramePr>
        <p:xfrm>
          <a:off x="3841750" y="1689100"/>
          <a:ext cx="1549400" cy="368300"/>
        </p:xfrm>
        <a:graphic>
          <a:graphicData uri="http://schemas.openxmlformats.org/presentationml/2006/ole">
            <p:oleObj spid="_x0000_s263171" name="Equation" r:id="rId4" imgW="1549080" imgH="368280" progId="Equation.3">
              <p:embed/>
            </p:oleObj>
          </a:graphicData>
        </a:graphic>
      </p:graphicFrame>
      <p:graphicFrame>
        <p:nvGraphicFramePr>
          <p:cNvPr id="94212" name="Object 4"/>
          <p:cNvGraphicFramePr>
            <a:graphicFrameLocks noChangeAspect="1"/>
          </p:cNvGraphicFramePr>
          <p:nvPr/>
        </p:nvGraphicFramePr>
        <p:xfrm>
          <a:off x="1365250" y="2152650"/>
          <a:ext cx="3505200" cy="419100"/>
        </p:xfrm>
        <a:graphic>
          <a:graphicData uri="http://schemas.openxmlformats.org/presentationml/2006/ole">
            <p:oleObj spid="_x0000_s263172" name="Equation" r:id="rId5" imgW="3504960" imgH="419040" progId="Equation.3">
              <p:embed/>
            </p:oleObj>
          </a:graphicData>
        </a:graphic>
      </p:graphicFrame>
      <p:cxnSp>
        <p:nvCxnSpPr>
          <p:cNvPr id="12" name="Straight Arrow Connector 11"/>
          <p:cNvCxnSpPr/>
          <p:nvPr/>
        </p:nvCxnSpPr>
        <p:spPr>
          <a:xfrm rot="5400000" flipH="1" flipV="1">
            <a:off x="7010400" y="1905000"/>
            <a:ext cx="12192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6781800" y="2514600"/>
            <a:ext cx="838200" cy="609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620000" y="2514600"/>
            <a:ext cx="1219994"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6200000" flipV="1">
            <a:off x="6933408" y="1829597"/>
            <a:ext cx="1143795" cy="227806"/>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6934201" y="2667000"/>
            <a:ext cx="838199" cy="53340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7620000" y="2286000"/>
            <a:ext cx="1219200" cy="229396"/>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aphicFrame>
        <p:nvGraphicFramePr>
          <p:cNvPr id="95242" name="Object 4"/>
          <p:cNvGraphicFramePr>
            <a:graphicFrameLocks noChangeAspect="1"/>
          </p:cNvGraphicFramePr>
          <p:nvPr/>
        </p:nvGraphicFramePr>
        <p:xfrm>
          <a:off x="1600200" y="3429000"/>
          <a:ext cx="2374900" cy="1219200"/>
        </p:xfrm>
        <a:graphic>
          <a:graphicData uri="http://schemas.openxmlformats.org/presentationml/2006/ole">
            <p:oleObj spid="_x0000_s263173" name="Equation" r:id="rId6" imgW="2374560" imgH="1218960" progId="Equation.3">
              <p:embed/>
            </p:oleObj>
          </a:graphicData>
        </a:graphic>
      </p:graphicFrame>
      <p:sp>
        <p:nvSpPr>
          <p:cNvPr id="20" name="TextBox 19"/>
          <p:cNvSpPr txBox="1"/>
          <p:nvPr/>
        </p:nvSpPr>
        <p:spPr>
          <a:xfrm>
            <a:off x="300188" y="6301508"/>
            <a:ext cx="8305800" cy="400110"/>
          </a:xfrm>
          <a:prstGeom prst="rect">
            <a:avLst/>
          </a:prstGeom>
          <a:noFill/>
        </p:spPr>
        <p:txBody>
          <a:bodyPr wrap="square" rtlCol="0">
            <a:spAutoFit/>
          </a:bodyPr>
          <a:lstStyle/>
          <a:p>
            <a:r>
              <a:rPr lang="en-US" sz="2000" dirty="0" smtClean="0">
                <a:latin typeface="Arial" pitchFamily="34" charset="0"/>
                <a:cs typeface="Arial" pitchFamily="34" charset="0"/>
              </a:rPr>
              <a:t>where       is a diagonal matrix whose elements are the principal values</a:t>
            </a:r>
            <a:endParaRPr lang="en-US" sz="2000" dirty="0">
              <a:latin typeface="Arial" pitchFamily="34" charset="0"/>
              <a:cs typeface="Arial" pitchFamily="34" charset="0"/>
            </a:endParaRPr>
          </a:p>
        </p:txBody>
      </p:sp>
      <p:graphicFrame>
        <p:nvGraphicFramePr>
          <p:cNvPr id="95244" name="Object 4"/>
          <p:cNvGraphicFramePr>
            <a:graphicFrameLocks noChangeAspect="1"/>
          </p:cNvGraphicFramePr>
          <p:nvPr/>
        </p:nvGraphicFramePr>
        <p:xfrm>
          <a:off x="1182256" y="6313056"/>
          <a:ext cx="330200" cy="317500"/>
        </p:xfrm>
        <a:graphic>
          <a:graphicData uri="http://schemas.openxmlformats.org/presentationml/2006/ole">
            <p:oleObj spid="_x0000_s263175" name="Equation" r:id="rId7" imgW="330120" imgH="317160" progId="Equation.3">
              <p:embed/>
            </p:oleObj>
          </a:graphicData>
        </a:graphic>
      </p:graphicFrame>
      <p:graphicFrame>
        <p:nvGraphicFramePr>
          <p:cNvPr id="95245" name="Object 3"/>
          <p:cNvGraphicFramePr>
            <a:graphicFrameLocks noChangeAspect="1"/>
          </p:cNvGraphicFramePr>
          <p:nvPr/>
        </p:nvGraphicFramePr>
        <p:xfrm>
          <a:off x="8431213" y="6343650"/>
          <a:ext cx="533400" cy="368300"/>
        </p:xfrm>
        <a:graphic>
          <a:graphicData uri="http://schemas.openxmlformats.org/presentationml/2006/ole">
            <p:oleObj spid="_x0000_s263176" name="Equation" r:id="rId8" imgW="533160" imgH="368280" progId="Equation.3">
              <p:embed/>
            </p:oleObj>
          </a:graphicData>
        </a:graphic>
      </p:graphicFrame>
      <p:sp>
        <p:nvSpPr>
          <p:cNvPr id="18" name="TextBox 17"/>
          <p:cNvSpPr txBox="1"/>
          <p:nvPr/>
        </p:nvSpPr>
        <p:spPr>
          <a:xfrm>
            <a:off x="304800" y="152400"/>
            <a:ext cx="7848600" cy="707886"/>
          </a:xfrm>
          <a:prstGeom prst="rect">
            <a:avLst/>
          </a:prstGeom>
          <a:noFill/>
        </p:spPr>
        <p:txBody>
          <a:bodyPr wrap="square" rtlCol="0">
            <a:spAutoFit/>
          </a:bodyPr>
          <a:lstStyle/>
          <a:p>
            <a:r>
              <a:rPr lang="en-US" sz="4000" b="1" dirty="0" smtClean="0">
                <a:latin typeface="Arial" pitchFamily="34" charset="0"/>
                <a:cs typeface="Arial" pitchFamily="34" charset="0"/>
              </a:rPr>
              <a:t>Recap …</a:t>
            </a:r>
            <a:endParaRPr lang="en-US" sz="4000" b="1" dirty="0">
              <a:latin typeface="Arial" pitchFamily="34" charset="0"/>
              <a:cs typeface="Arial" pitchFamily="34" charset="0"/>
            </a:endParaRPr>
          </a:p>
        </p:txBody>
      </p:sp>
      <p:graphicFrame>
        <p:nvGraphicFramePr>
          <p:cNvPr id="263177" name="Object 9"/>
          <p:cNvGraphicFramePr>
            <a:graphicFrameLocks noChangeAspect="1"/>
          </p:cNvGraphicFramePr>
          <p:nvPr/>
        </p:nvGraphicFramePr>
        <p:xfrm>
          <a:off x="450850" y="5029200"/>
          <a:ext cx="3225800" cy="419100"/>
        </p:xfrm>
        <a:graphic>
          <a:graphicData uri="http://schemas.openxmlformats.org/presentationml/2006/ole">
            <p:oleObj spid="_x0000_s263177" name="Equation" r:id="rId9" imgW="3225600" imgH="41904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Transformation to principal axes</a:t>
            </a:r>
            <a:endParaRPr lang="en-US" sz="2800" b="1" dirty="0">
              <a:latin typeface="Arial" pitchFamily="34" charset="0"/>
              <a:cs typeface="Arial" pitchFamily="34" charset="0"/>
            </a:endParaRPr>
          </a:p>
        </p:txBody>
      </p:sp>
      <p:graphicFrame>
        <p:nvGraphicFramePr>
          <p:cNvPr id="95242" name="Object 4"/>
          <p:cNvGraphicFramePr>
            <a:graphicFrameLocks noChangeAspect="1"/>
          </p:cNvGraphicFramePr>
          <p:nvPr/>
        </p:nvGraphicFramePr>
        <p:xfrm>
          <a:off x="1600200" y="1066800"/>
          <a:ext cx="2374900" cy="1219200"/>
        </p:xfrm>
        <a:graphic>
          <a:graphicData uri="http://schemas.openxmlformats.org/presentationml/2006/ole">
            <p:oleObj spid="_x0000_s268293" name="Equation" r:id="rId3" imgW="2374560" imgH="1218960" progId="Equation.3">
              <p:embed/>
            </p:oleObj>
          </a:graphicData>
        </a:graphic>
      </p:graphicFrame>
      <p:sp>
        <p:nvSpPr>
          <p:cNvPr id="20" name="TextBox 19"/>
          <p:cNvSpPr txBox="1"/>
          <p:nvPr/>
        </p:nvSpPr>
        <p:spPr>
          <a:xfrm>
            <a:off x="300188" y="5562600"/>
            <a:ext cx="8305800" cy="400110"/>
          </a:xfrm>
          <a:prstGeom prst="rect">
            <a:avLst/>
          </a:prstGeom>
          <a:noFill/>
        </p:spPr>
        <p:txBody>
          <a:bodyPr wrap="square" rtlCol="0">
            <a:spAutoFit/>
          </a:bodyPr>
          <a:lstStyle/>
          <a:p>
            <a:r>
              <a:rPr lang="en-US" sz="2000" dirty="0" smtClean="0">
                <a:latin typeface="Arial" pitchFamily="34" charset="0"/>
                <a:cs typeface="Arial" pitchFamily="34" charset="0"/>
              </a:rPr>
              <a:t>       is a diagonal matrix whose elements are the principal values</a:t>
            </a:r>
            <a:endParaRPr lang="en-US" sz="2000" dirty="0">
              <a:latin typeface="Arial" pitchFamily="34" charset="0"/>
              <a:cs typeface="Arial" pitchFamily="34" charset="0"/>
            </a:endParaRPr>
          </a:p>
        </p:txBody>
      </p:sp>
      <p:graphicFrame>
        <p:nvGraphicFramePr>
          <p:cNvPr id="95244" name="Object 4"/>
          <p:cNvGraphicFramePr>
            <a:graphicFrameLocks noChangeAspect="1"/>
          </p:cNvGraphicFramePr>
          <p:nvPr/>
        </p:nvGraphicFramePr>
        <p:xfrm>
          <a:off x="533400" y="5580498"/>
          <a:ext cx="330200" cy="317500"/>
        </p:xfrm>
        <a:graphic>
          <a:graphicData uri="http://schemas.openxmlformats.org/presentationml/2006/ole">
            <p:oleObj spid="_x0000_s268294" name="Equation" r:id="rId4" imgW="330120" imgH="317160" progId="Equation.3">
              <p:embed/>
            </p:oleObj>
          </a:graphicData>
        </a:graphic>
      </p:graphicFrame>
      <p:graphicFrame>
        <p:nvGraphicFramePr>
          <p:cNvPr id="95245" name="Object 3"/>
          <p:cNvGraphicFramePr>
            <a:graphicFrameLocks noChangeAspect="1"/>
          </p:cNvGraphicFramePr>
          <p:nvPr/>
        </p:nvGraphicFramePr>
        <p:xfrm>
          <a:off x="7696200" y="5604742"/>
          <a:ext cx="533400" cy="368300"/>
        </p:xfrm>
        <a:graphic>
          <a:graphicData uri="http://schemas.openxmlformats.org/presentationml/2006/ole">
            <p:oleObj spid="_x0000_s268295" name="Equation" r:id="rId5" imgW="533160" imgH="368280" progId="Equation.3">
              <p:embed/>
            </p:oleObj>
          </a:graphicData>
        </a:graphic>
      </p:graphicFrame>
      <p:graphicFrame>
        <p:nvGraphicFramePr>
          <p:cNvPr id="263177" name="Object 9"/>
          <p:cNvGraphicFramePr>
            <a:graphicFrameLocks noChangeAspect="1"/>
          </p:cNvGraphicFramePr>
          <p:nvPr/>
        </p:nvGraphicFramePr>
        <p:xfrm>
          <a:off x="609600" y="2438400"/>
          <a:ext cx="1422400" cy="368300"/>
        </p:xfrm>
        <a:graphic>
          <a:graphicData uri="http://schemas.openxmlformats.org/presentationml/2006/ole">
            <p:oleObj spid="_x0000_s268296" name="Equation" r:id="rId6" imgW="1422360" imgH="368280" progId="Equation.3">
              <p:embed/>
            </p:oleObj>
          </a:graphicData>
        </a:graphic>
      </p:graphicFrame>
      <p:graphicFrame>
        <p:nvGraphicFramePr>
          <p:cNvPr id="268297" name="Object 9"/>
          <p:cNvGraphicFramePr>
            <a:graphicFrameLocks noChangeAspect="1"/>
          </p:cNvGraphicFramePr>
          <p:nvPr/>
        </p:nvGraphicFramePr>
        <p:xfrm>
          <a:off x="1079500" y="3136900"/>
          <a:ext cx="2095500" cy="1270000"/>
        </p:xfrm>
        <a:graphic>
          <a:graphicData uri="http://schemas.openxmlformats.org/presentationml/2006/ole">
            <p:oleObj spid="_x0000_s268297" name="Equation" r:id="rId7" imgW="2095200" imgH="1269720" progId="Equation.3">
              <p:embed/>
            </p:oleObj>
          </a:graphicData>
        </a:graphic>
      </p:graphicFrame>
      <p:graphicFrame>
        <p:nvGraphicFramePr>
          <p:cNvPr id="268298" name="Object 10"/>
          <p:cNvGraphicFramePr>
            <a:graphicFrameLocks noChangeAspect="1"/>
          </p:cNvGraphicFramePr>
          <p:nvPr/>
        </p:nvGraphicFramePr>
        <p:xfrm>
          <a:off x="4152900" y="1371600"/>
          <a:ext cx="952500" cy="419100"/>
        </p:xfrm>
        <a:graphic>
          <a:graphicData uri="http://schemas.openxmlformats.org/presentationml/2006/ole">
            <p:oleObj spid="_x0000_s268298" name="Equation" r:id="rId8" imgW="952200" imgH="419040" progId="Equation.3">
              <p:embed/>
            </p:oleObj>
          </a:graphicData>
        </a:graphic>
      </p:graphicFrame>
      <p:graphicFrame>
        <p:nvGraphicFramePr>
          <p:cNvPr id="268299" name="Object 11"/>
          <p:cNvGraphicFramePr>
            <a:graphicFrameLocks noChangeAspect="1"/>
          </p:cNvGraphicFramePr>
          <p:nvPr/>
        </p:nvGraphicFramePr>
        <p:xfrm>
          <a:off x="609600" y="4686300"/>
          <a:ext cx="1333500" cy="419100"/>
        </p:xfrm>
        <a:graphic>
          <a:graphicData uri="http://schemas.openxmlformats.org/presentationml/2006/ole">
            <p:oleObj spid="_x0000_s268299" name="Equation" r:id="rId9" imgW="1333440" imgH="419040" progId="Equation.3">
              <p:embed/>
            </p:oleObj>
          </a:graphicData>
        </a:graphic>
      </p:graphicFrame>
      <p:graphicFrame>
        <p:nvGraphicFramePr>
          <p:cNvPr id="268300" name="Object 5"/>
          <p:cNvGraphicFramePr>
            <a:graphicFrameLocks noChangeAspect="1"/>
          </p:cNvGraphicFramePr>
          <p:nvPr/>
        </p:nvGraphicFramePr>
        <p:xfrm>
          <a:off x="4076700" y="4292600"/>
          <a:ext cx="2451100" cy="1168400"/>
        </p:xfrm>
        <a:graphic>
          <a:graphicData uri="http://schemas.openxmlformats.org/presentationml/2006/ole">
            <p:oleObj spid="_x0000_s268300" name="Equation" r:id="rId10" imgW="2450880" imgH="116820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762000"/>
            <a:ext cx="8686800" cy="2369880"/>
          </a:xfrm>
          <a:prstGeom prst="rect">
            <a:avLst/>
          </a:prstGeom>
          <a:noFill/>
        </p:spPr>
        <p:txBody>
          <a:bodyPr wrap="square" rtlCol="0">
            <a:spAutoFit/>
          </a:bodyPr>
          <a:lstStyle/>
          <a:p>
            <a:r>
              <a:rPr lang="en-US" sz="2800" b="1" dirty="0" smtClean="0">
                <a:latin typeface="Arial" pitchFamily="34" charset="0"/>
                <a:cs typeface="Arial" pitchFamily="34" charset="0"/>
              </a:rPr>
              <a:t>Problem: </a:t>
            </a:r>
            <a:r>
              <a:rPr lang="en-US" sz="2000" dirty="0" smtClean="0">
                <a:latin typeface="Arial" pitchFamily="34" charset="0"/>
                <a:cs typeface="Arial" pitchFamily="34" charset="0"/>
              </a:rPr>
              <a:t>The components of the stress tensor at point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 are given in M Pa with respect to axes O</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1</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2</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3 </a:t>
            </a:r>
            <a:r>
              <a:rPr lang="en-US" sz="2000" dirty="0" smtClean="0">
                <a:latin typeface="Arial" pitchFamily="34" charset="0"/>
                <a:cs typeface="Arial" pitchFamily="34" charset="0"/>
              </a:rPr>
              <a:t>by the matrix</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Determine the principal stresses and the principal stress directions at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a:t>
            </a:r>
            <a:endParaRPr lang="en-US" sz="2800" dirty="0">
              <a:latin typeface="Arial" pitchFamily="34" charset="0"/>
              <a:cs typeface="Arial" pitchFamily="34" charset="0"/>
            </a:endParaRPr>
          </a:p>
        </p:txBody>
      </p:sp>
      <p:graphicFrame>
        <p:nvGraphicFramePr>
          <p:cNvPr id="4" name="Object 3"/>
          <p:cNvGraphicFramePr>
            <a:graphicFrameLocks noChangeAspect="1"/>
          </p:cNvGraphicFramePr>
          <p:nvPr/>
        </p:nvGraphicFramePr>
        <p:xfrm>
          <a:off x="2914650" y="1630363"/>
          <a:ext cx="2057400" cy="1117600"/>
        </p:xfrm>
        <a:graphic>
          <a:graphicData uri="http://schemas.openxmlformats.org/presentationml/2006/ole">
            <p:oleObj spid="_x0000_s234498" name="Equation" r:id="rId3" imgW="2057400" imgH="1117440" progId="Equation.3">
              <p:embed/>
            </p:oleObj>
          </a:graphicData>
        </a:graphic>
      </p:graphicFrame>
      <p:sp>
        <p:nvSpPr>
          <p:cNvPr id="6" name="TextBox 5"/>
          <p:cNvSpPr txBox="1"/>
          <p:nvPr/>
        </p:nvSpPr>
        <p:spPr>
          <a:xfrm>
            <a:off x="85436" y="64652"/>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principal values and principal directions …</a:t>
            </a:r>
            <a:endParaRPr lang="en-US" sz="2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762000"/>
            <a:ext cx="8686800" cy="2677656"/>
          </a:xfrm>
          <a:prstGeom prst="rect">
            <a:avLst/>
          </a:prstGeom>
          <a:noFill/>
        </p:spPr>
        <p:txBody>
          <a:bodyPr wrap="square" rtlCol="0">
            <a:spAutoFit/>
          </a:bodyPr>
          <a:lstStyle/>
          <a:p>
            <a:r>
              <a:rPr lang="en-US" sz="2800" b="1" dirty="0" smtClean="0">
                <a:latin typeface="Arial" pitchFamily="34" charset="0"/>
                <a:cs typeface="Arial" pitchFamily="34" charset="0"/>
              </a:rPr>
              <a:t>Problem: </a:t>
            </a:r>
            <a:r>
              <a:rPr lang="en-US" sz="2000" dirty="0" smtClean="0">
                <a:latin typeface="Arial" pitchFamily="34" charset="0"/>
                <a:cs typeface="Arial" pitchFamily="34" charset="0"/>
              </a:rPr>
              <a:t>At point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 the stress matrix is given in M Pa with respect to axes O</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1</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2</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3 </a:t>
            </a:r>
            <a:r>
              <a:rPr lang="en-US" sz="2000" dirty="0" smtClean="0">
                <a:latin typeface="Arial" pitchFamily="34" charset="0"/>
                <a:cs typeface="Arial" pitchFamily="34" charset="0"/>
              </a:rPr>
              <a:t>by</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Determine the principal stress values and the principal stress directions for each case.</a:t>
            </a:r>
            <a:endParaRPr lang="en-US" sz="2800" dirty="0">
              <a:latin typeface="Arial" pitchFamily="34" charset="0"/>
              <a:cs typeface="Arial" pitchFamily="34" charset="0"/>
            </a:endParaRPr>
          </a:p>
        </p:txBody>
      </p:sp>
      <p:graphicFrame>
        <p:nvGraphicFramePr>
          <p:cNvPr id="4" name="Object 3"/>
          <p:cNvGraphicFramePr>
            <a:graphicFrameLocks noChangeAspect="1"/>
          </p:cNvGraphicFramePr>
          <p:nvPr/>
        </p:nvGraphicFramePr>
        <p:xfrm>
          <a:off x="1828800" y="1630363"/>
          <a:ext cx="1866900" cy="1117600"/>
        </p:xfrm>
        <a:graphic>
          <a:graphicData uri="http://schemas.openxmlformats.org/presentationml/2006/ole">
            <p:oleObj spid="_x0000_s269314" name="Equation" r:id="rId3" imgW="1866600" imgH="1117440" progId="Equation.3">
              <p:embed/>
            </p:oleObj>
          </a:graphicData>
        </a:graphic>
      </p:graphicFrame>
      <p:sp>
        <p:nvSpPr>
          <p:cNvPr id="6" name="TextBox 5"/>
          <p:cNvSpPr txBox="1"/>
          <p:nvPr/>
        </p:nvSpPr>
        <p:spPr>
          <a:xfrm>
            <a:off x="85436" y="64652"/>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principal values and principal directions …</a:t>
            </a:r>
            <a:endParaRPr lang="en-US" sz="2800" b="1" dirty="0">
              <a:latin typeface="Arial" pitchFamily="34" charset="0"/>
              <a:cs typeface="Arial" pitchFamily="34" charset="0"/>
            </a:endParaRPr>
          </a:p>
        </p:txBody>
      </p:sp>
      <p:graphicFrame>
        <p:nvGraphicFramePr>
          <p:cNvPr id="269315" name="Object 3"/>
          <p:cNvGraphicFramePr>
            <a:graphicFrameLocks noChangeAspect="1"/>
          </p:cNvGraphicFramePr>
          <p:nvPr/>
        </p:nvGraphicFramePr>
        <p:xfrm>
          <a:off x="5029200" y="1600200"/>
          <a:ext cx="1676400" cy="1117600"/>
        </p:xfrm>
        <a:graphic>
          <a:graphicData uri="http://schemas.openxmlformats.org/presentationml/2006/ole">
            <p:oleObj spid="_x0000_s269315" name="Equation" r:id="rId4" imgW="1676160" imgH="1117440" progId="Equation.3">
              <p:embed/>
            </p:oleObj>
          </a:graphicData>
        </a:graphic>
      </p:graphicFrame>
      <p:sp>
        <p:nvSpPr>
          <p:cNvPr id="7" name="Rectangle 6"/>
          <p:cNvSpPr/>
          <p:nvPr/>
        </p:nvSpPr>
        <p:spPr>
          <a:xfrm>
            <a:off x="967504" y="1999672"/>
            <a:ext cx="979755" cy="369332"/>
          </a:xfrm>
          <a:prstGeom prst="rect">
            <a:avLst/>
          </a:prstGeom>
        </p:spPr>
        <p:txBody>
          <a:bodyPr wrap="none">
            <a:spAutoFit/>
          </a:bodyPr>
          <a:lstStyle/>
          <a:p>
            <a:r>
              <a:rPr lang="en-US" dirty="0" smtClean="0">
                <a:latin typeface="Arial" pitchFamily="34" charset="0"/>
                <a:cs typeface="Arial" pitchFamily="34" charset="0"/>
              </a:rPr>
              <a:t>Case I: </a:t>
            </a:r>
            <a:endParaRPr lang="en-US" dirty="0"/>
          </a:p>
        </p:txBody>
      </p:sp>
      <p:sp>
        <p:nvSpPr>
          <p:cNvPr id="8" name="Rectangle 7"/>
          <p:cNvSpPr/>
          <p:nvPr/>
        </p:nvSpPr>
        <p:spPr>
          <a:xfrm>
            <a:off x="4099870" y="1944256"/>
            <a:ext cx="1043876" cy="369332"/>
          </a:xfrm>
          <a:prstGeom prst="rect">
            <a:avLst/>
          </a:prstGeom>
        </p:spPr>
        <p:txBody>
          <a:bodyPr wrap="none">
            <a:spAutoFit/>
          </a:bodyPr>
          <a:lstStyle/>
          <a:p>
            <a:r>
              <a:rPr lang="en-US" dirty="0" smtClean="0">
                <a:latin typeface="Arial" pitchFamily="34" charset="0"/>
                <a:cs typeface="Arial" pitchFamily="34" charset="0"/>
              </a:rPr>
              <a:t>Case II: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762000"/>
            <a:ext cx="8686800" cy="4524315"/>
          </a:xfrm>
          <a:prstGeom prst="rect">
            <a:avLst/>
          </a:prstGeom>
          <a:noFill/>
        </p:spPr>
        <p:txBody>
          <a:bodyPr wrap="square" rtlCol="0">
            <a:spAutoFit/>
          </a:bodyPr>
          <a:lstStyle/>
          <a:p>
            <a:r>
              <a:rPr lang="en-US" sz="2800" b="1" dirty="0" smtClean="0">
                <a:latin typeface="Arial" pitchFamily="34" charset="0"/>
                <a:cs typeface="Arial" pitchFamily="34" charset="0"/>
              </a:rPr>
              <a:t>Problem: </a:t>
            </a:r>
            <a:r>
              <a:rPr lang="en-US" sz="2000" dirty="0" smtClean="0">
                <a:latin typeface="Arial" pitchFamily="34" charset="0"/>
                <a:cs typeface="Arial" pitchFamily="34" charset="0"/>
              </a:rPr>
              <a:t>When referred to principal axes at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 the stress matrix in </a:t>
            </a:r>
            <a:r>
              <a:rPr lang="en-US" sz="2000" dirty="0" err="1" smtClean="0">
                <a:latin typeface="Arial" pitchFamily="34" charset="0"/>
                <a:cs typeface="Arial" pitchFamily="34" charset="0"/>
              </a:rPr>
              <a:t>ksi</a:t>
            </a:r>
            <a:r>
              <a:rPr lang="en-US" sz="2000" dirty="0" smtClean="0">
                <a:latin typeface="Arial" pitchFamily="34" charset="0"/>
                <a:cs typeface="Arial" pitchFamily="34" charset="0"/>
              </a:rPr>
              <a:t> units is</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If the transformation matrix between the principal axes and axes is</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where             and       are to be determined, calculate      </a:t>
            </a:r>
            <a:endParaRPr lang="en-US" sz="2800" dirty="0">
              <a:latin typeface="Arial" pitchFamily="34" charset="0"/>
              <a:cs typeface="Arial" pitchFamily="34" charset="0"/>
            </a:endParaRPr>
          </a:p>
        </p:txBody>
      </p:sp>
      <p:graphicFrame>
        <p:nvGraphicFramePr>
          <p:cNvPr id="4" name="Object 3"/>
          <p:cNvGraphicFramePr>
            <a:graphicFrameLocks noChangeAspect="1"/>
          </p:cNvGraphicFramePr>
          <p:nvPr/>
        </p:nvGraphicFramePr>
        <p:xfrm>
          <a:off x="3200400" y="1600200"/>
          <a:ext cx="1778000" cy="1117600"/>
        </p:xfrm>
        <a:graphic>
          <a:graphicData uri="http://schemas.openxmlformats.org/presentationml/2006/ole">
            <p:oleObj spid="_x0000_s270338" name="Equation" r:id="rId3" imgW="1777680" imgH="1117440" progId="Equation.3">
              <p:embed/>
            </p:oleObj>
          </a:graphicData>
        </a:graphic>
      </p:graphicFrame>
      <p:sp>
        <p:nvSpPr>
          <p:cNvPr id="6" name="TextBox 5"/>
          <p:cNvSpPr txBox="1"/>
          <p:nvPr/>
        </p:nvSpPr>
        <p:spPr>
          <a:xfrm>
            <a:off x="85436" y="64652"/>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principal values and principal directions …</a:t>
            </a:r>
            <a:endParaRPr lang="en-US" sz="2800" b="1" dirty="0">
              <a:latin typeface="Arial" pitchFamily="34" charset="0"/>
              <a:cs typeface="Arial" pitchFamily="34" charset="0"/>
            </a:endParaRPr>
          </a:p>
        </p:txBody>
      </p:sp>
      <p:graphicFrame>
        <p:nvGraphicFramePr>
          <p:cNvPr id="270340" name="Object 4"/>
          <p:cNvGraphicFramePr>
            <a:graphicFrameLocks noChangeAspect="1"/>
          </p:cNvGraphicFramePr>
          <p:nvPr/>
        </p:nvGraphicFramePr>
        <p:xfrm>
          <a:off x="2819400" y="3200400"/>
          <a:ext cx="2755900" cy="1524000"/>
        </p:xfrm>
        <a:graphic>
          <a:graphicData uri="http://schemas.openxmlformats.org/presentationml/2006/ole">
            <p:oleObj spid="_x0000_s270340" name="Equation" r:id="rId4" imgW="2755800" imgH="1523880" progId="Equation.3">
              <p:embed/>
            </p:oleObj>
          </a:graphicData>
        </a:graphic>
      </p:graphicFrame>
      <p:graphicFrame>
        <p:nvGraphicFramePr>
          <p:cNvPr id="270341" name="Object 5"/>
          <p:cNvGraphicFramePr>
            <a:graphicFrameLocks noChangeAspect="1"/>
          </p:cNvGraphicFramePr>
          <p:nvPr/>
        </p:nvGraphicFramePr>
        <p:xfrm>
          <a:off x="1191492" y="4867564"/>
          <a:ext cx="762000" cy="317500"/>
        </p:xfrm>
        <a:graphic>
          <a:graphicData uri="http://schemas.openxmlformats.org/presentationml/2006/ole">
            <p:oleObj spid="_x0000_s270341" name="Equation" r:id="rId5" imgW="761760" imgH="317160" progId="Equation.3">
              <p:embed/>
            </p:oleObj>
          </a:graphicData>
        </a:graphic>
      </p:graphicFrame>
      <p:graphicFrame>
        <p:nvGraphicFramePr>
          <p:cNvPr id="270342" name="Object 6"/>
          <p:cNvGraphicFramePr>
            <a:graphicFrameLocks noChangeAspect="1"/>
          </p:cNvGraphicFramePr>
          <p:nvPr/>
        </p:nvGraphicFramePr>
        <p:xfrm>
          <a:off x="2504208" y="4895272"/>
          <a:ext cx="342900" cy="330200"/>
        </p:xfrm>
        <a:graphic>
          <a:graphicData uri="http://schemas.openxmlformats.org/presentationml/2006/ole">
            <p:oleObj spid="_x0000_s270342" name="Equation" r:id="rId6" imgW="342720" imgH="330120" progId="Equation.3">
              <p:embed/>
            </p:oleObj>
          </a:graphicData>
        </a:graphic>
      </p:graphicFrame>
      <p:graphicFrame>
        <p:nvGraphicFramePr>
          <p:cNvPr id="270343" name="Object 7"/>
          <p:cNvGraphicFramePr>
            <a:graphicFrameLocks noChangeAspect="1"/>
          </p:cNvGraphicFramePr>
          <p:nvPr/>
        </p:nvGraphicFramePr>
        <p:xfrm>
          <a:off x="6463722" y="4895272"/>
          <a:ext cx="279400" cy="368300"/>
        </p:xfrm>
        <a:graphic>
          <a:graphicData uri="http://schemas.openxmlformats.org/presentationml/2006/ole">
            <p:oleObj spid="_x0000_s270343" name="Equation" r:id="rId7" imgW="279360" imgH="368280"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436" y="147776"/>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Normal and Shear Stress</a:t>
            </a:r>
            <a:endParaRPr lang="en-US" sz="2800" b="1" dirty="0">
              <a:latin typeface="Arial" pitchFamily="34" charset="0"/>
              <a:cs typeface="Arial" pitchFamily="34" charset="0"/>
            </a:endParaRPr>
          </a:p>
        </p:txBody>
      </p:sp>
      <p:sp>
        <p:nvSpPr>
          <p:cNvPr id="3" name="TextBox 2"/>
          <p:cNvSpPr txBox="1"/>
          <p:nvPr/>
        </p:nvSpPr>
        <p:spPr>
          <a:xfrm>
            <a:off x="152400" y="886361"/>
            <a:ext cx="8763000" cy="1323439"/>
          </a:xfrm>
          <a:prstGeom prst="rect">
            <a:avLst/>
          </a:prstGeom>
          <a:noFill/>
        </p:spPr>
        <p:txBody>
          <a:bodyPr wrap="square" rtlCol="0">
            <a:spAutoFit/>
          </a:bodyPr>
          <a:lstStyle/>
          <a:p>
            <a:r>
              <a:rPr lang="en-US" sz="2000" dirty="0" smtClean="0">
                <a:latin typeface="Arial" pitchFamily="34" charset="0"/>
                <a:cs typeface="Arial" pitchFamily="34" charset="0"/>
              </a:rPr>
              <a:t>The stress vector        on an arbitrary plane at P may be resolved into a component normal to the plane having a magnitude      , along with a shear component which acts in the plane and has a magnitude       as shown in the figure below</a:t>
            </a:r>
            <a:endParaRPr lang="en-US" sz="2000" b="1" baseline="-25000" dirty="0">
              <a:latin typeface="Arial" pitchFamily="34" charset="0"/>
              <a:cs typeface="Arial" pitchFamily="34" charset="0"/>
            </a:endParaRPr>
          </a:p>
        </p:txBody>
      </p:sp>
      <p:graphicFrame>
        <p:nvGraphicFramePr>
          <p:cNvPr id="267271" name="Object 7"/>
          <p:cNvGraphicFramePr>
            <a:graphicFrameLocks noChangeAspect="1"/>
          </p:cNvGraphicFramePr>
          <p:nvPr/>
        </p:nvGraphicFramePr>
        <p:xfrm>
          <a:off x="2265216" y="893616"/>
          <a:ext cx="381000" cy="393700"/>
        </p:xfrm>
        <a:graphic>
          <a:graphicData uri="http://schemas.openxmlformats.org/presentationml/2006/ole">
            <p:oleObj spid="_x0000_s291847" name="Equation" r:id="rId3" imgW="380880" imgH="393480" progId="Equation.3">
              <p:embed/>
            </p:oleObj>
          </a:graphicData>
        </a:graphic>
      </p:graphicFrame>
      <p:graphicFrame>
        <p:nvGraphicFramePr>
          <p:cNvPr id="291856" name="Object 16"/>
          <p:cNvGraphicFramePr>
            <a:graphicFrameLocks noChangeAspect="1"/>
          </p:cNvGraphicFramePr>
          <p:nvPr/>
        </p:nvGraphicFramePr>
        <p:xfrm>
          <a:off x="6053280" y="1237672"/>
          <a:ext cx="393700" cy="330200"/>
        </p:xfrm>
        <a:graphic>
          <a:graphicData uri="http://schemas.openxmlformats.org/presentationml/2006/ole">
            <p:oleObj spid="_x0000_s291856" name="Equation" r:id="rId4" imgW="393480" imgH="330120" progId="Equation.3">
              <p:embed/>
            </p:oleObj>
          </a:graphicData>
        </a:graphic>
      </p:graphicFrame>
      <p:graphicFrame>
        <p:nvGraphicFramePr>
          <p:cNvPr id="291857" name="Object 17"/>
          <p:cNvGraphicFramePr>
            <a:graphicFrameLocks noChangeAspect="1"/>
          </p:cNvGraphicFramePr>
          <p:nvPr/>
        </p:nvGraphicFramePr>
        <p:xfrm>
          <a:off x="6615113" y="1555750"/>
          <a:ext cx="355600" cy="330200"/>
        </p:xfrm>
        <a:graphic>
          <a:graphicData uri="http://schemas.openxmlformats.org/presentationml/2006/ole">
            <p:oleObj spid="_x0000_s291857" name="Equation" r:id="rId5" imgW="355320" imgH="330120" progId="Equation.3">
              <p:embed/>
            </p:oleObj>
          </a:graphicData>
        </a:graphic>
      </p:graphicFrame>
      <p:graphicFrame>
        <p:nvGraphicFramePr>
          <p:cNvPr id="31" name="Object 4"/>
          <p:cNvGraphicFramePr>
            <a:graphicFrameLocks noChangeAspect="1"/>
          </p:cNvGraphicFramePr>
          <p:nvPr/>
        </p:nvGraphicFramePr>
        <p:xfrm>
          <a:off x="6832600" y="2905653"/>
          <a:ext cx="266700" cy="330200"/>
        </p:xfrm>
        <a:graphic>
          <a:graphicData uri="http://schemas.openxmlformats.org/presentationml/2006/ole">
            <p:oleObj spid="_x0000_s291858" name="Equation" r:id="rId6" imgW="266400" imgH="330120" progId="Equation.3">
              <p:embed/>
            </p:oleObj>
          </a:graphicData>
        </a:graphic>
      </p:graphicFrame>
      <p:graphicFrame>
        <p:nvGraphicFramePr>
          <p:cNvPr id="32" name="Object 4"/>
          <p:cNvGraphicFramePr>
            <a:graphicFrameLocks noChangeAspect="1"/>
          </p:cNvGraphicFramePr>
          <p:nvPr/>
        </p:nvGraphicFramePr>
        <p:xfrm>
          <a:off x="8509000" y="2219853"/>
          <a:ext cx="406400" cy="393700"/>
        </p:xfrm>
        <a:graphic>
          <a:graphicData uri="http://schemas.openxmlformats.org/presentationml/2006/ole">
            <p:oleObj spid="_x0000_s291859" name="Equation" r:id="rId7" imgW="406080" imgH="393480" progId="Equation.3">
              <p:embed/>
            </p:oleObj>
          </a:graphicData>
        </a:graphic>
      </p:graphicFrame>
      <p:graphicFrame>
        <p:nvGraphicFramePr>
          <p:cNvPr id="33" name="Object 4"/>
          <p:cNvGraphicFramePr>
            <a:graphicFrameLocks noChangeAspect="1"/>
          </p:cNvGraphicFramePr>
          <p:nvPr/>
        </p:nvGraphicFramePr>
        <p:xfrm>
          <a:off x="8218055" y="3891635"/>
          <a:ext cx="393700" cy="292100"/>
        </p:xfrm>
        <a:graphic>
          <a:graphicData uri="http://schemas.openxmlformats.org/presentationml/2006/ole">
            <p:oleObj spid="_x0000_s291860" name="Equation" r:id="rId8" imgW="393480" imgH="291960" progId="Equation.3">
              <p:embed/>
            </p:oleObj>
          </a:graphicData>
        </a:graphic>
      </p:graphicFrame>
      <p:grpSp>
        <p:nvGrpSpPr>
          <p:cNvPr id="59" name="Group 58"/>
          <p:cNvGrpSpPr/>
          <p:nvPr/>
        </p:nvGrpSpPr>
        <p:grpSpPr>
          <a:xfrm>
            <a:off x="6070600" y="2068460"/>
            <a:ext cx="2406845" cy="2274940"/>
            <a:chOff x="3581400" y="1906007"/>
            <a:chExt cx="2406845" cy="2274940"/>
          </a:xfrm>
        </p:grpSpPr>
        <p:sp>
          <p:nvSpPr>
            <p:cNvPr id="24" name="Freeform 23"/>
            <p:cNvSpPr/>
            <p:nvPr/>
          </p:nvSpPr>
          <p:spPr>
            <a:xfrm rot="19791214">
              <a:off x="4887647" y="3645238"/>
              <a:ext cx="701964" cy="535709"/>
            </a:xfrm>
            <a:custGeom>
              <a:avLst/>
              <a:gdLst>
                <a:gd name="connsiteX0" fmla="*/ 0 w 701964"/>
                <a:gd name="connsiteY0" fmla="*/ 0 h 535709"/>
                <a:gd name="connsiteX1" fmla="*/ 304800 w 701964"/>
                <a:gd name="connsiteY1" fmla="*/ 129309 h 535709"/>
                <a:gd name="connsiteX2" fmla="*/ 471055 w 701964"/>
                <a:gd name="connsiteY2" fmla="*/ 443345 h 535709"/>
                <a:gd name="connsiteX3" fmla="*/ 701964 w 701964"/>
                <a:gd name="connsiteY3" fmla="*/ 535709 h 535709"/>
              </a:gdLst>
              <a:ahLst/>
              <a:cxnLst>
                <a:cxn ang="0">
                  <a:pos x="connsiteX0" y="connsiteY0"/>
                </a:cxn>
                <a:cxn ang="0">
                  <a:pos x="connsiteX1" y="connsiteY1"/>
                </a:cxn>
                <a:cxn ang="0">
                  <a:pos x="connsiteX2" y="connsiteY2"/>
                </a:cxn>
                <a:cxn ang="0">
                  <a:pos x="connsiteX3" y="connsiteY3"/>
                </a:cxn>
              </a:cxnLst>
              <a:rect l="l" t="t" r="r" b="b"/>
              <a:pathLst>
                <a:path w="701964" h="535709">
                  <a:moveTo>
                    <a:pt x="0" y="0"/>
                  </a:moveTo>
                  <a:cubicBezTo>
                    <a:pt x="113145" y="27709"/>
                    <a:pt x="226291" y="55418"/>
                    <a:pt x="304800" y="129309"/>
                  </a:cubicBezTo>
                  <a:cubicBezTo>
                    <a:pt x="383309" y="203200"/>
                    <a:pt x="404861" y="375612"/>
                    <a:pt x="471055" y="443345"/>
                  </a:cubicBezTo>
                  <a:cubicBezTo>
                    <a:pt x="537249" y="511078"/>
                    <a:pt x="619606" y="523393"/>
                    <a:pt x="701964" y="535709"/>
                  </a:cubicBezTo>
                </a:path>
              </a:pathLst>
            </a:cu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Rectangle 45"/>
            <p:cNvSpPr/>
            <p:nvPr/>
          </p:nvSpPr>
          <p:spPr>
            <a:xfrm rot="18646259">
              <a:off x="4311048" y="2552669"/>
              <a:ext cx="1826723" cy="5334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roup 9"/>
            <p:cNvGrpSpPr/>
            <p:nvPr/>
          </p:nvGrpSpPr>
          <p:grpSpPr>
            <a:xfrm>
              <a:off x="3581400" y="2743200"/>
              <a:ext cx="1487055" cy="1308484"/>
              <a:chOff x="1328497" y="1654849"/>
              <a:chExt cx="1487055" cy="1308484"/>
            </a:xfrm>
            <a:noFill/>
          </p:grpSpPr>
          <p:sp>
            <p:nvSpPr>
              <p:cNvPr id="48" name="Freeform 2"/>
              <p:cNvSpPr/>
              <p:nvPr/>
            </p:nvSpPr>
            <p:spPr>
              <a:xfrm>
                <a:off x="1328497" y="1654849"/>
                <a:ext cx="1487055" cy="1308484"/>
              </a:xfrm>
              <a:custGeom>
                <a:avLst/>
                <a:gdLst>
                  <a:gd name="connsiteX0" fmla="*/ 204739 w 1487055"/>
                  <a:gd name="connsiteY0" fmla="*/ 995987 h 1308484"/>
                  <a:gd name="connsiteX1" fmla="*/ 84667 w 1487055"/>
                  <a:gd name="connsiteY1" fmla="*/ 367915 h 1308484"/>
                  <a:gd name="connsiteX2" fmla="*/ 712739 w 1487055"/>
                  <a:gd name="connsiteY2" fmla="*/ 16933 h 1308484"/>
                  <a:gd name="connsiteX3" fmla="*/ 1359285 w 1487055"/>
                  <a:gd name="connsiteY3" fmla="*/ 266315 h 1308484"/>
                  <a:gd name="connsiteX4" fmla="*/ 1386994 w 1487055"/>
                  <a:gd name="connsiteY4" fmla="*/ 912860 h 1308484"/>
                  <a:gd name="connsiteX5" fmla="*/ 758921 w 1487055"/>
                  <a:gd name="connsiteY5" fmla="*/ 1291551 h 1308484"/>
                  <a:gd name="connsiteX6" fmla="*/ 204739 w 1487055"/>
                  <a:gd name="connsiteY6" fmla="*/ 995987 h 1308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7055" h="1308484">
                    <a:moveTo>
                      <a:pt x="204739" y="995987"/>
                    </a:moveTo>
                    <a:cubicBezTo>
                      <a:pt x="92363" y="842048"/>
                      <a:pt x="0" y="531091"/>
                      <a:pt x="84667" y="367915"/>
                    </a:cubicBezTo>
                    <a:cubicBezTo>
                      <a:pt x="169334" y="204739"/>
                      <a:pt x="500303" y="33866"/>
                      <a:pt x="712739" y="16933"/>
                    </a:cubicBezTo>
                    <a:cubicBezTo>
                      <a:pt x="925175" y="0"/>
                      <a:pt x="1246909" y="116994"/>
                      <a:pt x="1359285" y="266315"/>
                    </a:cubicBezTo>
                    <a:cubicBezTo>
                      <a:pt x="1471661" y="415636"/>
                      <a:pt x="1487055" y="741987"/>
                      <a:pt x="1386994" y="912860"/>
                    </a:cubicBezTo>
                    <a:cubicBezTo>
                      <a:pt x="1286933" y="1083733"/>
                      <a:pt x="954424" y="1274618"/>
                      <a:pt x="758921" y="1291551"/>
                    </a:cubicBezTo>
                    <a:cubicBezTo>
                      <a:pt x="563418" y="1308484"/>
                      <a:pt x="317115" y="1149926"/>
                      <a:pt x="204739" y="995987"/>
                    </a:cubicBezTo>
                    <a:close/>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1914236" y="2066636"/>
                <a:ext cx="228600" cy="369332"/>
              </a:xfrm>
              <a:prstGeom prst="rect">
                <a:avLst/>
              </a:prstGeom>
              <a:grpFill/>
            </p:spPr>
            <p:txBody>
              <a:bodyPr wrap="square" rtlCol="0">
                <a:spAutoFit/>
              </a:bodyPr>
              <a:lstStyle/>
              <a:p>
                <a:r>
                  <a:rPr lang="en-US" b="1" dirty="0" smtClean="0"/>
                  <a:t>P</a:t>
                </a:r>
                <a:endParaRPr lang="en-US" b="1" dirty="0"/>
              </a:p>
            </p:txBody>
          </p:sp>
        </p:grpSp>
        <p:cxnSp>
          <p:nvCxnSpPr>
            <p:cNvPr id="50" name="Straight Arrow Connector 49"/>
            <p:cNvCxnSpPr/>
            <p:nvPr/>
          </p:nvCxnSpPr>
          <p:spPr>
            <a:xfrm flipV="1">
              <a:off x="4431148" y="2304471"/>
              <a:ext cx="1557097" cy="101294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flipH="1" flipV="1">
              <a:off x="4350324" y="2020456"/>
              <a:ext cx="1371600" cy="1219199"/>
            </a:xfrm>
            <a:prstGeom prst="straightConnector1">
              <a:avLst/>
            </a:prstGeom>
            <a:ln w="190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4419600" y="3315856"/>
              <a:ext cx="414099" cy="381000"/>
            </a:xfrm>
            <a:prstGeom prst="straightConnector1">
              <a:avLst/>
            </a:prstGeom>
            <a:ln w="1905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grpSp>
      <p:graphicFrame>
        <p:nvGraphicFramePr>
          <p:cNvPr id="291861" name="Object 21"/>
          <p:cNvGraphicFramePr>
            <a:graphicFrameLocks noChangeAspect="1"/>
          </p:cNvGraphicFramePr>
          <p:nvPr/>
        </p:nvGraphicFramePr>
        <p:xfrm>
          <a:off x="7585364" y="1991253"/>
          <a:ext cx="419100" cy="330200"/>
        </p:xfrm>
        <a:graphic>
          <a:graphicData uri="http://schemas.openxmlformats.org/presentationml/2006/ole">
            <p:oleObj spid="_x0000_s291861" name="Equation" r:id="rId9" imgW="419040" imgH="330120" progId="Equation.3">
              <p:embed/>
            </p:oleObj>
          </a:graphicData>
        </a:graphic>
      </p:graphicFrame>
      <p:graphicFrame>
        <p:nvGraphicFramePr>
          <p:cNvPr id="291862" name="Object 22"/>
          <p:cNvGraphicFramePr>
            <a:graphicFrameLocks noChangeAspect="1"/>
          </p:cNvGraphicFramePr>
          <p:nvPr/>
        </p:nvGraphicFramePr>
        <p:xfrm>
          <a:off x="6871856" y="3695361"/>
          <a:ext cx="381000" cy="330200"/>
        </p:xfrm>
        <a:graphic>
          <a:graphicData uri="http://schemas.openxmlformats.org/presentationml/2006/ole">
            <p:oleObj spid="_x0000_s291862" name="Equation" r:id="rId10" imgW="380880" imgH="330120" progId="Equation.3">
              <p:embed/>
            </p:oleObj>
          </a:graphicData>
        </a:graphic>
      </p:graphicFrame>
      <p:cxnSp>
        <p:nvCxnSpPr>
          <p:cNvPr id="51" name="Straight Arrow Connector 50"/>
          <p:cNvCxnSpPr/>
          <p:nvPr/>
        </p:nvCxnSpPr>
        <p:spPr>
          <a:xfrm rot="5400000" flipH="1" flipV="1">
            <a:off x="6870843" y="2945847"/>
            <a:ext cx="574218" cy="50292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91864" name="Object 24"/>
          <p:cNvGraphicFramePr>
            <a:graphicFrameLocks noChangeAspect="1"/>
          </p:cNvGraphicFramePr>
          <p:nvPr/>
        </p:nvGraphicFramePr>
        <p:xfrm>
          <a:off x="457200" y="2438400"/>
          <a:ext cx="2222500" cy="431800"/>
        </p:xfrm>
        <a:graphic>
          <a:graphicData uri="http://schemas.openxmlformats.org/presentationml/2006/ole">
            <p:oleObj spid="_x0000_s291864" name="Equation" r:id="rId11" imgW="2222280" imgH="431640" progId="Equation.3">
              <p:embed/>
            </p:oleObj>
          </a:graphicData>
        </a:graphic>
      </p:graphicFrame>
      <p:graphicFrame>
        <p:nvGraphicFramePr>
          <p:cNvPr id="291865" name="Object 25"/>
          <p:cNvGraphicFramePr>
            <a:graphicFrameLocks noChangeAspect="1"/>
          </p:cNvGraphicFramePr>
          <p:nvPr/>
        </p:nvGraphicFramePr>
        <p:xfrm>
          <a:off x="466725" y="2940050"/>
          <a:ext cx="3632200" cy="393700"/>
        </p:xfrm>
        <a:graphic>
          <a:graphicData uri="http://schemas.openxmlformats.org/presentationml/2006/ole">
            <p:oleObj spid="_x0000_s291865" name="Equation" r:id="rId12" imgW="3632040" imgH="393480" progId="Equation.3">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436" y="147776"/>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Normal and Shear Stress</a:t>
            </a:r>
            <a:endParaRPr lang="en-US" sz="2800" b="1" dirty="0">
              <a:latin typeface="Arial" pitchFamily="34" charset="0"/>
              <a:cs typeface="Arial" pitchFamily="34" charset="0"/>
            </a:endParaRPr>
          </a:p>
        </p:txBody>
      </p:sp>
      <p:sp>
        <p:nvSpPr>
          <p:cNvPr id="3" name="TextBox 2"/>
          <p:cNvSpPr txBox="1"/>
          <p:nvPr/>
        </p:nvSpPr>
        <p:spPr>
          <a:xfrm>
            <a:off x="76200" y="742890"/>
            <a:ext cx="7848600" cy="400110"/>
          </a:xfrm>
          <a:prstGeom prst="rect">
            <a:avLst/>
          </a:prstGeom>
          <a:noFill/>
        </p:spPr>
        <p:txBody>
          <a:bodyPr wrap="square" rtlCol="0">
            <a:spAutoFit/>
          </a:bodyPr>
          <a:lstStyle/>
          <a:p>
            <a:r>
              <a:rPr lang="en-US" sz="2000" b="1" dirty="0" smtClean="0">
                <a:latin typeface="Arial" pitchFamily="34" charset="0"/>
                <a:cs typeface="Arial" pitchFamily="34" charset="0"/>
              </a:rPr>
              <a:t>Optimal normal stress values:</a:t>
            </a:r>
            <a:endParaRPr lang="en-US" sz="2000" b="1" dirty="0">
              <a:latin typeface="Arial" pitchFamily="34" charset="0"/>
              <a:cs typeface="Arial" pitchFamily="34" charset="0"/>
            </a:endParaRPr>
          </a:p>
        </p:txBody>
      </p:sp>
      <p:graphicFrame>
        <p:nvGraphicFramePr>
          <p:cNvPr id="292866" name="Object 2"/>
          <p:cNvGraphicFramePr>
            <a:graphicFrameLocks noChangeAspect="1"/>
          </p:cNvGraphicFramePr>
          <p:nvPr/>
        </p:nvGraphicFramePr>
        <p:xfrm>
          <a:off x="381000" y="1219200"/>
          <a:ext cx="2743200" cy="368300"/>
        </p:xfrm>
        <a:graphic>
          <a:graphicData uri="http://schemas.openxmlformats.org/presentationml/2006/ole">
            <p:oleObj spid="_x0000_s292866" name="Equation" r:id="rId3" imgW="2743200" imgH="368280" progId="Equation.3">
              <p:embed/>
            </p:oleObj>
          </a:graphicData>
        </a:graphic>
      </p:graphicFrame>
      <p:graphicFrame>
        <p:nvGraphicFramePr>
          <p:cNvPr id="292867" name="Object 3"/>
          <p:cNvGraphicFramePr>
            <a:graphicFrameLocks noChangeAspect="1"/>
          </p:cNvGraphicFramePr>
          <p:nvPr/>
        </p:nvGraphicFramePr>
        <p:xfrm>
          <a:off x="304800" y="1765300"/>
          <a:ext cx="3911600" cy="673100"/>
        </p:xfrm>
        <a:graphic>
          <a:graphicData uri="http://schemas.openxmlformats.org/presentationml/2006/ole">
            <p:oleObj spid="_x0000_s292867" name="Equation" r:id="rId4" imgW="3911400" imgH="672840" progId="Equation.3">
              <p:embed/>
            </p:oleObj>
          </a:graphicData>
        </a:graphic>
      </p:graphicFrame>
      <p:graphicFrame>
        <p:nvGraphicFramePr>
          <p:cNvPr id="292868" name="Object 4"/>
          <p:cNvGraphicFramePr>
            <a:graphicFrameLocks noChangeAspect="1"/>
          </p:cNvGraphicFramePr>
          <p:nvPr/>
        </p:nvGraphicFramePr>
        <p:xfrm>
          <a:off x="1308100" y="2514600"/>
          <a:ext cx="1663700" cy="368300"/>
        </p:xfrm>
        <a:graphic>
          <a:graphicData uri="http://schemas.openxmlformats.org/presentationml/2006/ole">
            <p:oleObj spid="_x0000_s292868" name="Equation" r:id="rId5" imgW="1663560" imgH="368280" progId="Equation.3">
              <p:embed/>
            </p:oleObj>
          </a:graphicData>
        </a:graphic>
      </p:graphicFrame>
      <p:sp>
        <p:nvSpPr>
          <p:cNvPr id="7" name="TextBox 6"/>
          <p:cNvSpPr txBox="1"/>
          <p:nvPr/>
        </p:nvSpPr>
        <p:spPr>
          <a:xfrm>
            <a:off x="76200" y="2952690"/>
            <a:ext cx="8686800" cy="707886"/>
          </a:xfrm>
          <a:prstGeom prst="rect">
            <a:avLst/>
          </a:prstGeom>
          <a:noFill/>
        </p:spPr>
        <p:txBody>
          <a:bodyPr wrap="square" rtlCol="0">
            <a:spAutoFit/>
          </a:bodyPr>
          <a:lstStyle/>
          <a:p>
            <a:r>
              <a:rPr lang="en-US" sz="2000" dirty="0" smtClean="0">
                <a:latin typeface="Arial" pitchFamily="34" charset="0"/>
                <a:cs typeface="Arial" pitchFamily="34" charset="0"/>
              </a:rPr>
              <a:t>Hence we conclude that the principal stresses include both the maximum and minimum normal stress values.</a:t>
            </a:r>
            <a:endParaRPr lang="en-US" sz="2000" dirty="0">
              <a:latin typeface="Arial" pitchFamily="34" charset="0"/>
              <a:cs typeface="Arial" pitchFamily="34" charset="0"/>
            </a:endParaRPr>
          </a:p>
        </p:txBody>
      </p:sp>
      <p:sp>
        <p:nvSpPr>
          <p:cNvPr id="8" name="TextBox 7"/>
          <p:cNvSpPr txBox="1"/>
          <p:nvPr/>
        </p:nvSpPr>
        <p:spPr>
          <a:xfrm>
            <a:off x="76200" y="3733800"/>
            <a:ext cx="7848600" cy="400110"/>
          </a:xfrm>
          <a:prstGeom prst="rect">
            <a:avLst/>
          </a:prstGeom>
          <a:noFill/>
        </p:spPr>
        <p:txBody>
          <a:bodyPr wrap="square" rtlCol="0">
            <a:spAutoFit/>
          </a:bodyPr>
          <a:lstStyle/>
          <a:p>
            <a:r>
              <a:rPr lang="en-US" sz="2000" b="1" dirty="0" smtClean="0">
                <a:latin typeface="Arial" pitchFamily="34" charset="0"/>
                <a:cs typeface="Arial" pitchFamily="34" charset="0"/>
              </a:rPr>
              <a:t>Optimal shear stress values:</a:t>
            </a:r>
            <a:endParaRPr lang="en-US" sz="2000" b="1" dirty="0">
              <a:latin typeface="Arial" pitchFamily="34" charset="0"/>
              <a:cs typeface="Arial" pitchFamily="34" charset="0"/>
            </a:endParaRPr>
          </a:p>
        </p:txBody>
      </p:sp>
      <p:sp>
        <p:nvSpPr>
          <p:cNvPr id="9" name="TextBox 8"/>
          <p:cNvSpPr txBox="1"/>
          <p:nvPr/>
        </p:nvSpPr>
        <p:spPr>
          <a:xfrm>
            <a:off x="76200" y="4092714"/>
            <a:ext cx="8686800" cy="1015663"/>
          </a:xfrm>
          <a:prstGeom prst="rect">
            <a:avLst/>
          </a:prstGeom>
          <a:noFill/>
        </p:spPr>
        <p:txBody>
          <a:bodyPr wrap="square" rtlCol="0">
            <a:spAutoFit/>
          </a:bodyPr>
          <a:lstStyle/>
          <a:p>
            <a:r>
              <a:rPr lang="en-US" sz="2000" dirty="0" smtClean="0">
                <a:latin typeface="Arial" pitchFamily="34" charset="0"/>
                <a:cs typeface="Arial" pitchFamily="34" charset="0"/>
              </a:rPr>
              <a:t>We will work in the coordinate axes O</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1</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2</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3</a:t>
            </a:r>
            <a:r>
              <a:rPr lang="en-US" sz="2000" dirty="0" smtClean="0">
                <a:latin typeface="Arial" pitchFamily="34" charset="0"/>
                <a:cs typeface="Arial" pitchFamily="34" charset="0"/>
              </a:rPr>
              <a:t> and order the principal stress in the sequence                                so </a:t>
            </a:r>
            <a:r>
              <a:rPr lang="en-US" sz="2000" smtClean="0">
                <a:latin typeface="Arial" pitchFamily="34" charset="0"/>
                <a:cs typeface="Arial" pitchFamily="34" charset="0"/>
              </a:rPr>
              <a:t>that         is </a:t>
            </a:r>
            <a:r>
              <a:rPr lang="en-US" sz="2000" dirty="0" smtClean="0">
                <a:latin typeface="Arial" pitchFamily="34" charset="0"/>
                <a:cs typeface="Arial" pitchFamily="34" charset="0"/>
              </a:rPr>
              <a:t>expressed in vector form by</a:t>
            </a:r>
            <a:endParaRPr lang="en-US" sz="2000" dirty="0">
              <a:latin typeface="Arial" pitchFamily="34" charset="0"/>
              <a:cs typeface="Arial" pitchFamily="34" charset="0"/>
            </a:endParaRPr>
          </a:p>
        </p:txBody>
      </p:sp>
      <p:graphicFrame>
        <p:nvGraphicFramePr>
          <p:cNvPr id="292869" name="Object 5"/>
          <p:cNvGraphicFramePr>
            <a:graphicFrameLocks noChangeAspect="1"/>
          </p:cNvGraphicFramePr>
          <p:nvPr/>
        </p:nvGraphicFramePr>
        <p:xfrm>
          <a:off x="2075872" y="4435760"/>
          <a:ext cx="1930400" cy="355600"/>
        </p:xfrm>
        <a:graphic>
          <a:graphicData uri="http://schemas.openxmlformats.org/presentationml/2006/ole">
            <p:oleObj spid="_x0000_s292869" name="Equation" r:id="rId6" imgW="1930320" imgH="355320" progId="Equation.3">
              <p:embed/>
            </p:oleObj>
          </a:graphicData>
        </a:graphic>
      </p:graphicFrame>
      <p:graphicFrame>
        <p:nvGraphicFramePr>
          <p:cNvPr id="292870" name="Object 6"/>
          <p:cNvGraphicFramePr>
            <a:graphicFrameLocks noChangeAspect="1"/>
          </p:cNvGraphicFramePr>
          <p:nvPr/>
        </p:nvGraphicFramePr>
        <p:xfrm>
          <a:off x="5123872" y="4391892"/>
          <a:ext cx="381000" cy="393700"/>
        </p:xfrm>
        <a:graphic>
          <a:graphicData uri="http://schemas.openxmlformats.org/presentationml/2006/ole">
            <p:oleObj spid="_x0000_s292870" name="Equation" r:id="rId7" imgW="380880" imgH="393480" progId="Equation.3">
              <p:embed/>
            </p:oleObj>
          </a:graphicData>
        </a:graphic>
      </p:graphicFrame>
      <p:graphicFrame>
        <p:nvGraphicFramePr>
          <p:cNvPr id="292871" name="Object 7"/>
          <p:cNvGraphicFramePr>
            <a:graphicFrameLocks noChangeAspect="1"/>
          </p:cNvGraphicFramePr>
          <p:nvPr/>
        </p:nvGraphicFramePr>
        <p:xfrm>
          <a:off x="876300" y="4943764"/>
          <a:ext cx="4229100" cy="393700"/>
        </p:xfrm>
        <a:graphic>
          <a:graphicData uri="http://schemas.openxmlformats.org/presentationml/2006/ole">
            <p:oleObj spid="_x0000_s292871" name="Equation" r:id="rId8" imgW="4228920" imgH="393480" progId="Equation.3">
              <p:embed/>
            </p:oleObj>
          </a:graphicData>
        </a:graphic>
      </p:graphicFrame>
      <p:graphicFrame>
        <p:nvGraphicFramePr>
          <p:cNvPr id="292872" name="Object 8"/>
          <p:cNvGraphicFramePr>
            <a:graphicFrameLocks noChangeAspect="1"/>
          </p:cNvGraphicFramePr>
          <p:nvPr/>
        </p:nvGraphicFramePr>
        <p:xfrm>
          <a:off x="838200" y="5400964"/>
          <a:ext cx="3810000" cy="393700"/>
        </p:xfrm>
        <a:graphic>
          <a:graphicData uri="http://schemas.openxmlformats.org/presentationml/2006/ole">
            <p:oleObj spid="_x0000_s292872" name="Equation" r:id="rId9" imgW="3809880" imgH="393480" progId="Equation.3">
              <p:embed/>
            </p:oleObj>
          </a:graphicData>
        </a:graphic>
      </p:graphicFrame>
      <p:graphicFrame>
        <p:nvGraphicFramePr>
          <p:cNvPr id="292873" name="Object 9"/>
          <p:cNvGraphicFramePr>
            <a:graphicFrameLocks noChangeAspect="1"/>
          </p:cNvGraphicFramePr>
          <p:nvPr/>
        </p:nvGraphicFramePr>
        <p:xfrm>
          <a:off x="865908" y="5827566"/>
          <a:ext cx="5537200" cy="889000"/>
        </p:xfrm>
        <a:graphic>
          <a:graphicData uri="http://schemas.openxmlformats.org/presentationml/2006/ole">
            <p:oleObj spid="_x0000_s292873" name="Equation" r:id="rId10" imgW="5537160" imgH="888840" progId="Equation.3">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436" y="147776"/>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Normal and Shear Stress</a:t>
            </a:r>
            <a:endParaRPr lang="en-US" sz="2800" b="1" dirty="0">
              <a:latin typeface="Arial" pitchFamily="34" charset="0"/>
              <a:cs typeface="Arial" pitchFamily="34" charset="0"/>
            </a:endParaRPr>
          </a:p>
        </p:txBody>
      </p:sp>
      <p:sp>
        <p:nvSpPr>
          <p:cNvPr id="8" name="TextBox 7"/>
          <p:cNvSpPr txBox="1"/>
          <p:nvPr/>
        </p:nvSpPr>
        <p:spPr>
          <a:xfrm>
            <a:off x="76200" y="762000"/>
            <a:ext cx="7848600" cy="400110"/>
          </a:xfrm>
          <a:prstGeom prst="rect">
            <a:avLst/>
          </a:prstGeom>
          <a:noFill/>
        </p:spPr>
        <p:txBody>
          <a:bodyPr wrap="square" rtlCol="0">
            <a:spAutoFit/>
          </a:bodyPr>
          <a:lstStyle/>
          <a:p>
            <a:r>
              <a:rPr lang="en-US" sz="2000" b="1" dirty="0" smtClean="0">
                <a:latin typeface="Arial" pitchFamily="34" charset="0"/>
                <a:cs typeface="Arial" pitchFamily="34" charset="0"/>
              </a:rPr>
              <a:t>Optimal shear stress values:</a:t>
            </a:r>
            <a:endParaRPr lang="en-US" sz="2000" b="1" dirty="0">
              <a:latin typeface="Arial" pitchFamily="34" charset="0"/>
              <a:cs typeface="Arial" pitchFamily="34" charset="0"/>
            </a:endParaRPr>
          </a:p>
        </p:txBody>
      </p:sp>
      <p:graphicFrame>
        <p:nvGraphicFramePr>
          <p:cNvPr id="292873" name="Object 9"/>
          <p:cNvGraphicFramePr>
            <a:graphicFrameLocks noChangeAspect="1"/>
          </p:cNvGraphicFramePr>
          <p:nvPr/>
        </p:nvGraphicFramePr>
        <p:xfrm>
          <a:off x="457200" y="1371600"/>
          <a:ext cx="5549900" cy="444500"/>
        </p:xfrm>
        <a:graphic>
          <a:graphicData uri="http://schemas.openxmlformats.org/presentationml/2006/ole">
            <p:oleObj spid="_x0000_s296969" name="Equation" r:id="rId3" imgW="5549760" imgH="444240" progId="Equation.3">
              <p:embed/>
            </p:oleObj>
          </a:graphicData>
        </a:graphic>
      </p:graphicFrame>
      <p:graphicFrame>
        <p:nvGraphicFramePr>
          <p:cNvPr id="296970" name="Object 9"/>
          <p:cNvGraphicFramePr>
            <a:graphicFrameLocks noChangeAspect="1"/>
          </p:cNvGraphicFramePr>
          <p:nvPr/>
        </p:nvGraphicFramePr>
        <p:xfrm>
          <a:off x="1866900" y="1936750"/>
          <a:ext cx="1638300" cy="381000"/>
        </p:xfrm>
        <a:graphic>
          <a:graphicData uri="http://schemas.openxmlformats.org/presentationml/2006/ole">
            <p:oleObj spid="_x0000_s296970" name="Equation" r:id="rId4" imgW="1638000" imgH="380880" progId="Equation.3">
              <p:embed/>
            </p:oleObj>
          </a:graphicData>
        </a:graphic>
      </p:graphicFrame>
      <p:graphicFrame>
        <p:nvGraphicFramePr>
          <p:cNvPr id="296971" name="Object 9"/>
          <p:cNvGraphicFramePr>
            <a:graphicFrameLocks noChangeAspect="1"/>
          </p:cNvGraphicFramePr>
          <p:nvPr/>
        </p:nvGraphicFramePr>
        <p:xfrm>
          <a:off x="412750" y="2514600"/>
          <a:ext cx="8280400" cy="444500"/>
        </p:xfrm>
        <a:graphic>
          <a:graphicData uri="http://schemas.openxmlformats.org/presentationml/2006/ole">
            <p:oleObj spid="_x0000_s296971" name="Equation" r:id="rId5" imgW="8280360" imgH="444240" progId="Equation.3">
              <p:embed/>
            </p:oleObj>
          </a:graphicData>
        </a:graphic>
      </p:graphicFrame>
      <p:graphicFrame>
        <p:nvGraphicFramePr>
          <p:cNvPr id="296972" name="Object 9"/>
          <p:cNvGraphicFramePr>
            <a:graphicFrameLocks noChangeAspect="1"/>
          </p:cNvGraphicFramePr>
          <p:nvPr/>
        </p:nvGraphicFramePr>
        <p:xfrm>
          <a:off x="457200" y="3225800"/>
          <a:ext cx="8089900" cy="736600"/>
        </p:xfrm>
        <a:graphic>
          <a:graphicData uri="http://schemas.openxmlformats.org/presentationml/2006/ole">
            <p:oleObj spid="_x0000_s296972" name="Equation" r:id="rId6" imgW="8089560" imgH="736560" progId="Equation.3">
              <p:embed/>
            </p:oleObj>
          </a:graphicData>
        </a:graphic>
      </p:graphicFrame>
      <p:graphicFrame>
        <p:nvGraphicFramePr>
          <p:cNvPr id="296973" name="Object 13"/>
          <p:cNvGraphicFramePr>
            <a:graphicFrameLocks noChangeAspect="1"/>
          </p:cNvGraphicFramePr>
          <p:nvPr/>
        </p:nvGraphicFramePr>
        <p:xfrm>
          <a:off x="431800" y="3987800"/>
          <a:ext cx="8255000" cy="736600"/>
        </p:xfrm>
        <a:graphic>
          <a:graphicData uri="http://schemas.openxmlformats.org/presentationml/2006/ole">
            <p:oleObj spid="_x0000_s296973" name="Equation" r:id="rId7" imgW="8254800" imgH="736560" progId="Equation.3">
              <p:embed/>
            </p:oleObj>
          </a:graphicData>
        </a:graphic>
      </p:graphicFrame>
      <p:graphicFrame>
        <p:nvGraphicFramePr>
          <p:cNvPr id="296974" name="Object 14"/>
          <p:cNvGraphicFramePr>
            <a:graphicFrameLocks noChangeAspect="1"/>
          </p:cNvGraphicFramePr>
          <p:nvPr/>
        </p:nvGraphicFramePr>
        <p:xfrm>
          <a:off x="609600" y="4927600"/>
          <a:ext cx="1308100" cy="711200"/>
        </p:xfrm>
        <a:graphic>
          <a:graphicData uri="http://schemas.openxmlformats.org/presentationml/2006/ole">
            <p:oleObj spid="_x0000_s296974" name="Equation" r:id="rId8" imgW="1307880" imgH="711000" progId="Equation.3">
              <p:embed/>
            </p:oleObj>
          </a:graphicData>
        </a:graphic>
      </p:graphicFrame>
      <p:graphicFrame>
        <p:nvGraphicFramePr>
          <p:cNvPr id="296975" name="Object 15"/>
          <p:cNvGraphicFramePr>
            <a:graphicFrameLocks noChangeAspect="1"/>
          </p:cNvGraphicFramePr>
          <p:nvPr/>
        </p:nvGraphicFramePr>
        <p:xfrm>
          <a:off x="533400" y="5619750"/>
          <a:ext cx="2362200" cy="1054100"/>
        </p:xfrm>
        <a:graphic>
          <a:graphicData uri="http://schemas.openxmlformats.org/presentationml/2006/ole">
            <p:oleObj spid="_x0000_s296975" name="Equation" r:id="rId9" imgW="2361960" imgH="1054080" progId="Equation.3">
              <p:embed/>
            </p:oleObj>
          </a:graphicData>
        </a:graphic>
      </p:graphicFrame>
      <p:graphicFrame>
        <p:nvGraphicFramePr>
          <p:cNvPr id="296976" name="Object 16"/>
          <p:cNvGraphicFramePr>
            <a:graphicFrameLocks noChangeAspect="1"/>
          </p:cNvGraphicFramePr>
          <p:nvPr/>
        </p:nvGraphicFramePr>
        <p:xfrm>
          <a:off x="3048000" y="6019800"/>
          <a:ext cx="2133600" cy="609600"/>
        </p:xfrm>
        <a:graphic>
          <a:graphicData uri="http://schemas.openxmlformats.org/presentationml/2006/ole">
            <p:oleObj spid="_x0000_s296976" name="Equation" r:id="rId10" imgW="2133360" imgH="609480" progId="Equation.3">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436" y="147776"/>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Normal and Shear Stress</a:t>
            </a:r>
            <a:endParaRPr lang="en-US" sz="2800" b="1" dirty="0">
              <a:latin typeface="Arial" pitchFamily="34" charset="0"/>
              <a:cs typeface="Arial" pitchFamily="34" charset="0"/>
            </a:endParaRPr>
          </a:p>
        </p:txBody>
      </p:sp>
      <p:sp>
        <p:nvSpPr>
          <p:cNvPr id="8" name="TextBox 7"/>
          <p:cNvSpPr txBox="1"/>
          <p:nvPr/>
        </p:nvSpPr>
        <p:spPr>
          <a:xfrm>
            <a:off x="76200" y="762000"/>
            <a:ext cx="7848600" cy="400110"/>
          </a:xfrm>
          <a:prstGeom prst="rect">
            <a:avLst/>
          </a:prstGeom>
          <a:noFill/>
        </p:spPr>
        <p:txBody>
          <a:bodyPr wrap="square" rtlCol="0">
            <a:spAutoFit/>
          </a:bodyPr>
          <a:lstStyle/>
          <a:p>
            <a:r>
              <a:rPr lang="en-US" sz="2000" b="1" dirty="0" smtClean="0">
                <a:latin typeface="Arial" pitchFamily="34" charset="0"/>
                <a:cs typeface="Arial" pitchFamily="34" charset="0"/>
              </a:rPr>
              <a:t>Optimal shear stress values:</a:t>
            </a:r>
            <a:endParaRPr lang="en-US" sz="2000" b="1" dirty="0">
              <a:latin typeface="Arial" pitchFamily="34" charset="0"/>
              <a:cs typeface="Arial" pitchFamily="34" charset="0"/>
            </a:endParaRPr>
          </a:p>
        </p:txBody>
      </p:sp>
      <p:graphicFrame>
        <p:nvGraphicFramePr>
          <p:cNvPr id="296975" name="Object 15"/>
          <p:cNvGraphicFramePr>
            <a:graphicFrameLocks noChangeAspect="1"/>
          </p:cNvGraphicFramePr>
          <p:nvPr/>
        </p:nvGraphicFramePr>
        <p:xfrm>
          <a:off x="533400" y="1371600"/>
          <a:ext cx="2362200" cy="1054100"/>
        </p:xfrm>
        <a:graphic>
          <a:graphicData uri="http://schemas.openxmlformats.org/presentationml/2006/ole">
            <p:oleObj spid="_x0000_s297992" name="Equation" r:id="rId3" imgW="2361960" imgH="1054080" progId="Equation.3">
              <p:embed/>
            </p:oleObj>
          </a:graphicData>
        </a:graphic>
      </p:graphicFrame>
      <p:graphicFrame>
        <p:nvGraphicFramePr>
          <p:cNvPr id="296976" name="Object 16"/>
          <p:cNvGraphicFramePr>
            <a:graphicFrameLocks noChangeAspect="1"/>
          </p:cNvGraphicFramePr>
          <p:nvPr/>
        </p:nvGraphicFramePr>
        <p:xfrm>
          <a:off x="3048000" y="1679290"/>
          <a:ext cx="2133600" cy="609600"/>
        </p:xfrm>
        <a:graphic>
          <a:graphicData uri="http://schemas.openxmlformats.org/presentationml/2006/ole">
            <p:oleObj spid="_x0000_s297993" name="Equation" r:id="rId4" imgW="2133360" imgH="609480" progId="Equation.3">
              <p:embed/>
            </p:oleObj>
          </a:graphicData>
        </a:graphic>
      </p:graphicFrame>
      <p:graphicFrame>
        <p:nvGraphicFramePr>
          <p:cNvPr id="297994" name="Object 15"/>
          <p:cNvGraphicFramePr>
            <a:graphicFrameLocks noChangeAspect="1"/>
          </p:cNvGraphicFramePr>
          <p:nvPr/>
        </p:nvGraphicFramePr>
        <p:xfrm>
          <a:off x="533400" y="2603500"/>
          <a:ext cx="2362200" cy="1054100"/>
        </p:xfrm>
        <a:graphic>
          <a:graphicData uri="http://schemas.openxmlformats.org/presentationml/2006/ole">
            <p:oleObj spid="_x0000_s297994" name="Equation" r:id="rId5" imgW="2361960" imgH="1054080" progId="Equation.3">
              <p:embed/>
            </p:oleObj>
          </a:graphicData>
        </a:graphic>
      </p:graphicFrame>
      <p:graphicFrame>
        <p:nvGraphicFramePr>
          <p:cNvPr id="297995" name="Object 16"/>
          <p:cNvGraphicFramePr>
            <a:graphicFrameLocks noChangeAspect="1"/>
          </p:cNvGraphicFramePr>
          <p:nvPr/>
        </p:nvGraphicFramePr>
        <p:xfrm>
          <a:off x="3073400" y="2911475"/>
          <a:ext cx="2082800" cy="609600"/>
        </p:xfrm>
        <a:graphic>
          <a:graphicData uri="http://schemas.openxmlformats.org/presentationml/2006/ole">
            <p:oleObj spid="_x0000_s297995" name="Equation" r:id="rId6" imgW="2082600" imgH="609480" progId="Equation.3">
              <p:embed/>
            </p:oleObj>
          </a:graphicData>
        </a:graphic>
      </p:graphicFrame>
      <p:graphicFrame>
        <p:nvGraphicFramePr>
          <p:cNvPr id="297997" name="Object 15"/>
          <p:cNvGraphicFramePr>
            <a:graphicFrameLocks noChangeAspect="1"/>
          </p:cNvGraphicFramePr>
          <p:nvPr/>
        </p:nvGraphicFramePr>
        <p:xfrm>
          <a:off x="381000" y="4057650"/>
          <a:ext cx="2933700" cy="889000"/>
        </p:xfrm>
        <a:graphic>
          <a:graphicData uri="http://schemas.openxmlformats.org/presentationml/2006/ole">
            <p:oleObj spid="_x0000_s297997" name="Equation" r:id="rId7" imgW="2933640" imgH="888840" progId="Equation.3">
              <p:embed/>
            </p:oleObj>
          </a:graphicData>
        </a:graphic>
      </p:graphicFrame>
      <p:graphicFrame>
        <p:nvGraphicFramePr>
          <p:cNvPr id="297998" name="Object 16"/>
          <p:cNvGraphicFramePr>
            <a:graphicFrameLocks noChangeAspect="1"/>
          </p:cNvGraphicFramePr>
          <p:nvPr/>
        </p:nvGraphicFramePr>
        <p:xfrm>
          <a:off x="3238500" y="4283075"/>
          <a:ext cx="2019300" cy="609600"/>
        </p:xfrm>
        <a:graphic>
          <a:graphicData uri="http://schemas.openxmlformats.org/presentationml/2006/ole">
            <p:oleObj spid="_x0000_s297998" name="Equation" r:id="rId8" imgW="2019240" imgH="609480" progId="Equation.3">
              <p:embed/>
            </p:oleObj>
          </a:graphicData>
        </a:graphic>
      </p:graphicFrame>
      <p:graphicFrame>
        <p:nvGraphicFramePr>
          <p:cNvPr id="297999" name="Object 16"/>
          <p:cNvGraphicFramePr>
            <a:graphicFrameLocks noChangeAspect="1"/>
          </p:cNvGraphicFramePr>
          <p:nvPr/>
        </p:nvGraphicFramePr>
        <p:xfrm>
          <a:off x="1631950" y="5486400"/>
          <a:ext cx="2019300" cy="609600"/>
        </p:xfrm>
        <a:graphic>
          <a:graphicData uri="http://schemas.openxmlformats.org/presentationml/2006/ole">
            <p:oleObj spid="_x0000_s297999" name="Equation" r:id="rId9" imgW="2019240" imgH="609480" progId="Equation.3">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762000"/>
            <a:ext cx="8686800" cy="2677656"/>
          </a:xfrm>
          <a:prstGeom prst="rect">
            <a:avLst/>
          </a:prstGeom>
          <a:noFill/>
        </p:spPr>
        <p:txBody>
          <a:bodyPr wrap="square" rtlCol="0">
            <a:spAutoFit/>
          </a:bodyPr>
          <a:lstStyle/>
          <a:p>
            <a:r>
              <a:rPr lang="en-US" sz="2800" b="1" dirty="0" smtClean="0">
                <a:latin typeface="Arial" pitchFamily="34" charset="0"/>
                <a:cs typeface="Arial" pitchFamily="34" charset="0"/>
              </a:rPr>
              <a:t>Problem: </a:t>
            </a:r>
            <a:r>
              <a:rPr lang="en-US" sz="2000" dirty="0" smtClean="0">
                <a:latin typeface="Arial" pitchFamily="34" charset="0"/>
                <a:cs typeface="Arial" pitchFamily="34" charset="0"/>
              </a:rPr>
              <a:t>At point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 the stress matrix is given in M Pa with respect to axes O</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1</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2</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3 </a:t>
            </a:r>
            <a:r>
              <a:rPr lang="en-US" sz="2000" dirty="0" smtClean="0">
                <a:latin typeface="Arial" pitchFamily="34" charset="0"/>
                <a:cs typeface="Arial" pitchFamily="34" charset="0"/>
              </a:rPr>
              <a:t>by</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Determine the normal stress component       and shear  stress component   on the plane whose unit normal is</a:t>
            </a:r>
            <a:endParaRPr lang="en-US" sz="2800" dirty="0">
              <a:latin typeface="Arial" pitchFamily="34" charset="0"/>
              <a:cs typeface="Arial" pitchFamily="34" charset="0"/>
            </a:endParaRPr>
          </a:p>
        </p:txBody>
      </p:sp>
      <p:graphicFrame>
        <p:nvGraphicFramePr>
          <p:cNvPr id="4" name="Object 3"/>
          <p:cNvGraphicFramePr>
            <a:graphicFrameLocks noChangeAspect="1"/>
          </p:cNvGraphicFramePr>
          <p:nvPr/>
        </p:nvGraphicFramePr>
        <p:xfrm>
          <a:off x="2520950" y="1676400"/>
          <a:ext cx="2463800" cy="1117600"/>
        </p:xfrm>
        <a:graphic>
          <a:graphicData uri="http://schemas.openxmlformats.org/presentationml/2006/ole">
            <p:oleObj spid="_x0000_s300034" name="Equation" r:id="rId3" imgW="2463480" imgH="1117440" progId="Equation.3">
              <p:embed/>
            </p:oleObj>
          </a:graphicData>
        </a:graphic>
      </p:graphicFrame>
      <p:sp>
        <p:nvSpPr>
          <p:cNvPr id="10" name="TextBox 9"/>
          <p:cNvSpPr txBox="1"/>
          <p:nvPr/>
        </p:nvSpPr>
        <p:spPr>
          <a:xfrm>
            <a:off x="85436" y="76200"/>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Normal and Shear Stress</a:t>
            </a:r>
            <a:endParaRPr lang="en-US" sz="2800" b="1" dirty="0">
              <a:latin typeface="Arial" pitchFamily="34" charset="0"/>
              <a:cs typeface="Arial" pitchFamily="34" charset="0"/>
            </a:endParaRPr>
          </a:p>
        </p:txBody>
      </p:sp>
      <p:graphicFrame>
        <p:nvGraphicFramePr>
          <p:cNvPr id="300036" name="Object 4"/>
          <p:cNvGraphicFramePr>
            <a:graphicFrameLocks noChangeAspect="1"/>
          </p:cNvGraphicFramePr>
          <p:nvPr/>
        </p:nvGraphicFramePr>
        <p:xfrm>
          <a:off x="4809836" y="2743200"/>
          <a:ext cx="393700" cy="330200"/>
        </p:xfrm>
        <a:graphic>
          <a:graphicData uri="http://schemas.openxmlformats.org/presentationml/2006/ole">
            <p:oleObj spid="_x0000_s300036" name="Equation" r:id="rId4" imgW="393480" imgH="330120" progId="Equation.3">
              <p:embed/>
            </p:oleObj>
          </a:graphicData>
        </a:graphic>
      </p:graphicFrame>
      <p:graphicFrame>
        <p:nvGraphicFramePr>
          <p:cNvPr id="300037" name="Object 5"/>
          <p:cNvGraphicFramePr>
            <a:graphicFrameLocks noChangeAspect="1"/>
          </p:cNvGraphicFramePr>
          <p:nvPr/>
        </p:nvGraphicFramePr>
        <p:xfrm>
          <a:off x="8550564" y="2784764"/>
          <a:ext cx="355600" cy="330200"/>
        </p:xfrm>
        <a:graphic>
          <a:graphicData uri="http://schemas.openxmlformats.org/presentationml/2006/ole">
            <p:oleObj spid="_x0000_s300037" name="Equation" r:id="rId5" imgW="355320" imgH="330120" progId="Equation.3">
              <p:embed/>
            </p:oleObj>
          </a:graphicData>
        </a:graphic>
      </p:graphicFrame>
      <p:graphicFrame>
        <p:nvGraphicFramePr>
          <p:cNvPr id="300038" name="Object 4"/>
          <p:cNvGraphicFramePr>
            <a:graphicFrameLocks noChangeAspect="1"/>
          </p:cNvGraphicFramePr>
          <p:nvPr/>
        </p:nvGraphicFramePr>
        <p:xfrm>
          <a:off x="3124200" y="3429000"/>
          <a:ext cx="2197100" cy="609600"/>
        </p:xfrm>
        <a:graphic>
          <a:graphicData uri="http://schemas.openxmlformats.org/presentationml/2006/ole">
            <p:oleObj spid="_x0000_s300038" name="Equation" r:id="rId6" imgW="2197080" imgH="609480" progId="Equation.3">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Aims and Objectives</a:t>
            </a:r>
            <a:endParaRPr lang="en-US" sz="2800" b="1" dirty="0">
              <a:latin typeface="Arial" pitchFamily="34" charset="0"/>
              <a:cs typeface="Arial" pitchFamily="34" charset="0"/>
            </a:endParaRPr>
          </a:p>
        </p:txBody>
      </p:sp>
      <p:sp>
        <p:nvSpPr>
          <p:cNvPr id="3" name="TextBox 2"/>
          <p:cNvSpPr txBox="1"/>
          <p:nvPr/>
        </p:nvSpPr>
        <p:spPr>
          <a:xfrm>
            <a:off x="685800" y="990600"/>
            <a:ext cx="7848600" cy="4893647"/>
          </a:xfrm>
          <a:prstGeom prst="rect">
            <a:avLst/>
          </a:prstGeom>
          <a:noFill/>
        </p:spPr>
        <p:txBody>
          <a:bodyPr wrap="square" rtlCol="0">
            <a:spAutoFit/>
          </a:bodyPr>
          <a:lstStyle/>
          <a:p>
            <a:pPr>
              <a:buFont typeface="Wingdings" pitchFamily="2" charset="2"/>
              <a:buChar char="ü"/>
            </a:pPr>
            <a:r>
              <a:rPr lang="en-US" sz="2400" b="1" dirty="0" smtClean="0">
                <a:latin typeface="Arial" pitchFamily="34" charset="0"/>
                <a:cs typeface="Arial" pitchFamily="34" charset="0"/>
              </a:rPr>
              <a:t> principal stresses and principal stress directions </a:t>
            </a: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r>
              <a:rPr lang="en-US" sz="2400" b="1" dirty="0" smtClean="0">
                <a:latin typeface="Arial" pitchFamily="34" charset="0"/>
                <a:cs typeface="Arial" pitchFamily="34" charset="0"/>
              </a:rPr>
              <a:t> coordinate transformation in principal directions</a:t>
            </a: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r>
              <a:rPr lang="en-US" sz="2400" b="1" dirty="0" smtClean="0">
                <a:latin typeface="Arial" pitchFamily="34" charset="0"/>
                <a:cs typeface="Arial" pitchFamily="34" charset="0"/>
              </a:rPr>
              <a:t> </a:t>
            </a:r>
          </a:p>
          <a:p>
            <a:pPr>
              <a:buFont typeface="Wingdings" pitchFamily="2" charset="2"/>
              <a:buChar char="ü"/>
            </a:pPr>
            <a:r>
              <a:rPr lang="en-US" sz="2400" b="1" dirty="0" smtClean="0">
                <a:latin typeface="Arial" pitchFamily="34" charset="0"/>
                <a:cs typeface="Arial" pitchFamily="34" charset="0"/>
              </a:rPr>
              <a:t> normal and shear stress</a:t>
            </a: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r>
              <a:rPr lang="en-US" sz="2400" b="1" dirty="0" smtClean="0">
                <a:latin typeface="Arial" pitchFamily="34" charset="0"/>
                <a:cs typeface="Arial" pitchFamily="34" charset="0"/>
              </a:rPr>
              <a:t> optimal stress values</a:t>
            </a:r>
          </a:p>
        </p:txBody>
      </p:sp>
      <p:graphicFrame>
        <p:nvGraphicFramePr>
          <p:cNvPr id="271362" name="Object 2"/>
          <p:cNvGraphicFramePr>
            <a:graphicFrameLocks noChangeAspect="1"/>
          </p:cNvGraphicFramePr>
          <p:nvPr/>
        </p:nvGraphicFramePr>
        <p:xfrm>
          <a:off x="1447800" y="1384300"/>
          <a:ext cx="1104900" cy="368300"/>
        </p:xfrm>
        <a:graphic>
          <a:graphicData uri="http://schemas.openxmlformats.org/presentationml/2006/ole">
            <p:oleObj spid="_x0000_s271362" name="Equation" r:id="rId3" imgW="1104840" imgH="368280" progId="Equation.3">
              <p:embed/>
            </p:oleObj>
          </a:graphicData>
        </a:graphic>
      </p:graphicFrame>
      <p:graphicFrame>
        <p:nvGraphicFramePr>
          <p:cNvPr id="271364" name="Object 4"/>
          <p:cNvGraphicFramePr>
            <a:graphicFrameLocks noChangeAspect="1"/>
          </p:cNvGraphicFramePr>
          <p:nvPr/>
        </p:nvGraphicFramePr>
        <p:xfrm>
          <a:off x="1346200" y="1828800"/>
          <a:ext cx="1308100" cy="431800"/>
        </p:xfrm>
        <a:graphic>
          <a:graphicData uri="http://schemas.openxmlformats.org/presentationml/2006/ole">
            <p:oleObj spid="_x0000_s271364" name="Equation" r:id="rId4" imgW="1307880" imgH="431640" progId="Equation.3">
              <p:embed/>
            </p:oleObj>
          </a:graphicData>
        </a:graphic>
      </p:graphicFrame>
      <p:graphicFrame>
        <p:nvGraphicFramePr>
          <p:cNvPr id="271365" name="Object 5"/>
          <p:cNvGraphicFramePr>
            <a:graphicFrameLocks noChangeAspect="1"/>
          </p:cNvGraphicFramePr>
          <p:nvPr/>
        </p:nvGraphicFramePr>
        <p:xfrm>
          <a:off x="2870200" y="1823028"/>
          <a:ext cx="2768600" cy="368300"/>
        </p:xfrm>
        <a:graphic>
          <a:graphicData uri="http://schemas.openxmlformats.org/presentationml/2006/ole">
            <p:oleObj spid="_x0000_s271365" name="Equation" r:id="rId5" imgW="2768400" imgH="368280" progId="Equation.3">
              <p:embed/>
            </p:oleObj>
          </a:graphicData>
        </a:graphic>
      </p:graphicFrame>
      <p:graphicFrame>
        <p:nvGraphicFramePr>
          <p:cNvPr id="271366" name="Object 4"/>
          <p:cNvGraphicFramePr>
            <a:graphicFrameLocks noChangeAspect="1"/>
          </p:cNvGraphicFramePr>
          <p:nvPr/>
        </p:nvGraphicFramePr>
        <p:xfrm>
          <a:off x="1295400" y="2400300"/>
          <a:ext cx="3505200" cy="419100"/>
        </p:xfrm>
        <a:graphic>
          <a:graphicData uri="http://schemas.openxmlformats.org/presentationml/2006/ole">
            <p:oleObj spid="_x0000_s271366" name="Equation" r:id="rId6" imgW="3504960" imgH="419040" progId="Equation.3">
              <p:embed/>
            </p:oleObj>
          </a:graphicData>
        </a:graphic>
      </p:graphicFrame>
      <p:graphicFrame>
        <p:nvGraphicFramePr>
          <p:cNvPr id="271367" name="Object 7"/>
          <p:cNvGraphicFramePr>
            <a:graphicFrameLocks noChangeAspect="1"/>
          </p:cNvGraphicFramePr>
          <p:nvPr/>
        </p:nvGraphicFramePr>
        <p:xfrm>
          <a:off x="1930400" y="3594100"/>
          <a:ext cx="1333500" cy="419100"/>
        </p:xfrm>
        <a:graphic>
          <a:graphicData uri="http://schemas.openxmlformats.org/presentationml/2006/ole">
            <p:oleObj spid="_x0000_s271367" name="Equation" r:id="rId7" imgW="1333440" imgH="419040" progId="Equation.3">
              <p:embed/>
            </p:oleObj>
          </a:graphicData>
        </a:graphic>
      </p:graphicFrame>
      <p:graphicFrame>
        <p:nvGraphicFramePr>
          <p:cNvPr id="271368" name="Object 8"/>
          <p:cNvGraphicFramePr>
            <a:graphicFrameLocks noChangeAspect="1"/>
          </p:cNvGraphicFramePr>
          <p:nvPr/>
        </p:nvGraphicFramePr>
        <p:xfrm>
          <a:off x="3639128" y="3276600"/>
          <a:ext cx="2451100" cy="1168400"/>
        </p:xfrm>
        <a:graphic>
          <a:graphicData uri="http://schemas.openxmlformats.org/presentationml/2006/ole">
            <p:oleObj spid="_x0000_s271368" name="Equation" r:id="rId8" imgW="2450880" imgH="1168200" progId="Equation.3">
              <p:embed/>
            </p:oleObj>
          </a:graphicData>
        </a:graphic>
      </p:graphicFrame>
      <p:graphicFrame>
        <p:nvGraphicFramePr>
          <p:cNvPr id="271369" name="Object 9"/>
          <p:cNvGraphicFramePr>
            <a:graphicFrameLocks noChangeAspect="1"/>
          </p:cNvGraphicFramePr>
          <p:nvPr/>
        </p:nvGraphicFramePr>
        <p:xfrm>
          <a:off x="1828800" y="5034972"/>
          <a:ext cx="1371600" cy="393700"/>
        </p:xfrm>
        <a:graphic>
          <a:graphicData uri="http://schemas.openxmlformats.org/presentationml/2006/ole">
            <p:oleObj spid="_x0000_s271369" name="Equation" r:id="rId9" imgW="1371600" imgH="393480" progId="Equation.3">
              <p:embed/>
            </p:oleObj>
          </a:graphicData>
        </a:graphic>
      </p:graphicFrame>
      <p:graphicFrame>
        <p:nvGraphicFramePr>
          <p:cNvPr id="271370" name="Object 10"/>
          <p:cNvGraphicFramePr>
            <a:graphicFrameLocks noChangeAspect="1"/>
          </p:cNvGraphicFramePr>
          <p:nvPr/>
        </p:nvGraphicFramePr>
        <p:xfrm>
          <a:off x="3663950" y="5001492"/>
          <a:ext cx="2095500" cy="393700"/>
        </p:xfrm>
        <a:graphic>
          <a:graphicData uri="http://schemas.openxmlformats.org/presentationml/2006/ole">
            <p:oleObj spid="_x0000_s271370" name="Equation" r:id="rId10" imgW="2095200" imgH="393480" progId="Equation.3">
              <p:embed/>
            </p:oleObj>
          </a:graphicData>
        </a:graphic>
      </p:graphicFrame>
      <p:graphicFrame>
        <p:nvGraphicFramePr>
          <p:cNvPr id="271371" name="Object 11"/>
          <p:cNvGraphicFramePr>
            <a:graphicFrameLocks noChangeAspect="1"/>
          </p:cNvGraphicFramePr>
          <p:nvPr/>
        </p:nvGraphicFramePr>
        <p:xfrm>
          <a:off x="1282700" y="5867400"/>
          <a:ext cx="1689100" cy="368300"/>
        </p:xfrm>
        <a:graphic>
          <a:graphicData uri="http://schemas.openxmlformats.org/presentationml/2006/ole">
            <p:oleObj spid="_x0000_s271371" name="Equation" r:id="rId11" imgW="1688760" imgH="368280" progId="Equation.3">
              <p:embed/>
            </p:oleObj>
          </a:graphicData>
        </a:graphic>
      </p:graphicFrame>
      <p:graphicFrame>
        <p:nvGraphicFramePr>
          <p:cNvPr id="271372" name="Object 12"/>
          <p:cNvGraphicFramePr>
            <a:graphicFrameLocks noChangeAspect="1"/>
          </p:cNvGraphicFramePr>
          <p:nvPr/>
        </p:nvGraphicFramePr>
        <p:xfrm>
          <a:off x="3327400" y="5718749"/>
          <a:ext cx="2362200" cy="1054100"/>
        </p:xfrm>
        <a:graphic>
          <a:graphicData uri="http://schemas.openxmlformats.org/presentationml/2006/ole">
            <p:oleObj spid="_x0000_s271372" name="Equation" r:id="rId12" imgW="2361960" imgH="1054080" progId="Equation.3">
              <p:embed/>
            </p:oleObj>
          </a:graphicData>
        </a:graphic>
      </p:graphicFrame>
      <p:graphicFrame>
        <p:nvGraphicFramePr>
          <p:cNvPr id="271373" name="Object 13"/>
          <p:cNvGraphicFramePr>
            <a:graphicFrameLocks noChangeAspect="1"/>
          </p:cNvGraphicFramePr>
          <p:nvPr/>
        </p:nvGraphicFramePr>
        <p:xfrm>
          <a:off x="5867400" y="5943600"/>
          <a:ext cx="2082800" cy="609600"/>
        </p:xfrm>
        <a:graphic>
          <a:graphicData uri="http://schemas.openxmlformats.org/presentationml/2006/ole">
            <p:oleObj spid="_x0000_s271373" name="Equation" r:id="rId13" imgW="2082600" imgH="609480" progId="Equation.3">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1796</TotalTime>
  <Words>922</Words>
  <Application>Microsoft Office PowerPoint</Application>
  <PresentationFormat>On-screen Show (4:3)</PresentationFormat>
  <Paragraphs>119</Paragraphs>
  <Slides>28</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28</vt:i4>
      </vt:variant>
    </vt:vector>
  </HeadingPairs>
  <TitlesOfParts>
    <vt:vector size="31" baseType="lpstr">
      <vt:lpstr>Office Theme</vt:lpstr>
      <vt:lpstr>Equation</vt:lpstr>
      <vt:lpstr>Microsoft Equation 3.0</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junaid</dc:creator>
  <cp:lastModifiedBy>NTS</cp:lastModifiedBy>
  <cp:revision>383</cp:revision>
  <dcterms:created xsi:type="dcterms:W3CDTF">2016-07-18T17:17:36Z</dcterms:created>
  <dcterms:modified xsi:type="dcterms:W3CDTF">2016-08-02T06:24:54Z</dcterms:modified>
</cp:coreProperties>
</file>