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bin" ContentType="application/vnd.openxmlformats-officedocument.oleObject"/>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364" r:id="rId3"/>
    <p:sldId id="264" r:id="rId4"/>
    <p:sldId id="373" r:id="rId5"/>
    <p:sldId id="378" r:id="rId6"/>
    <p:sldId id="377" r:id="rId7"/>
    <p:sldId id="375" r:id="rId8"/>
    <p:sldId id="376" r:id="rId9"/>
    <p:sldId id="337" r:id="rId10"/>
    <p:sldId id="365" r:id="rId11"/>
    <p:sldId id="383" r:id="rId12"/>
    <p:sldId id="384" r:id="rId13"/>
    <p:sldId id="388" r:id="rId14"/>
    <p:sldId id="389" r:id="rId15"/>
    <p:sldId id="380" r:id="rId16"/>
    <p:sldId id="379" r:id="rId17"/>
    <p:sldId id="386" r:id="rId18"/>
    <p:sldId id="381" r:id="rId19"/>
    <p:sldId id="382" r:id="rId20"/>
    <p:sldId id="385" r:id="rId21"/>
    <p:sldId id="387"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777" autoAdjust="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 Id="rId6" Type="http://schemas.openxmlformats.org/officeDocument/2006/relationships/image" Target="../media/image6.wmf"/><Relationship Id="rId5" Type="http://schemas.openxmlformats.org/officeDocument/2006/relationships/image" Target="../media/image5.wmf"/><Relationship Id="rId4"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wmf"/></Relationships>
</file>

<file path=ppt/drawings/_rels/vmlDrawing4.vml.rels><?xml version="1.0" encoding="UTF-8" standalone="yes"?>
<Relationships xmlns="http://schemas.openxmlformats.org/package/2006/relationships"><Relationship Id="rId8" Type="http://schemas.openxmlformats.org/officeDocument/2006/relationships/image" Target="../media/image16.wmf"/><Relationship Id="rId3" Type="http://schemas.openxmlformats.org/officeDocument/2006/relationships/image" Target="../media/image11.wmf"/><Relationship Id="rId7" Type="http://schemas.openxmlformats.org/officeDocument/2006/relationships/image" Target="../media/image15.wmf"/><Relationship Id="rId2" Type="http://schemas.openxmlformats.org/officeDocument/2006/relationships/image" Target="../media/image10.wmf"/><Relationship Id="rId1" Type="http://schemas.openxmlformats.org/officeDocument/2006/relationships/image" Target="../media/image9.wmf"/><Relationship Id="rId6" Type="http://schemas.openxmlformats.org/officeDocument/2006/relationships/image" Target="../media/image14.wmf"/><Relationship Id="rId5" Type="http://schemas.openxmlformats.org/officeDocument/2006/relationships/image" Target="../media/image13.wmf"/><Relationship Id="rId4" Type="http://schemas.openxmlformats.org/officeDocument/2006/relationships/image" Target="../media/image12.wmf"/><Relationship Id="rId9" Type="http://schemas.openxmlformats.org/officeDocument/2006/relationships/image" Target="../media/image17.wmf"/></Relationships>
</file>

<file path=ppt/drawings/_rels/vmlDrawing6.vml.rels><?xml version="1.0" encoding="UTF-8" standalone="yes"?>
<Relationships xmlns="http://schemas.openxmlformats.org/package/2006/relationships"><Relationship Id="rId8" Type="http://schemas.openxmlformats.org/officeDocument/2006/relationships/image" Target="../media/image25.wmf"/><Relationship Id="rId13" Type="http://schemas.openxmlformats.org/officeDocument/2006/relationships/image" Target="../media/image30.wmf"/><Relationship Id="rId3" Type="http://schemas.openxmlformats.org/officeDocument/2006/relationships/image" Target="../media/image20.wmf"/><Relationship Id="rId7" Type="http://schemas.openxmlformats.org/officeDocument/2006/relationships/image" Target="../media/image24.wmf"/><Relationship Id="rId12" Type="http://schemas.openxmlformats.org/officeDocument/2006/relationships/image" Target="../media/image29.wmf"/><Relationship Id="rId2" Type="http://schemas.openxmlformats.org/officeDocument/2006/relationships/image" Target="../media/image19.wmf"/><Relationship Id="rId1" Type="http://schemas.openxmlformats.org/officeDocument/2006/relationships/image" Target="../media/image18.wmf"/><Relationship Id="rId6" Type="http://schemas.openxmlformats.org/officeDocument/2006/relationships/image" Target="../media/image23.wmf"/><Relationship Id="rId11" Type="http://schemas.openxmlformats.org/officeDocument/2006/relationships/image" Target="../media/image28.wmf"/><Relationship Id="rId5" Type="http://schemas.openxmlformats.org/officeDocument/2006/relationships/image" Target="../media/image22.wmf"/><Relationship Id="rId10" Type="http://schemas.openxmlformats.org/officeDocument/2006/relationships/image" Target="../media/image27.wmf"/><Relationship Id="rId4" Type="http://schemas.openxmlformats.org/officeDocument/2006/relationships/image" Target="../media/image21.wmf"/><Relationship Id="rId9" Type="http://schemas.openxmlformats.org/officeDocument/2006/relationships/image" Target="../media/image26.wmf"/><Relationship Id="rId14" Type="http://schemas.openxmlformats.org/officeDocument/2006/relationships/image" Target="../media/image31.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34.wmf"/><Relationship Id="rId7" Type="http://schemas.openxmlformats.org/officeDocument/2006/relationships/image" Target="../media/image6.wmf"/><Relationship Id="rId2" Type="http://schemas.openxmlformats.org/officeDocument/2006/relationships/image" Target="../media/image33.wmf"/><Relationship Id="rId1" Type="http://schemas.openxmlformats.org/officeDocument/2006/relationships/image" Target="../media/image32.wmf"/><Relationship Id="rId6" Type="http://schemas.openxmlformats.org/officeDocument/2006/relationships/image" Target="../media/image37.wmf"/><Relationship Id="rId5" Type="http://schemas.openxmlformats.org/officeDocument/2006/relationships/image" Target="../media/image36.wmf"/><Relationship Id="rId4" Type="http://schemas.openxmlformats.org/officeDocument/2006/relationships/image" Target="../media/image35.wmf"/></Relationships>
</file>

<file path=ppt/drawings/_rels/vmlDrawing8.vml.rels><?xml version="1.0" encoding="UTF-8" standalone="yes"?>
<Relationships xmlns="http://schemas.openxmlformats.org/package/2006/relationships"><Relationship Id="rId8" Type="http://schemas.openxmlformats.org/officeDocument/2006/relationships/image" Target="../media/image42.wmf"/><Relationship Id="rId3" Type="http://schemas.openxmlformats.org/officeDocument/2006/relationships/image" Target="../media/image20.wmf"/><Relationship Id="rId7" Type="http://schemas.openxmlformats.org/officeDocument/2006/relationships/image" Target="../media/image41.wmf"/><Relationship Id="rId2" Type="http://schemas.openxmlformats.org/officeDocument/2006/relationships/image" Target="../media/image19.wmf"/><Relationship Id="rId1" Type="http://schemas.openxmlformats.org/officeDocument/2006/relationships/image" Target="../media/image18.wmf"/><Relationship Id="rId6" Type="http://schemas.openxmlformats.org/officeDocument/2006/relationships/image" Target="../media/image40.wmf"/><Relationship Id="rId5" Type="http://schemas.openxmlformats.org/officeDocument/2006/relationships/image" Target="../media/image39.wmf"/><Relationship Id="rId10" Type="http://schemas.openxmlformats.org/officeDocument/2006/relationships/image" Target="../media/image6.wmf"/><Relationship Id="rId4" Type="http://schemas.openxmlformats.org/officeDocument/2006/relationships/image" Target="../media/image23.wmf"/><Relationship Id="rId9" Type="http://schemas.openxmlformats.org/officeDocument/2006/relationships/image" Target="../media/image43.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46.wmf"/><Relationship Id="rId2" Type="http://schemas.openxmlformats.org/officeDocument/2006/relationships/image" Target="../media/image45.wmf"/><Relationship Id="rId1" Type="http://schemas.openxmlformats.org/officeDocument/2006/relationships/image" Target="../media/image44.wmf"/><Relationship Id="rId4" Type="http://schemas.openxmlformats.org/officeDocument/2006/relationships/image" Target="../media/image47.wmf"/></Relationships>
</file>

<file path=ppt/drawings/_rels/vmlDrawing10.vml.rels><?xml version="1.0" encoding="UTF-8" standalone="yes"?>
<Relationships xmlns="http://schemas.openxmlformats.org/package/2006/relationships"><Relationship Id="rId8" Type="http://schemas.openxmlformats.org/officeDocument/2006/relationships/image" Target="../media/image13.wmf"/><Relationship Id="rId3" Type="http://schemas.openxmlformats.org/officeDocument/2006/relationships/image" Target="../media/image49.wmf"/><Relationship Id="rId7" Type="http://schemas.openxmlformats.org/officeDocument/2006/relationships/image" Target="../media/image50.wmf"/><Relationship Id="rId2" Type="http://schemas.openxmlformats.org/officeDocument/2006/relationships/image" Target="../media/image48.wmf"/><Relationship Id="rId1" Type="http://schemas.openxmlformats.org/officeDocument/2006/relationships/image" Target="../media/image9.wmf"/><Relationship Id="rId6" Type="http://schemas.openxmlformats.org/officeDocument/2006/relationships/image" Target="../media/image12.wmf"/><Relationship Id="rId11" Type="http://schemas.openxmlformats.org/officeDocument/2006/relationships/image" Target="../media/image52.wmf"/><Relationship Id="rId5" Type="http://schemas.openxmlformats.org/officeDocument/2006/relationships/image" Target="../media/image11.wmf"/><Relationship Id="rId10" Type="http://schemas.openxmlformats.org/officeDocument/2006/relationships/image" Target="../media/image14.wmf"/><Relationship Id="rId4" Type="http://schemas.openxmlformats.org/officeDocument/2006/relationships/image" Target="../media/image10.wmf"/><Relationship Id="rId9" Type="http://schemas.openxmlformats.org/officeDocument/2006/relationships/image" Target="../media/image51.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53.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53.wmf"/><Relationship Id="rId1" Type="http://schemas.openxmlformats.org/officeDocument/2006/relationships/image" Target="../media/image37.w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55.wmf"/><Relationship Id="rId1" Type="http://schemas.openxmlformats.org/officeDocument/2006/relationships/image" Target="../media/image54.w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54.wmf"/><Relationship Id="rId1" Type="http://schemas.openxmlformats.org/officeDocument/2006/relationships/image" Target="../media/image37.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47.wmf"/><Relationship Id="rId2" Type="http://schemas.openxmlformats.org/officeDocument/2006/relationships/image" Target="../media/image37.wmf"/><Relationship Id="rId1" Type="http://schemas.openxmlformats.org/officeDocument/2006/relationships/image" Target="../media/image33.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D77E093-95AA-46EA-B91E-2FE7CAF230B9}" type="datetimeFigureOut">
              <a:rPr lang="en-US" smtClean="0"/>
              <a:pPr/>
              <a:t>8/1/2016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77E093-95AA-46EA-B91E-2FE7CAF230B9}" type="datetimeFigureOut">
              <a:rPr lang="en-US" smtClean="0"/>
              <a:pPr/>
              <a:t>8/1/2016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77E093-95AA-46EA-B91E-2FE7CAF230B9}" type="datetimeFigureOut">
              <a:rPr lang="en-US" smtClean="0"/>
              <a:pPr/>
              <a:t>8/1/2016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D77E093-95AA-46EA-B91E-2FE7CAF230B9}" type="datetimeFigureOut">
              <a:rPr lang="en-US" smtClean="0"/>
              <a:pPr/>
              <a:t>8/1/2016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D77E093-95AA-46EA-B91E-2FE7CAF230B9}" type="datetimeFigureOut">
              <a:rPr lang="en-US" smtClean="0"/>
              <a:pPr/>
              <a:t>8/1/2016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D77E093-95AA-46EA-B91E-2FE7CAF230B9}" type="datetimeFigureOut">
              <a:rPr lang="en-US" smtClean="0"/>
              <a:pPr/>
              <a:t>8/1/2016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77E093-95AA-46EA-B91E-2FE7CAF230B9}" type="datetimeFigureOut">
              <a:rPr lang="en-US" smtClean="0"/>
              <a:pPr/>
              <a:t>8/1/2016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77E093-95AA-46EA-B91E-2FE7CAF230B9}" type="datetimeFigureOut">
              <a:rPr lang="en-US" smtClean="0"/>
              <a:pPr/>
              <a:t>8/1/2016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77E093-95AA-46EA-B91E-2FE7CAF230B9}" type="datetimeFigureOut">
              <a:rPr lang="en-US" smtClean="0"/>
              <a:pPr/>
              <a:t>8/1/2016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77E093-95AA-46EA-B91E-2FE7CAF230B9}" type="datetimeFigureOut">
              <a:rPr lang="en-US" smtClean="0"/>
              <a:pPr/>
              <a:t>8/1/2016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77E093-95AA-46EA-B91E-2FE7CAF230B9}" type="datetimeFigureOut">
              <a:rPr lang="en-US" smtClean="0"/>
              <a:pPr/>
              <a:t>8/1/2016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29B736D-279C-494A-A5C4-1C7D5F36B9C4}"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77E093-95AA-46EA-B91E-2FE7CAF230B9}" type="datetimeFigureOut">
              <a:rPr lang="en-US" smtClean="0"/>
              <a:pPr/>
              <a:t>8/1/2016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9B736D-279C-494A-A5C4-1C7D5F36B9C4}"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oleObject" Target="../embeddings/oleObject1.bin"/><Relationship Id="rId7"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4.bin"/><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oleObject" Target="../embeddings/oleObject8.bin"/></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14.bin"/><Relationship Id="rId3" Type="http://schemas.openxmlformats.org/officeDocument/2006/relationships/oleObject" Target="../embeddings/oleObject9.bin"/><Relationship Id="rId7" Type="http://schemas.openxmlformats.org/officeDocument/2006/relationships/oleObject" Target="../embeddings/oleObject13.bin"/><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oleObject" Target="../embeddings/oleObject12.bin"/><Relationship Id="rId11" Type="http://schemas.openxmlformats.org/officeDocument/2006/relationships/oleObject" Target="../embeddings/oleObject17.bin"/><Relationship Id="rId5" Type="http://schemas.openxmlformats.org/officeDocument/2006/relationships/oleObject" Target="../embeddings/oleObject11.bin"/><Relationship Id="rId10" Type="http://schemas.openxmlformats.org/officeDocument/2006/relationships/oleObject" Target="../embeddings/oleObject16.bin"/><Relationship Id="rId4" Type="http://schemas.openxmlformats.org/officeDocument/2006/relationships/oleObject" Target="../embeddings/oleObject10.bin"/><Relationship Id="rId9" Type="http://schemas.openxmlformats.org/officeDocument/2006/relationships/oleObject" Target="../embeddings/oleObject15.bin"/></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5.v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23.bin"/><Relationship Id="rId13" Type="http://schemas.openxmlformats.org/officeDocument/2006/relationships/oleObject" Target="../embeddings/oleObject28.bin"/><Relationship Id="rId3" Type="http://schemas.openxmlformats.org/officeDocument/2006/relationships/oleObject" Target="../embeddings/oleObject18.bin"/><Relationship Id="rId7" Type="http://schemas.openxmlformats.org/officeDocument/2006/relationships/oleObject" Target="../embeddings/oleObject22.bin"/><Relationship Id="rId12" Type="http://schemas.openxmlformats.org/officeDocument/2006/relationships/oleObject" Target="../embeddings/oleObject27.bin"/><Relationship Id="rId2" Type="http://schemas.openxmlformats.org/officeDocument/2006/relationships/slideLayout" Target="../slideLayouts/slideLayout7.xml"/><Relationship Id="rId16" Type="http://schemas.openxmlformats.org/officeDocument/2006/relationships/oleObject" Target="../embeddings/oleObject31.bin"/><Relationship Id="rId1" Type="http://schemas.openxmlformats.org/officeDocument/2006/relationships/vmlDrawing" Target="../drawings/vmlDrawing6.vml"/><Relationship Id="rId6" Type="http://schemas.openxmlformats.org/officeDocument/2006/relationships/oleObject" Target="../embeddings/oleObject21.bin"/><Relationship Id="rId11" Type="http://schemas.openxmlformats.org/officeDocument/2006/relationships/oleObject" Target="../embeddings/oleObject26.bin"/><Relationship Id="rId5" Type="http://schemas.openxmlformats.org/officeDocument/2006/relationships/oleObject" Target="../embeddings/oleObject20.bin"/><Relationship Id="rId15" Type="http://schemas.openxmlformats.org/officeDocument/2006/relationships/oleObject" Target="../embeddings/oleObject30.bin"/><Relationship Id="rId10" Type="http://schemas.openxmlformats.org/officeDocument/2006/relationships/oleObject" Target="../embeddings/oleObject25.bin"/><Relationship Id="rId4" Type="http://schemas.openxmlformats.org/officeDocument/2006/relationships/oleObject" Target="../embeddings/oleObject19.bin"/><Relationship Id="rId9" Type="http://schemas.openxmlformats.org/officeDocument/2006/relationships/oleObject" Target="../embeddings/oleObject24.bin"/><Relationship Id="rId14" Type="http://schemas.openxmlformats.org/officeDocument/2006/relationships/oleObject" Target="../embeddings/oleObject29.bin"/></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37.bin"/><Relationship Id="rId3" Type="http://schemas.openxmlformats.org/officeDocument/2006/relationships/oleObject" Target="../embeddings/oleObject32.bin"/><Relationship Id="rId7" Type="http://schemas.openxmlformats.org/officeDocument/2006/relationships/oleObject" Target="../embeddings/oleObject36.bin"/><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oleObject" Target="../embeddings/oleObject35.bin"/><Relationship Id="rId5" Type="http://schemas.openxmlformats.org/officeDocument/2006/relationships/oleObject" Target="../embeddings/oleObject34.bin"/><Relationship Id="rId10" Type="http://schemas.openxmlformats.org/officeDocument/2006/relationships/oleObject" Target="../embeddings/oleObject38.bin"/><Relationship Id="rId4" Type="http://schemas.openxmlformats.org/officeDocument/2006/relationships/oleObject" Target="../embeddings/oleObject33.bin"/><Relationship Id="rId9" Type="http://schemas.openxmlformats.org/officeDocument/2006/relationships/image" Target="../media/image38.png"/></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44.bin"/><Relationship Id="rId13" Type="http://schemas.openxmlformats.org/officeDocument/2006/relationships/oleObject" Target="../embeddings/oleObject49.bin"/><Relationship Id="rId3" Type="http://schemas.openxmlformats.org/officeDocument/2006/relationships/oleObject" Target="../embeddings/oleObject39.bin"/><Relationship Id="rId7" Type="http://schemas.openxmlformats.org/officeDocument/2006/relationships/oleObject" Target="../embeddings/oleObject43.bin"/><Relationship Id="rId12" Type="http://schemas.openxmlformats.org/officeDocument/2006/relationships/oleObject" Target="../embeddings/oleObject48.bin"/><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oleObject" Target="../embeddings/oleObject42.bin"/><Relationship Id="rId11" Type="http://schemas.openxmlformats.org/officeDocument/2006/relationships/oleObject" Target="../embeddings/oleObject47.bin"/><Relationship Id="rId5" Type="http://schemas.openxmlformats.org/officeDocument/2006/relationships/oleObject" Target="../embeddings/oleObject41.bin"/><Relationship Id="rId10" Type="http://schemas.openxmlformats.org/officeDocument/2006/relationships/oleObject" Target="../embeddings/oleObject46.bin"/><Relationship Id="rId4" Type="http://schemas.openxmlformats.org/officeDocument/2006/relationships/oleObject" Target="../embeddings/oleObject40.bin"/><Relationship Id="rId9" Type="http://schemas.openxmlformats.org/officeDocument/2006/relationships/oleObject" Target="../embeddings/oleObject45.bin"/></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50.bin"/><Relationship Id="rId2" Type="http://schemas.openxmlformats.org/officeDocument/2006/relationships/slideLayout" Target="../slideLayouts/slideLayout7.xml"/><Relationship Id="rId1" Type="http://schemas.openxmlformats.org/officeDocument/2006/relationships/vmlDrawing" Target="../drawings/vmlDrawing9.vml"/><Relationship Id="rId6" Type="http://schemas.openxmlformats.org/officeDocument/2006/relationships/oleObject" Target="../embeddings/oleObject53.bin"/><Relationship Id="rId5" Type="http://schemas.openxmlformats.org/officeDocument/2006/relationships/oleObject" Target="../embeddings/oleObject52.bin"/><Relationship Id="rId4" Type="http://schemas.openxmlformats.org/officeDocument/2006/relationships/oleObject" Target="../embeddings/oleObject51.bin"/></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59.bin"/><Relationship Id="rId13" Type="http://schemas.openxmlformats.org/officeDocument/2006/relationships/oleObject" Target="../embeddings/oleObject64.bin"/><Relationship Id="rId3" Type="http://schemas.openxmlformats.org/officeDocument/2006/relationships/oleObject" Target="../embeddings/oleObject54.bin"/><Relationship Id="rId7" Type="http://schemas.openxmlformats.org/officeDocument/2006/relationships/oleObject" Target="../embeddings/oleObject58.bin"/><Relationship Id="rId12" Type="http://schemas.openxmlformats.org/officeDocument/2006/relationships/oleObject" Target="../embeddings/oleObject63.bin"/><Relationship Id="rId2" Type="http://schemas.openxmlformats.org/officeDocument/2006/relationships/slideLayout" Target="../slideLayouts/slideLayout7.xml"/><Relationship Id="rId1" Type="http://schemas.openxmlformats.org/officeDocument/2006/relationships/vmlDrawing" Target="../drawings/vmlDrawing10.vml"/><Relationship Id="rId6" Type="http://schemas.openxmlformats.org/officeDocument/2006/relationships/oleObject" Target="../embeddings/oleObject57.bin"/><Relationship Id="rId11" Type="http://schemas.openxmlformats.org/officeDocument/2006/relationships/oleObject" Target="../embeddings/oleObject62.bin"/><Relationship Id="rId5" Type="http://schemas.openxmlformats.org/officeDocument/2006/relationships/oleObject" Target="../embeddings/oleObject56.bin"/><Relationship Id="rId10" Type="http://schemas.openxmlformats.org/officeDocument/2006/relationships/oleObject" Target="../embeddings/oleObject61.bin"/><Relationship Id="rId4" Type="http://schemas.openxmlformats.org/officeDocument/2006/relationships/oleObject" Target="../embeddings/oleObject55.bin"/><Relationship Id="rId9" Type="http://schemas.openxmlformats.org/officeDocument/2006/relationships/oleObject" Target="../embeddings/oleObject60.bin"/></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1.v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65.bin"/><Relationship Id="rId2" Type="http://schemas.openxmlformats.org/officeDocument/2006/relationships/slideLayout" Target="../slideLayouts/slideLayout7.xml"/><Relationship Id="rId1" Type="http://schemas.openxmlformats.org/officeDocument/2006/relationships/vmlDrawing" Target="../drawings/vmlDrawing12.v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66.bin"/><Relationship Id="rId2" Type="http://schemas.openxmlformats.org/officeDocument/2006/relationships/slideLayout" Target="../slideLayouts/slideLayout7.xml"/><Relationship Id="rId1" Type="http://schemas.openxmlformats.org/officeDocument/2006/relationships/vmlDrawing" Target="../drawings/vmlDrawing13.vml"/><Relationship Id="rId4" Type="http://schemas.openxmlformats.org/officeDocument/2006/relationships/oleObject" Target="../embeddings/oleObject67.bin"/></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4.v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68.bin"/><Relationship Id="rId2" Type="http://schemas.openxmlformats.org/officeDocument/2006/relationships/slideLayout" Target="../slideLayouts/slideLayout7.xml"/><Relationship Id="rId1" Type="http://schemas.openxmlformats.org/officeDocument/2006/relationships/vmlDrawing" Target="../drawings/vmlDrawing15.vml"/><Relationship Id="rId4" Type="http://schemas.openxmlformats.org/officeDocument/2006/relationships/oleObject" Target="../embeddings/oleObject69.bin"/></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70.bin"/><Relationship Id="rId2" Type="http://schemas.openxmlformats.org/officeDocument/2006/relationships/slideLayout" Target="../slideLayouts/slideLayout7.xml"/><Relationship Id="rId1" Type="http://schemas.openxmlformats.org/officeDocument/2006/relationships/vmlDrawing" Target="../drawings/vmlDrawing16.vml"/><Relationship Id="rId4" Type="http://schemas.openxmlformats.org/officeDocument/2006/relationships/oleObject" Target="../embeddings/oleObject71.bin"/></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72.bin"/><Relationship Id="rId2" Type="http://schemas.openxmlformats.org/officeDocument/2006/relationships/slideLayout" Target="../slideLayouts/slideLayout7.xml"/><Relationship Id="rId1" Type="http://schemas.openxmlformats.org/officeDocument/2006/relationships/vmlDrawing" Target="../drawings/vmlDrawing17.vml"/><Relationship Id="rId5" Type="http://schemas.openxmlformats.org/officeDocument/2006/relationships/oleObject" Target="../embeddings/oleObject74.bin"/><Relationship Id="rId4" Type="http://schemas.openxmlformats.org/officeDocument/2006/relationships/oleObject" Target="../embeddings/oleObject73.bin"/></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4" name="TextBox 3"/>
          <p:cNvSpPr txBox="1"/>
          <p:nvPr/>
        </p:nvSpPr>
        <p:spPr>
          <a:xfrm>
            <a:off x="1524000" y="2362201"/>
            <a:ext cx="5791200" cy="1323439"/>
          </a:xfrm>
          <a:prstGeom prst="rect">
            <a:avLst/>
          </a:prstGeom>
          <a:noFill/>
        </p:spPr>
        <p:txBody>
          <a:bodyPr wrap="square" rtlCol="0">
            <a:spAutoFit/>
          </a:bodyPr>
          <a:lstStyle/>
          <a:p>
            <a:pPr algn="ctr"/>
            <a:r>
              <a:rPr lang="en-US" sz="4000" b="1" dirty="0" smtClean="0">
                <a:latin typeface="Arial" pitchFamily="34" charset="0"/>
                <a:cs typeface="Arial" pitchFamily="34" charset="0"/>
              </a:rPr>
              <a:t>Continuum Mechanics</a:t>
            </a:r>
          </a:p>
          <a:p>
            <a:pPr algn="ctr"/>
            <a:r>
              <a:rPr lang="en-US" sz="4000" b="1" dirty="0" smtClean="0">
                <a:latin typeface="Arial" pitchFamily="34" charset="0"/>
                <a:cs typeface="Arial" pitchFamily="34" charset="0"/>
              </a:rPr>
              <a:t>(MTH487)</a:t>
            </a:r>
            <a:endParaRPr lang="en-US" sz="4000" b="1" dirty="0">
              <a:latin typeface="Arial" pitchFamily="34" charset="0"/>
              <a:cs typeface="Arial" pitchFamily="34" charset="0"/>
            </a:endParaRPr>
          </a:p>
        </p:txBody>
      </p:sp>
      <p:sp>
        <p:nvSpPr>
          <p:cNvPr id="5" name="TextBox 4"/>
          <p:cNvSpPr txBox="1"/>
          <p:nvPr/>
        </p:nvSpPr>
        <p:spPr>
          <a:xfrm>
            <a:off x="1371600" y="4038600"/>
            <a:ext cx="5791200" cy="584775"/>
          </a:xfrm>
          <a:prstGeom prst="rect">
            <a:avLst/>
          </a:prstGeom>
          <a:noFill/>
        </p:spPr>
        <p:txBody>
          <a:bodyPr wrap="square" rtlCol="0">
            <a:spAutoFit/>
          </a:bodyPr>
          <a:lstStyle/>
          <a:p>
            <a:pPr algn="ctr"/>
            <a:r>
              <a:rPr lang="en-US" sz="3200" b="1" dirty="0" smtClean="0">
                <a:latin typeface="Arial" pitchFamily="34" charset="0"/>
                <a:cs typeface="Arial" pitchFamily="34" charset="0"/>
              </a:rPr>
              <a:t>Lecture 8</a:t>
            </a:r>
            <a:endParaRPr lang="en-US" sz="3200" b="1" dirty="0">
              <a:latin typeface="Arial" pitchFamily="34" charset="0"/>
              <a:cs typeface="Arial" pitchFamily="34" charset="0"/>
            </a:endParaRPr>
          </a:p>
        </p:txBody>
      </p:sp>
      <p:sp>
        <p:nvSpPr>
          <p:cNvPr id="6" name="TextBox 5"/>
          <p:cNvSpPr txBox="1"/>
          <p:nvPr/>
        </p:nvSpPr>
        <p:spPr>
          <a:xfrm>
            <a:off x="1420092" y="5181600"/>
            <a:ext cx="5791200" cy="1077218"/>
          </a:xfrm>
          <a:prstGeom prst="rect">
            <a:avLst/>
          </a:prstGeom>
          <a:noFill/>
        </p:spPr>
        <p:txBody>
          <a:bodyPr wrap="square" rtlCol="0">
            <a:spAutoFit/>
          </a:bodyPr>
          <a:lstStyle/>
          <a:p>
            <a:pPr algn="ctr"/>
            <a:r>
              <a:rPr lang="en-US" sz="3200" b="1" dirty="0" smtClean="0">
                <a:latin typeface="Arial" pitchFamily="34" charset="0"/>
                <a:cs typeface="Arial" pitchFamily="34" charset="0"/>
              </a:rPr>
              <a:t>Instructor</a:t>
            </a:r>
          </a:p>
          <a:p>
            <a:pPr algn="ctr"/>
            <a:r>
              <a:rPr lang="en-US" sz="3200" b="1" dirty="0" smtClean="0">
                <a:latin typeface="Arial" pitchFamily="34" charset="0"/>
                <a:cs typeface="Arial" pitchFamily="34" charset="0"/>
              </a:rPr>
              <a:t>Dr. Junaid Anjum</a:t>
            </a:r>
            <a:endParaRPr lang="en-US" sz="32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29625"/>
            <a:ext cx="4343400" cy="523220"/>
          </a:xfrm>
          <a:prstGeom prst="rect">
            <a:avLst/>
          </a:prstGeom>
          <a:noFill/>
        </p:spPr>
        <p:txBody>
          <a:bodyPr wrap="square" rtlCol="0">
            <a:spAutoFit/>
          </a:bodyPr>
          <a:lstStyle/>
          <a:p>
            <a:r>
              <a:rPr lang="en-US" sz="2800" b="1" dirty="0" smtClean="0">
                <a:latin typeface="Arial" pitchFamily="34" charset="0"/>
                <a:cs typeface="Arial" pitchFamily="34" charset="0"/>
              </a:rPr>
              <a:t>Recap …</a:t>
            </a:r>
            <a:endParaRPr lang="en-US" sz="2800" b="1" dirty="0">
              <a:latin typeface="Arial" pitchFamily="34" charset="0"/>
              <a:cs typeface="Arial" pitchFamily="34" charset="0"/>
            </a:endParaRPr>
          </a:p>
        </p:txBody>
      </p:sp>
      <p:sp>
        <p:nvSpPr>
          <p:cNvPr id="3" name="TextBox 2"/>
          <p:cNvSpPr txBox="1"/>
          <p:nvPr/>
        </p:nvSpPr>
        <p:spPr>
          <a:xfrm>
            <a:off x="533400" y="1066800"/>
            <a:ext cx="7848600" cy="4893647"/>
          </a:xfrm>
          <a:prstGeom prst="rect">
            <a:avLst/>
          </a:prstGeom>
          <a:noFill/>
        </p:spPr>
        <p:txBody>
          <a:bodyPr wrap="square" rtlCol="0">
            <a:spAutoFit/>
          </a:bodyPr>
          <a:lstStyle/>
          <a:p>
            <a:pPr>
              <a:buFont typeface="Arial" pitchFamily="34" charset="0"/>
              <a:buChar char="•"/>
            </a:pPr>
            <a:r>
              <a:rPr lang="en-US" sz="2400" b="1" dirty="0" smtClean="0">
                <a:latin typeface="Arial" pitchFamily="34" charset="0"/>
                <a:cs typeface="Arial" pitchFamily="34" charset="0"/>
              </a:rPr>
              <a:t> Body and Surface forces</a:t>
            </a:r>
          </a:p>
          <a:p>
            <a:pPr>
              <a:buFont typeface="Arial" pitchFamily="34" charset="0"/>
              <a:buChar char="•"/>
            </a:pPr>
            <a:r>
              <a:rPr lang="en-US" sz="2400" b="1" dirty="0" smtClean="0">
                <a:latin typeface="Arial" pitchFamily="34" charset="0"/>
                <a:cs typeface="Arial" pitchFamily="34" charset="0"/>
              </a:rPr>
              <a:t> mass density</a:t>
            </a:r>
          </a:p>
          <a:p>
            <a:pPr>
              <a:buFont typeface="Arial" pitchFamily="34" charset="0"/>
              <a:buChar char="•"/>
            </a:pPr>
            <a:endParaRPr lang="en-US" sz="2400" b="1" dirty="0" smtClean="0">
              <a:latin typeface="Arial" pitchFamily="34" charset="0"/>
              <a:cs typeface="Arial" pitchFamily="34" charset="0"/>
            </a:endParaRPr>
          </a:p>
          <a:p>
            <a:pPr>
              <a:buFont typeface="Arial" pitchFamily="34" charset="0"/>
              <a:buChar char="•"/>
            </a:pPr>
            <a:r>
              <a:rPr lang="en-US" sz="2400" b="1" dirty="0" smtClean="0">
                <a:latin typeface="Arial" pitchFamily="34" charset="0"/>
                <a:cs typeface="Arial" pitchFamily="34" charset="0"/>
              </a:rPr>
              <a:t> Stress</a:t>
            </a:r>
          </a:p>
          <a:p>
            <a:pPr>
              <a:buFont typeface="Arial" pitchFamily="34" charset="0"/>
              <a:buChar char="•"/>
            </a:pPr>
            <a:endParaRPr lang="en-US" sz="2400" b="1" dirty="0" smtClean="0">
              <a:latin typeface="Arial" pitchFamily="34" charset="0"/>
              <a:cs typeface="Arial" pitchFamily="34" charset="0"/>
            </a:endParaRPr>
          </a:p>
          <a:p>
            <a:pPr>
              <a:buFont typeface="Arial" pitchFamily="34" charset="0"/>
              <a:buChar char="•"/>
            </a:pPr>
            <a:r>
              <a:rPr lang="en-US" sz="2400" b="1" dirty="0" smtClean="0">
                <a:latin typeface="Arial" pitchFamily="34" charset="0"/>
                <a:cs typeface="Arial" pitchFamily="34" charset="0"/>
              </a:rPr>
              <a:t> The Stress Tensor</a:t>
            </a:r>
          </a:p>
          <a:p>
            <a:pPr>
              <a:buFont typeface="Arial" pitchFamily="34" charset="0"/>
              <a:buChar char="•"/>
            </a:pPr>
            <a:endParaRPr lang="en-US" sz="2400" b="1" dirty="0" smtClean="0">
              <a:latin typeface="Arial" pitchFamily="34" charset="0"/>
              <a:cs typeface="Arial" pitchFamily="34" charset="0"/>
            </a:endParaRPr>
          </a:p>
          <a:p>
            <a:pPr>
              <a:buFont typeface="Arial" pitchFamily="34" charset="0"/>
              <a:buChar char="•"/>
            </a:pPr>
            <a:endParaRPr lang="en-US" sz="2400" b="1" dirty="0" smtClean="0">
              <a:latin typeface="Arial" pitchFamily="34" charset="0"/>
              <a:cs typeface="Arial" pitchFamily="34" charset="0"/>
            </a:endParaRPr>
          </a:p>
          <a:p>
            <a:pPr>
              <a:buFont typeface="Arial" pitchFamily="34" charset="0"/>
              <a:buChar char="•"/>
            </a:pPr>
            <a:endParaRPr lang="en-US" sz="2400" b="1" dirty="0" smtClean="0">
              <a:latin typeface="Arial" pitchFamily="34" charset="0"/>
              <a:cs typeface="Arial" pitchFamily="34" charset="0"/>
            </a:endParaRPr>
          </a:p>
          <a:p>
            <a:pPr>
              <a:buFont typeface="Arial" pitchFamily="34" charset="0"/>
              <a:buChar char="•"/>
            </a:pPr>
            <a:endParaRPr lang="en-US" sz="2400" b="1" dirty="0" smtClean="0">
              <a:latin typeface="Arial" pitchFamily="34" charset="0"/>
              <a:cs typeface="Arial" pitchFamily="34" charset="0"/>
            </a:endParaRPr>
          </a:p>
          <a:p>
            <a:pPr>
              <a:buFont typeface="Arial" pitchFamily="34" charset="0"/>
              <a:buChar char="•"/>
            </a:pPr>
            <a:r>
              <a:rPr lang="en-US" sz="2400" b="1" dirty="0" smtClean="0">
                <a:latin typeface="Arial" pitchFamily="34" charset="0"/>
                <a:cs typeface="Arial" pitchFamily="34" charset="0"/>
              </a:rPr>
              <a:t> Cauchy Stress Principle</a:t>
            </a:r>
          </a:p>
          <a:p>
            <a:pPr>
              <a:buFont typeface="Arial" pitchFamily="34" charset="0"/>
              <a:buChar char="•"/>
            </a:pPr>
            <a:endParaRPr lang="en-US" sz="2400" b="1" dirty="0" smtClean="0">
              <a:latin typeface="Arial" pitchFamily="34" charset="0"/>
              <a:cs typeface="Arial" pitchFamily="34" charset="0"/>
            </a:endParaRPr>
          </a:p>
          <a:p>
            <a:pPr>
              <a:buFont typeface="Arial" pitchFamily="34" charset="0"/>
              <a:buChar char="•"/>
            </a:pPr>
            <a:r>
              <a:rPr lang="en-US" sz="2400" b="1" dirty="0" smtClean="0">
                <a:latin typeface="Arial" pitchFamily="34" charset="0"/>
                <a:cs typeface="Arial" pitchFamily="34" charset="0"/>
              </a:rPr>
              <a:t> Cauchy Stress formula</a:t>
            </a:r>
            <a:endParaRPr lang="en-US" sz="2400" b="1" dirty="0" smtClean="0">
              <a:solidFill>
                <a:prstClr val="black"/>
              </a:solidFill>
              <a:latin typeface="Arial" pitchFamily="34" charset="0"/>
              <a:cs typeface="Arial" pitchFamily="34" charset="0"/>
            </a:endParaRPr>
          </a:p>
        </p:txBody>
      </p:sp>
      <p:graphicFrame>
        <p:nvGraphicFramePr>
          <p:cNvPr id="189442" name="Object 2"/>
          <p:cNvGraphicFramePr>
            <a:graphicFrameLocks noChangeAspect="1"/>
          </p:cNvGraphicFramePr>
          <p:nvPr/>
        </p:nvGraphicFramePr>
        <p:xfrm>
          <a:off x="2667000" y="1676400"/>
          <a:ext cx="1993900" cy="609600"/>
        </p:xfrm>
        <a:graphic>
          <a:graphicData uri="http://schemas.openxmlformats.org/presentationml/2006/ole">
            <p:oleObj spid="_x0000_s192514" name="Equation" r:id="rId3" imgW="1993680" imgH="609480" progId="Equation.3">
              <p:embed/>
            </p:oleObj>
          </a:graphicData>
        </a:graphic>
      </p:graphicFrame>
      <p:graphicFrame>
        <p:nvGraphicFramePr>
          <p:cNvPr id="189443" name="Object 3"/>
          <p:cNvGraphicFramePr>
            <a:graphicFrameLocks noChangeAspect="1"/>
          </p:cNvGraphicFramePr>
          <p:nvPr/>
        </p:nvGraphicFramePr>
        <p:xfrm>
          <a:off x="4006850" y="2341416"/>
          <a:ext cx="1054100" cy="635000"/>
        </p:xfrm>
        <a:graphic>
          <a:graphicData uri="http://schemas.openxmlformats.org/presentationml/2006/ole">
            <p:oleObj spid="_x0000_s192515" name="Equation" r:id="rId4" imgW="1054080" imgH="634680" progId="Equation.3">
              <p:embed/>
            </p:oleObj>
          </a:graphicData>
        </a:graphic>
      </p:graphicFrame>
      <p:graphicFrame>
        <p:nvGraphicFramePr>
          <p:cNvPr id="189444" name="Object 4"/>
          <p:cNvGraphicFramePr>
            <a:graphicFrameLocks noChangeAspect="1"/>
          </p:cNvGraphicFramePr>
          <p:nvPr/>
        </p:nvGraphicFramePr>
        <p:xfrm>
          <a:off x="4076700" y="5092700"/>
          <a:ext cx="1257300" cy="393700"/>
        </p:xfrm>
        <a:graphic>
          <a:graphicData uri="http://schemas.openxmlformats.org/presentationml/2006/ole">
            <p:oleObj spid="_x0000_s192516" name="Equation" r:id="rId5" imgW="1257120" imgH="393480" progId="Equation.3">
              <p:embed/>
            </p:oleObj>
          </a:graphicData>
        </a:graphic>
      </p:graphicFrame>
      <p:graphicFrame>
        <p:nvGraphicFramePr>
          <p:cNvPr id="189445" name="Object 5"/>
          <p:cNvGraphicFramePr>
            <a:graphicFrameLocks noChangeAspect="1"/>
          </p:cNvGraphicFramePr>
          <p:nvPr/>
        </p:nvGraphicFramePr>
        <p:xfrm>
          <a:off x="1631950" y="3308350"/>
          <a:ext cx="3187700" cy="1320800"/>
        </p:xfrm>
        <a:graphic>
          <a:graphicData uri="http://schemas.openxmlformats.org/presentationml/2006/ole">
            <p:oleObj spid="_x0000_s192517" name="Equation" r:id="rId6" imgW="3187440" imgH="1320480" progId="Equation.3">
              <p:embed/>
            </p:oleObj>
          </a:graphicData>
        </a:graphic>
      </p:graphicFrame>
      <p:graphicFrame>
        <p:nvGraphicFramePr>
          <p:cNvPr id="189446" name="Object 6"/>
          <p:cNvGraphicFramePr>
            <a:graphicFrameLocks noChangeAspect="1"/>
          </p:cNvGraphicFramePr>
          <p:nvPr/>
        </p:nvGraphicFramePr>
        <p:xfrm>
          <a:off x="5283200" y="3733800"/>
          <a:ext cx="1346200" cy="431800"/>
        </p:xfrm>
        <a:graphic>
          <a:graphicData uri="http://schemas.openxmlformats.org/presentationml/2006/ole">
            <p:oleObj spid="_x0000_s192518" name="Equation" r:id="rId7" imgW="1346040" imgH="431640" progId="Equation.3">
              <p:embed/>
            </p:oleObj>
          </a:graphicData>
        </a:graphic>
      </p:graphicFrame>
      <p:graphicFrame>
        <p:nvGraphicFramePr>
          <p:cNvPr id="189447" name="Object 23"/>
          <p:cNvGraphicFramePr>
            <a:graphicFrameLocks noChangeAspect="1"/>
          </p:cNvGraphicFramePr>
          <p:nvPr/>
        </p:nvGraphicFramePr>
        <p:xfrm>
          <a:off x="3352800" y="5969000"/>
          <a:ext cx="2794000" cy="431800"/>
        </p:xfrm>
        <a:graphic>
          <a:graphicData uri="http://schemas.openxmlformats.org/presentationml/2006/ole">
            <p:oleObj spid="_x0000_s192519" name="Equation" r:id="rId8" imgW="2793960" imgH="431640" progId="Equation.3">
              <p:embed/>
            </p:oleObj>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29625"/>
            <a:ext cx="4343400" cy="523220"/>
          </a:xfrm>
          <a:prstGeom prst="rect">
            <a:avLst/>
          </a:prstGeom>
          <a:noFill/>
        </p:spPr>
        <p:txBody>
          <a:bodyPr wrap="square" rtlCol="0">
            <a:spAutoFit/>
          </a:bodyPr>
          <a:lstStyle/>
          <a:p>
            <a:r>
              <a:rPr lang="en-US" sz="2800" b="1" dirty="0" smtClean="0">
                <a:latin typeface="Arial" pitchFamily="34" charset="0"/>
                <a:cs typeface="Arial" pitchFamily="34" charset="0"/>
              </a:rPr>
              <a:t>Aims and Objectives</a:t>
            </a:r>
            <a:endParaRPr lang="en-US" sz="2800" b="1" dirty="0">
              <a:latin typeface="Arial" pitchFamily="34" charset="0"/>
              <a:cs typeface="Arial" pitchFamily="34" charset="0"/>
            </a:endParaRPr>
          </a:p>
        </p:txBody>
      </p:sp>
      <p:sp>
        <p:nvSpPr>
          <p:cNvPr id="3" name="TextBox 2"/>
          <p:cNvSpPr txBox="1"/>
          <p:nvPr/>
        </p:nvSpPr>
        <p:spPr>
          <a:xfrm>
            <a:off x="685800" y="1752600"/>
            <a:ext cx="7848600" cy="1938992"/>
          </a:xfrm>
          <a:prstGeom prst="rect">
            <a:avLst/>
          </a:prstGeom>
          <a:noFill/>
        </p:spPr>
        <p:txBody>
          <a:bodyPr wrap="square" rtlCol="0">
            <a:spAutoFit/>
          </a:bodyPr>
          <a:lstStyle/>
          <a:p>
            <a:pPr>
              <a:buFont typeface="Wingdings" pitchFamily="2" charset="2"/>
              <a:buChar char="§"/>
            </a:pPr>
            <a:r>
              <a:rPr lang="en-US" sz="2400" b="1" dirty="0" smtClean="0">
                <a:latin typeface="Arial" pitchFamily="34" charset="0"/>
                <a:cs typeface="Arial" pitchFamily="34" charset="0"/>
              </a:rPr>
              <a:t> some problems</a:t>
            </a:r>
          </a:p>
          <a:p>
            <a:pPr>
              <a:buFont typeface="Wingdings" pitchFamily="2" charset="2"/>
              <a:buChar char="§"/>
            </a:pPr>
            <a:r>
              <a:rPr lang="en-US" sz="2400" b="1" dirty="0" smtClean="0">
                <a:latin typeface="Arial" pitchFamily="34" charset="0"/>
                <a:cs typeface="Arial" pitchFamily="34" charset="0"/>
              </a:rPr>
              <a:t> divergence theorem</a:t>
            </a:r>
          </a:p>
          <a:p>
            <a:pPr>
              <a:buFont typeface="Wingdings" pitchFamily="2" charset="2"/>
              <a:buChar char="§"/>
            </a:pPr>
            <a:r>
              <a:rPr lang="en-US" sz="2400" b="1" dirty="0" smtClean="0">
                <a:latin typeface="Arial" pitchFamily="34" charset="0"/>
                <a:cs typeface="Arial" pitchFamily="34" charset="0"/>
              </a:rPr>
              <a:t> local equilibrium equation</a:t>
            </a:r>
          </a:p>
          <a:p>
            <a:pPr>
              <a:buFont typeface="Wingdings" pitchFamily="2" charset="2"/>
              <a:buChar char="§"/>
            </a:pPr>
            <a:r>
              <a:rPr lang="en-US" sz="2400" b="1" dirty="0" smtClean="0">
                <a:latin typeface="Arial" pitchFamily="34" charset="0"/>
                <a:cs typeface="Arial" pitchFamily="34" charset="0"/>
              </a:rPr>
              <a:t> some problems</a:t>
            </a:r>
          </a:p>
          <a:p>
            <a:pPr>
              <a:buFont typeface="Wingdings" pitchFamily="2" charset="2"/>
              <a:buChar char="§"/>
            </a:pPr>
            <a:r>
              <a:rPr lang="en-US" sz="2400" b="1" dirty="0" smtClean="0">
                <a:latin typeface="Arial" pitchFamily="34" charset="0"/>
                <a:cs typeface="Arial" pitchFamily="34" charset="0"/>
              </a:rPr>
              <a:t> Stress Tensor symmetry</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29625"/>
            <a:ext cx="4343400" cy="523220"/>
          </a:xfrm>
          <a:prstGeom prst="rect">
            <a:avLst/>
          </a:prstGeom>
          <a:noFill/>
        </p:spPr>
        <p:txBody>
          <a:bodyPr wrap="square" rtlCol="0">
            <a:spAutoFit/>
          </a:bodyPr>
          <a:lstStyle/>
          <a:p>
            <a:r>
              <a:rPr lang="en-US" sz="2800" b="1" dirty="0" smtClean="0">
                <a:latin typeface="Arial" pitchFamily="34" charset="0"/>
                <a:cs typeface="Arial" pitchFamily="34" charset="0"/>
              </a:rPr>
              <a:t>Problem</a:t>
            </a:r>
            <a:endParaRPr lang="en-US" sz="2800" b="1" dirty="0">
              <a:latin typeface="Arial" pitchFamily="34" charset="0"/>
              <a:cs typeface="Arial" pitchFamily="34" charset="0"/>
            </a:endParaRPr>
          </a:p>
        </p:txBody>
      </p:sp>
      <p:sp>
        <p:nvSpPr>
          <p:cNvPr id="3" name="TextBox 2"/>
          <p:cNvSpPr txBox="1"/>
          <p:nvPr/>
        </p:nvSpPr>
        <p:spPr>
          <a:xfrm>
            <a:off x="381000" y="695980"/>
            <a:ext cx="8610600" cy="3785652"/>
          </a:xfrm>
          <a:prstGeom prst="rect">
            <a:avLst/>
          </a:prstGeom>
          <a:noFill/>
        </p:spPr>
        <p:txBody>
          <a:bodyPr wrap="square" rtlCol="0">
            <a:spAutoFit/>
          </a:bodyPr>
          <a:lstStyle/>
          <a:p>
            <a:r>
              <a:rPr lang="en-US" sz="2000" dirty="0" smtClean="0">
                <a:latin typeface="Arial" pitchFamily="34" charset="0"/>
                <a:cs typeface="Arial" pitchFamily="34" charset="0"/>
              </a:rPr>
              <a:t>The stress tensor has components at point </a:t>
            </a:r>
            <a:r>
              <a:rPr lang="en-US" sz="2000" b="1" dirty="0" smtClean="0">
                <a:latin typeface="Arial" pitchFamily="34" charset="0"/>
                <a:cs typeface="Arial" pitchFamily="34" charset="0"/>
              </a:rPr>
              <a:t>P </a:t>
            </a:r>
            <a:r>
              <a:rPr lang="en-US" sz="2000" dirty="0" smtClean="0">
                <a:latin typeface="Arial" pitchFamily="34" charset="0"/>
                <a:cs typeface="Arial" pitchFamily="34" charset="0"/>
              </a:rPr>
              <a:t>as specified by the matrix below</a:t>
            </a: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Determine</a:t>
            </a:r>
          </a:p>
          <a:p>
            <a:pPr marL="514350" indent="-514350">
              <a:buAutoNum type="romanLcParenBoth"/>
            </a:pPr>
            <a:r>
              <a:rPr lang="en-US" sz="2000" dirty="0" smtClean="0">
                <a:latin typeface="Arial" pitchFamily="34" charset="0"/>
                <a:cs typeface="Arial" pitchFamily="34" charset="0"/>
              </a:rPr>
              <a:t>the stress vector on the plane at P whose normal vector is </a:t>
            </a:r>
          </a:p>
          <a:p>
            <a:pPr marL="514350" indent="-514350">
              <a:buAutoNum type="romanLcParenBoth"/>
            </a:pPr>
            <a:endParaRPr lang="en-US" sz="2000" dirty="0" smtClean="0">
              <a:latin typeface="Arial" pitchFamily="34" charset="0"/>
              <a:cs typeface="Arial" pitchFamily="34" charset="0"/>
            </a:endParaRPr>
          </a:p>
          <a:p>
            <a:pPr marL="514350" indent="-514350">
              <a:buAutoNum type="romanLcParenBoth"/>
            </a:pPr>
            <a:endParaRPr lang="en-US" sz="2000" dirty="0" smtClean="0">
              <a:latin typeface="Arial" pitchFamily="34" charset="0"/>
              <a:cs typeface="Arial" pitchFamily="34" charset="0"/>
            </a:endParaRPr>
          </a:p>
          <a:p>
            <a:pPr marL="514350" indent="-514350">
              <a:buAutoNum type="romanLcParenBoth"/>
            </a:pPr>
            <a:r>
              <a:rPr lang="en-US" sz="2000" dirty="0" smtClean="0">
                <a:latin typeface="Arial" pitchFamily="34" charset="0"/>
                <a:cs typeface="Arial" pitchFamily="34" charset="0"/>
              </a:rPr>
              <a:t>the magnitude of this stress vector,</a:t>
            </a:r>
          </a:p>
          <a:p>
            <a:pPr marL="514350" indent="-514350">
              <a:buAutoNum type="romanLcParenBoth"/>
            </a:pPr>
            <a:r>
              <a:rPr lang="en-US" sz="2000" dirty="0" smtClean="0">
                <a:latin typeface="Arial" pitchFamily="34" charset="0"/>
                <a:cs typeface="Arial" pitchFamily="34" charset="0"/>
              </a:rPr>
              <a:t>the component of the stress vector in the direction of the normal,</a:t>
            </a:r>
          </a:p>
          <a:p>
            <a:pPr marL="514350" indent="-514350">
              <a:buAutoNum type="romanLcParenBoth"/>
            </a:pPr>
            <a:r>
              <a:rPr lang="en-US" sz="2000" dirty="0" smtClean="0">
                <a:latin typeface="Arial" pitchFamily="34" charset="0"/>
                <a:cs typeface="Arial" pitchFamily="34" charset="0"/>
              </a:rPr>
              <a:t>the angle in degrees between the stress vector and the normal.</a:t>
            </a:r>
            <a:endParaRPr lang="en-US" sz="2000" dirty="0">
              <a:latin typeface="Arial" pitchFamily="34" charset="0"/>
              <a:cs typeface="Arial" pitchFamily="34" charset="0"/>
            </a:endParaRPr>
          </a:p>
        </p:txBody>
      </p:sp>
      <p:graphicFrame>
        <p:nvGraphicFramePr>
          <p:cNvPr id="206860" name="Object 12"/>
          <p:cNvGraphicFramePr>
            <a:graphicFrameLocks noChangeAspect="1"/>
          </p:cNvGraphicFramePr>
          <p:nvPr/>
        </p:nvGraphicFramePr>
        <p:xfrm>
          <a:off x="3263900" y="2927932"/>
          <a:ext cx="2222500" cy="609600"/>
        </p:xfrm>
        <a:graphic>
          <a:graphicData uri="http://schemas.openxmlformats.org/presentationml/2006/ole">
            <p:oleObj spid="_x0000_s206860" name="Equation" r:id="rId3" imgW="2222280" imgH="609480" progId="Equation.3">
              <p:embed/>
            </p:oleObj>
          </a:graphicData>
        </a:graphic>
      </p:graphicFrame>
      <p:graphicFrame>
        <p:nvGraphicFramePr>
          <p:cNvPr id="206862" name="Object 23"/>
          <p:cNvGraphicFramePr>
            <a:graphicFrameLocks noChangeAspect="1"/>
          </p:cNvGraphicFramePr>
          <p:nvPr/>
        </p:nvGraphicFramePr>
        <p:xfrm>
          <a:off x="3117850" y="1230313"/>
          <a:ext cx="2044700" cy="1117600"/>
        </p:xfrm>
        <a:graphic>
          <a:graphicData uri="http://schemas.openxmlformats.org/presentationml/2006/ole">
            <p:oleObj spid="_x0000_s206862" name="Equation" r:id="rId4" imgW="2044440" imgH="1117440" progId="Equation.3">
              <p:embed/>
            </p:oleObj>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29625"/>
            <a:ext cx="4343400" cy="523220"/>
          </a:xfrm>
          <a:prstGeom prst="rect">
            <a:avLst/>
          </a:prstGeom>
          <a:noFill/>
        </p:spPr>
        <p:txBody>
          <a:bodyPr wrap="square" rtlCol="0">
            <a:spAutoFit/>
          </a:bodyPr>
          <a:lstStyle/>
          <a:p>
            <a:r>
              <a:rPr lang="en-US" sz="2800" b="1" dirty="0" smtClean="0">
                <a:latin typeface="Arial" pitchFamily="34" charset="0"/>
                <a:cs typeface="Arial" pitchFamily="34" charset="0"/>
              </a:rPr>
              <a:t>Problem</a:t>
            </a:r>
            <a:endParaRPr lang="en-US" sz="2800" b="1" dirty="0">
              <a:latin typeface="Arial" pitchFamily="34" charset="0"/>
              <a:cs typeface="Arial" pitchFamily="34" charset="0"/>
            </a:endParaRPr>
          </a:p>
        </p:txBody>
      </p:sp>
      <p:sp>
        <p:nvSpPr>
          <p:cNvPr id="3" name="TextBox 2"/>
          <p:cNvSpPr txBox="1"/>
          <p:nvPr/>
        </p:nvSpPr>
        <p:spPr>
          <a:xfrm>
            <a:off x="381000" y="695980"/>
            <a:ext cx="8610600" cy="4093428"/>
          </a:xfrm>
          <a:prstGeom prst="rect">
            <a:avLst/>
          </a:prstGeom>
          <a:noFill/>
        </p:spPr>
        <p:txBody>
          <a:bodyPr wrap="square" rtlCol="0">
            <a:spAutoFit/>
          </a:bodyPr>
          <a:lstStyle/>
          <a:p>
            <a:r>
              <a:rPr lang="en-US" sz="2000" dirty="0" smtClean="0">
                <a:latin typeface="Arial" pitchFamily="34" charset="0"/>
                <a:cs typeface="Arial" pitchFamily="34" charset="0"/>
              </a:rPr>
              <a:t>At a point P, the stress tensor relative to axes O</a:t>
            </a:r>
            <a:r>
              <a:rPr lang="en-US" sz="2000" baseline="-25000" dirty="0" smtClean="0">
                <a:latin typeface="Arial" pitchFamily="34" charset="0"/>
                <a:cs typeface="Arial" pitchFamily="34" charset="0"/>
              </a:rPr>
              <a:t>x</a:t>
            </a:r>
            <a:r>
              <a:rPr lang="en-US" sz="2000" baseline="-50000" dirty="0" smtClean="0">
                <a:latin typeface="Arial" pitchFamily="34" charset="0"/>
                <a:cs typeface="Arial" pitchFamily="34" charset="0"/>
              </a:rPr>
              <a:t>1</a:t>
            </a:r>
            <a:r>
              <a:rPr lang="en-US" sz="2000" baseline="-25000" dirty="0" smtClean="0">
                <a:latin typeface="Arial" pitchFamily="34" charset="0"/>
                <a:cs typeface="Arial" pitchFamily="34" charset="0"/>
              </a:rPr>
              <a:t>x</a:t>
            </a:r>
            <a:r>
              <a:rPr lang="en-US" sz="2000" baseline="-50000" dirty="0" smtClean="0">
                <a:latin typeface="Arial" pitchFamily="34" charset="0"/>
                <a:cs typeface="Arial" pitchFamily="34" charset="0"/>
              </a:rPr>
              <a:t>2</a:t>
            </a:r>
            <a:r>
              <a:rPr lang="en-US" sz="2000" baseline="-25000" dirty="0" smtClean="0">
                <a:latin typeface="Arial" pitchFamily="34" charset="0"/>
                <a:cs typeface="Arial" pitchFamily="34" charset="0"/>
              </a:rPr>
              <a:t>x</a:t>
            </a:r>
            <a:r>
              <a:rPr lang="en-US" sz="2000" baseline="-50000" dirty="0" smtClean="0">
                <a:latin typeface="Arial" pitchFamily="34" charset="0"/>
                <a:cs typeface="Arial" pitchFamily="34" charset="0"/>
              </a:rPr>
              <a:t>3 </a:t>
            </a:r>
            <a:r>
              <a:rPr lang="en-US" sz="2000" dirty="0" smtClean="0">
                <a:latin typeface="Arial" pitchFamily="34" charset="0"/>
                <a:cs typeface="Arial" pitchFamily="34" charset="0"/>
              </a:rPr>
              <a:t> has components      given by the matrix below</a:t>
            </a: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pPr marL="514350" indent="-514350">
              <a:buAutoNum type="romanLcParenBoth"/>
            </a:pPr>
            <a:r>
              <a:rPr lang="en-US" sz="2000" dirty="0" smtClean="0">
                <a:latin typeface="Arial" pitchFamily="34" charset="0"/>
                <a:cs typeface="Arial" pitchFamily="34" charset="0"/>
              </a:rPr>
              <a:t>Find the stress vectors       ,       corresponding to the normal vectors</a:t>
            </a:r>
          </a:p>
          <a:p>
            <a:pPr marL="514350" indent="-514350">
              <a:buAutoNum type="romanLcParenBoth"/>
            </a:pPr>
            <a:endParaRPr lang="en-US" sz="2000" dirty="0" smtClean="0">
              <a:latin typeface="Arial" pitchFamily="34" charset="0"/>
              <a:cs typeface="Arial" pitchFamily="34" charset="0"/>
            </a:endParaRPr>
          </a:p>
          <a:p>
            <a:pPr marL="514350" indent="-514350">
              <a:buAutoNum type="romanLcParenBoth"/>
            </a:pPr>
            <a:endParaRPr lang="en-US" sz="2000" dirty="0" smtClean="0">
              <a:latin typeface="Arial" pitchFamily="34" charset="0"/>
              <a:cs typeface="Arial" pitchFamily="34" charset="0"/>
            </a:endParaRPr>
          </a:p>
          <a:p>
            <a:pPr marL="514350" indent="-514350"/>
            <a:endParaRPr lang="en-US" sz="2000" dirty="0" smtClean="0">
              <a:latin typeface="Arial" pitchFamily="34" charset="0"/>
              <a:cs typeface="Arial" pitchFamily="34" charset="0"/>
            </a:endParaRPr>
          </a:p>
          <a:p>
            <a:pPr marL="514350" indent="-514350"/>
            <a:endParaRPr lang="en-US" sz="2000" dirty="0" smtClean="0">
              <a:latin typeface="Arial" pitchFamily="34" charset="0"/>
              <a:cs typeface="Arial" pitchFamily="34" charset="0"/>
            </a:endParaRPr>
          </a:p>
          <a:p>
            <a:pPr marL="514350" indent="-514350"/>
            <a:r>
              <a:rPr lang="en-US" sz="2000" dirty="0" smtClean="0">
                <a:latin typeface="Arial" pitchFamily="34" charset="0"/>
                <a:cs typeface="Arial" pitchFamily="34" charset="0"/>
              </a:rPr>
              <a:t>(ii)   Show that the component of         in the      direction is equal to the component of           in the direction       .  </a:t>
            </a:r>
            <a:endParaRPr lang="en-US" sz="2000" dirty="0">
              <a:latin typeface="Arial" pitchFamily="34" charset="0"/>
              <a:cs typeface="Arial" pitchFamily="34" charset="0"/>
            </a:endParaRPr>
          </a:p>
        </p:txBody>
      </p:sp>
      <p:graphicFrame>
        <p:nvGraphicFramePr>
          <p:cNvPr id="206849" name="Object 23"/>
          <p:cNvGraphicFramePr>
            <a:graphicFrameLocks noChangeAspect="1"/>
          </p:cNvGraphicFramePr>
          <p:nvPr/>
        </p:nvGraphicFramePr>
        <p:xfrm>
          <a:off x="8485908" y="753916"/>
          <a:ext cx="215900" cy="368300"/>
        </p:xfrm>
        <a:graphic>
          <a:graphicData uri="http://schemas.openxmlformats.org/presentationml/2006/ole">
            <p:oleObj spid="_x0000_s220162" name="Equation" r:id="rId3" imgW="215640" imgH="368280" progId="Equation.3">
              <p:embed/>
            </p:oleObj>
          </a:graphicData>
        </a:graphic>
      </p:graphicFrame>
      <p:graphicFrame>
        <p:nvGraphicFramePr>
          <p:cNvPr id="206853" name="Object 5"/>
          <p:cNvGraphicFramePr>
            <a:graphicFrameLocks noChangeAspect="1"/>
          </p:cNvGraphicFramePr>
          <p:nvPr/>
        </p:nvGraphicFramePr>
        <p:xfrm>
          <a:off x="5038725" y="4410075"/>
          <a:ext cx="279400" cy="317500"/>
        </p:xfrm>
        <a:graphic>
          <a:graphicData uri="http://schemas.openxmlformats.org/presentationml/2006/ole">
            <p:oleObj spid="_x0000_s220163" name="Equation" r:id="rId4" imgW="279360" imgH="317160" progId="Equation.3">
              <p:embed/>
            </p:oleObj>
          </a:graphicData>
        </a:graphic>
      </p:graphicFrame>
      <p:graphicFrame>
        <p:nvGraphicFramePr>
          <p:cNvPr id="206854" name="Object 6"/>
          <p:cNvGraphicFramePr>
            <a:graphicFrameLocks noChangeAspect="1"/>
          </p:cNvGraphicFramePr>
          <p:nvPr/>
        </p:nvGraphicFramePr>
        <p:xfrm>
          <a:off x="3641725" y="2543175"/>
          <a:ext cx="406400" cy="330200"/>
        </p:xfrm>
        <a:graphic>
          <a:graphicData uri="http://schemas.openxmlformats.org/presentationml/2006/ole">
            <p:oleObj spid="_x0000_s220164" name="Equation" r:id="rId5" imgW="406080" imgH="330120" progId="Equation.3">
              <p:embed/>
            </p:oleObj>
          </a:graphicData>
        </a:graphic>
      </p:graphicFrame>
      <p:graphicFrame>
        <p:nvGraphicFramePr>
          <p:cNvPr id="206855" name="Object 7"/>
          <p:cNvGraphicFramePr>
            <a:graphicFrameLocks noChangeAspect="1"/>
          </p:cNvGraphicFramePr>
          <p:nvPr/>
        </p:nvGraphicFramePr>
        <p:xfrm>
          <a:off x="5429250" y="4105275"/>
          <a:ext cx="330200" cy="317500"/>
        </p:xfrm>
        <a:graphic>
          <a:graphicData uri="http://schemas.openxmlformats.org/presentationml/2006/ole">
            <p:oleObj spid="_x0000_s220165" name="Equation" r:id="rId6" imgW="330120" imgH="317160" progId="Equation.3">
              <p:embed/>
            </p:oleObj>
          </a:graphicData>
        </a:graphic>
      </p:graphicFrame>
      <p:graphicFrame>
        <p:nvGraphicFramePr>
          <p:cNvPr id="206857" name="Object 9"/>
          <p:cNvGraphicFramePr>
            <a:graphicFrameLocks noChangeAspect="1"/>
          </p:cNvGraphicFramePr>
          <p:nvPr/>
        </p:nvGraphicFramePr>
        <p:xfrm>
          <a:off x="4248150" y="4048125"/>
          <a:ext cx="406400" cy="330200"/>
        </p:xfrm>
        <a:graphic>
          <a:graphicData uri="http://schemas.openxmlformats.org/presentationml/2006/ole">
            <p:oleObj spid="_x0000_s220166" name="Equation" r:id="rId7" imgW="406080" imgH="330120" progId="Equation.3">
              <p:embed/>
            </p:oleObj>
          </a:graphicData>
        </a:graphic>
      </p:graphicFrame>
      <p:graphicFrame>
        <p:nvGraphicFramePr>
          <p:cNvPr id="206859" name="Object 11"/>
          <p:cNvGraphicFramePr>
            <a:graphicFrameLocks noChangeAspect="1"/>
          </p:cNvGraphicFramePr>
          <p:nvPr/>
        </p:nvGraphicFramePr>
        <p:xfrm>
          <a:off x="2752725" y="4371975"/>
          <a:ext cx="431800" cy="330200"/>
        </p:xfrm>
        <a:graphic>
          <a:graphicData uri="http://schemas.openxmlformats.org/presentationml/2006/ole">
            <p:oleObj spid="_x0000_s220167" name="Equation" r:id="rId8" imgW="431640" imgH="330120" progId="Equation.3">
              <p:embed/>
            </p:oleObj>
          </a:graphicData>
        </a:graphic>
      </p:graphicFrame>
      <p:graphicFrame>
        <p:nvGraphicFramePr>
          <p:cNvPr id="206860" name="Object 12"/>
          <p:cNvGraphicFramePr>
            <a:graphicFrameLocks noChangeAspect="1"/>
          </p:cNvGraphicFramePr>
          <p:nvPr/>
        </p:nvGraphicFramePr>
        <p:xfrm>
          <a:off x="3124200" y="2819400"/>
          <a:ext cx="2501900" cy="1295400"/>
        </p:xfrm>
        <a:graphic>
          <a:graphicData uri="http://schemas.openxmlformats.org/presentationml/2006/ole">
            <p:oleObj spid="_x0000_s220168" name="Equation" r:id="rId9" imgW="2501640" imgH="1295280" progId="Equation.3">
              <p:embed/>
            </p:oleObj>
          </a:graphicData>
        </a:graphic>
      </p:graphicFrame>
      <p:graphicFrame>
        <p:nvGraphicFramePr>
          <p:cNvPr id="206861" name="Object 13"/>
          <p:cNvGraphicFramePr>
            <a:graphicFrameLocks noChangeAspect="1"/>
          </p:cNvGraphicFramePr>
          <p:nvPr/>
        </p:nvGraphicFramePr>
        <p:xfrm>
          <a:off x="4102100" y="2543175"/>
          <a:ext cx="431800" cy="330200"/>
        </p:xfrm>
        <a:graphic>
          <a:graphicData uri="http://schemas.openxmlformats.org/presentationml/2006/ole">
            <p:oleObj spid="_x0000_s220169" name="Equation" r:id="rId10" imgW="431640" imgH="330120" progId="Equation.3">
              <p:embed/>
            </p:oleObj>
          </a:graphicData>
        </a:graphic>
      </p:graphicFrame>
      <p:graphicFrame>
        <p:nvGraphicFramePr>
          <p:cNvPr id="206862" name="Object 23"/>
          <p:cNvGraphicFramePr>
            <a:graphicFrameLocks noChangeAspect="1"/>
          </p:cNvGraphicFramePr>
          <p:nvPr/>
        </p:nvGraphicFramePr>
        <p:xfrm>
          <a:off x="3124200" y="1383148"/>
          <a:ext cx="2032000" cy="1117600"/>
        </p:xfrm>
        <a:graphic>
          <a:graphicData uri="http://schemas.openxmlformats.org/presentationml/2006/ole">
            <p:oleObj spid="_x0000_s220170" name="Equation" r:id="rId11" imgW="2031840" imgH="1117440" progId="Equation.3">
              <p:embed/>
            </p:oleObj>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01025"/>
            <a:ext cx="6858000" cy="584775"/>
          </a:xfrm>
          <a:prstGeom prst="rect">
            <a:avLst/>
          </a:prstGeom>
          <a:noFill/>
        </p:spPr>
        <p:txBody>
          <a:bodyPr wrap="square" rtlCol="0">
            <a:spAutoFit/>
          </a:bodyPr>
          <a:lstStyle/>
          <a:p>
            <a:r>
              <a:rPr lang="en-US" sz="3200" b="1" dirty="0" smtClean="0">
                <a:latin typeface="Arial" pitchFamily="34" charset="0"/>
                <a:cs typeface="Arial" pitchFamily="34" charset="0"/>
              </a:rPr>
              <a:t>The local Equilibrium equation …</a:t>
            </a:r>
            <a:endParaRPr lang="en-US" sz="3200" b="1" dirty="0">
              <a:latin typeface="Arial" pitchFamily="34" charset="0"/>
              <a:cs typeface="Arial" pitchFamily="34" charset="0"/>
            </a:endParaRPr>
          </a:p>
        </p:txBody>
      </p:sp>
      <p:sp>
        <p:nvSpPr>
          <p:cNvPr id="3" name="TextBox 2"/>
          <p:cNvSpPr txBox="1"/>
          <p:nvPr/>
        </p:nvSpPr>
        <p:spPr>
          <a:xfrm>
            <a:off x="228600" y="901005"/>
            <a:ext cx="8610600" cy="1015663"/>
          </a:xfrm>
          <a:prstGeom prst="rect">
            <a:avLst/>
          </a:prstGeom>
          <a:noFill/>
        </p:spPr>
        <p:txBody>
          <a:bodyPr wrap="square" rtlCol="0">
            <a:spAutoFit/>
          </a:bodyPr>
          <a:lstStyle/>
          <a:p>
            <a:r>
              <a:rPr lang="en-US" sz="2000" dirty="0" smtClean="0">
                <a:latin typeface="Arial" pitchFamily="34" charset="0"/>
                <a:cs typeface="Arial" pitchFamily="34" charset="0"/>
              </a:rPr>
              <a:t>Consider a material body </a:t>
            </a:r>
            <a:r>
              <a:rPr lang="en-US" sz="2000" i="1" dirty="0" smtClean="0">
                <a:latin typeface="Arial" pitchFamily="34" charset="0"/>
                <a:cs typeface="Arial" pitchFamily="34" charset="0"/>
              </a:rPr>
              <a:t>B</a:t>
            </a:r>
            <a:r>
              <a:rPr lang="en-US" sz="2000" dirty="0" smtClean="0">
                <a:latin typeface="Arial" pitchFamily="34" charset="0"/>
                <a:cs typeface="Arial" pitchFamily="34" charset="0"/>
              </a:rPr>
              <a:t> having a volume </a:t>
            </a:r>
            <a:r>
              <a:rPr lang="en-US" sz="2000" i="1" dirty="0" smtClean="0">
                <a:latin typeface="Arial" pitchFamily="34" charset="0"/>
                <a:cs typeface="Arial" pitchFamily="34" charset="0"/>
              </a:rPr>
              <a:t>V</a:t>
            </a:r>
            <a:r>
              <a:rPr lang="en-US" sz="2000" dirty="0" smtClean="0">
                <a:latin typeface="Arial" pitchFamily="34" charset="0"/>
                <a:cs typeface="Arial" pitchFamily="34" charset="0"/>
              </a:rPr>
              <a:t> enclosed by a surface </a:t>
            </a:r>
            <a:r>
              <a:rPr lang="en-US" sz="2000" i="1" dirty="0" smtClean="0">
                <a:latin typeface="Arial" pitchFamily="34" charset="0"/>
                <a:cs typeface="Arial" pitchFamily="34" charset="0"/>
              </a:rPr>
              <a:t>S.</a:t>
            </a:r>
            <a:r>
              <a:rPr lang="en-US" sz="2000" dirty="0" smtClean="0">
                <a:latin typeface="Arial" pitchFamily="34" charset="0"/>
                <a:cs typeface="Arial" pitchFamily="34" charset="0"/>
              </a:rPr>
              <a:t> Let the body be subjected to surface traction          and  body forces       as shown in the figure below.</a:t>
            </a:r>
            <a:endParaRPr lang="en-US" sz="2400" b="1" dirty="0">
              <a:latin typeface="Arial" pitchFamily="34" charset="0"/>
              <a:cs typeface="Arial" pitchFamily="34" charset="0"/>
            </a:endParaRPr>
          </a:p>
        </p:txBody>
      </p:sp>
      <p:cxnSp>
        <p:nvCxnSpPr>
          <p:cNvPr id="6" name="Straight Arrow Connector 5"/>
          <p:cNvCxnSpPr/>
          <p:nvPr/>
        </p:nvCxnSpPr>
        <p:spPr>
          <a:xfrm rot="5400000" flipH="1" flipV="1">
            <a:off x="5561807" y="3733801"/>
            <a:ext cx="1677193" cy="7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rot="10800000" flipV="1">
            <a:off x="5791201" y="4571998"/>
            <a:ext cx="609601" cy="457201"/>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6400801" y="4572000"/>
            <a:ext cx="2209799" cy="7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2" name="Oval 11"/>
          <p:cNvSpPr/>
          <p:nvPr/>
        </p:nvSpPr>
        <p:spPr>
          <a:xfrm rot="20054965">
            <a:off x="6940550" y="3073839"/>
            <a:ext cx="1486154" cy="832657"/>
          </a:xfrm>
          <a:prstGeom prst="ellipse">
            <a:avLst/>
          </a:prstGeom>
          <a:solidFill>
            <a:schemeClr val="bg2"/>
          </a:solidFill>
          <a:ln>
            <a:solidFill>
              <a:schemeClr val="bg2">
                <a:lumMod val="90000"/>
              </a:schemeClr>
            </a:solid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aphicFrame>
        <p:nvGraphicFramePr>
          <p:cNvPr id="147460" name="Object 4"/>
          <p:cNvGraphicFramePr>
            <a:graphicFrameLocks noChangeAspect="1"/>
          </p:cNvGraphicFramePr>
          <p:nvPr/>
        </p:nvGraphicFramePr>
        <p:xfrm>
          <a:off x="5715000" y="4980708"/>
          <a:ext cx="228600" cy="317500"/>
        </p:xfrm>
        <a:graphic>
          <a:graphicData uri="http://schemas.openxmlformats.org/presentationml/2006/ole">
            <p:oleObj spid="_x0000_s147460" name="Equation" r:id="rId3" imgW="228600" imgH="317160" progId="Equation.3">
              <p:embed/>
            </p:oleObj>
          </a:graphicData>
        </a:graphic>
      </p:graphicFrame>
      <p:graphicFrame>
        <p:nvGraphicFramePr>
          <p:cNvPr id="147461" name="Object 5"/>
          <p:cNvGraphicFramePr>
            <a:graphicFrameLocks noChangeAspect="1"/>
          </p:cNvGraphicFramePr>
          <p:nvPr/>
        </p:nvGraphicFramePr>
        <p:xfrm>
          <a:off x="8639464" y="4489450"/>
          <a:ext cx="254000" cy="317500"/>
        </p:xfrm>
        <a:graphic>
          <a:graphicData uri="http://schemas.openxmlformats.org/presentationml/2006/ole">
            <p:oleObj spid="_x0000_s147461" name="Equation" r:id="rId4" imgW="253800" imgH="317160" progId="Equation.3">
              <p:embed/>
            </p:oleObj>
          </a:graphicData>
        </a:graphic>
      </p:graphicFrame>
      <p:graphicFrame>
        <p:nvGraphicFramePr>
          <p:cNvPr id="147462" name="Object 6"/>
          <p:cNvGraphicFramePr>
            <a:graphicFrameLocks noChangeAspect="1"/>
          </p:cNvGraphicFramePr>
          <p:nvPr/>
        </p:nvGraphicFramePr>
        <p:xfrm>
          <a:off x="6102350" y="2743200"/>
          <a:ext cx="254000" cy="330200"/>
        </p:xfrm>
        <a:graphic>
          <a:graphicData uri="http://schemas.openxmlformats.org/presentationml/2006/ole">
            <p:oleObj spid="_x0000_s147462" name="Equation" r:id="rId5" imgW="253800" imgH="330120" progId="Equation.3">
              <p:embed/>
            </p:oleObj>
          </a:graphicData>
        </a:graphic>
      </p:graphicFrame>
      <p:sp>
        <p:nvSpPr>
          <p:cNvPr id="16" name="Cube 15"/>
          <p:cNvSpPr/>
          <p:nvPr/>
        </p:nvSpPr>
        <p:spPr>
          <a:xfrm>
            <a:off x="7476836" y="3304308"/>
            <a:ext cx="304800" cy="304800"/>
          </a:xfrm>
          <a:prstGeom prst="cub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lowchart: Connector 16"/>
          <p:cNvSpPr/>
          <p:nvPr/>
        </p:nvSpPr>
        <p:spPr>
          <a:xfrm>
            <a:off x="7546112" y="3459020"/>
            <a:ext cx="76200" cy="7620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18"/>
          <p:cNvSpPr/>
          <p:nvPr/>
        </p:nvSpPr>
        <p:spPr>
          <a:xfrm>
            <a:off x="7610763" y="2657764"/>
            <a:ext cx="618837" cy="919018"/>
          </a:xfrm>
          <a:custGeom>
            <a:avLst/>
            <a:gdLst>
              <a:gd name="connsiteX0" fmla="*/ 0 w 618837"/>
              <a:gd name="connsiteY0" fmla="*/ 868218 h 919018"/>
              <a:gd name="connsiteX1" fmla="*/ 443346 w 618837"/>
              <a:gd name="connsiteY1" fmla="*/ 849745 h 919018"/>
              <a:gd name="connsiteX2" fmla="*/ 397164 w 618837"/>
              <a:gd name="connsiteY2" fmla="*/ 452582 h 919018"/>
              <a:gd name="connsiteX3" fmla="*/ 618837 w 618837"/>
              <a:gd name="connsiteY3" fmla="*/ 0 h 919018"/>
              <a:gd name="connsiteX4" fmla="*/ 618837 w 618837"/>
              <a:gd name="connsiteY4" fmla="*/ 0 h 9190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8837" h="919018">
                <a:moveTo>
                  <a:pt x="0" y="868218"/>
                </a:moveTo>
                <a:cubicBezTo>
                  <a:pt x="188576" y="893618"/>
                  <a:pt x="377152" y="919018"/>
                  <a:pt x="443346" y="849745"/>
                </a:cubicBezTo>
                <a:cubicBezTo>
                  <a:pt x="509540" y="780472"/>
                  <a:pt x="367916" y="594206"/>
                  <a:pt x="397164" y="452582"/>
                </a:cubicBezTo>
                <a:cubicBezTo>
                  <a:pt x="426412" y="310958"/>
                  <a:pt x="618837" y="0"/>
                  <a:pt x="618837" y="0"/>
                </a:cubicBezTo>
                <a:lnTo>
                  <a:pt x="618837" y="0"/>
                </a:lnTo>
              </a:path>
            </a:pathLst>
          </a:cu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Freeform 19"/>
          <p:cNvSpPr/>
          <p:nvPr/>
        </p:nvSpPr>
        <p:spPr>
          <a:xfrm>
            <a:off x="7172035" y="2703944"/>
            <a:ext cx="332509" cy="637309"/>
          </a:xfrm>
          <a:custGeom>
            <a:avLst/>
            <a:gdLst>
              <a:gd name="connsiteX0" fmla="*/ 0 w 332509"/>
              <a:gd name="connsiteY0" fmla="*/ 0 h 637309"/>
              <a:gd name="connsiteX1" fmla="*/ 55418 w 332509"/>
              <a:gd name="connsiteY1" fmla="*/ 424872 h 637309"/>
              <a:gd name="connsiteX2" fmla="*/ 332509 w 332509"/>
              <a:gd name="connsiteY2" fmla="*/ 637309 h 637309"/>
            </a:gdLst>
            <a:ahLst/>
            <a:cxnLst>
              <a:cxn ang="0">
                <a:pos x="connsiteX0" y="connsiteY0"/>
              </a:cxn>
              <a:cxn ang="0">
                <a:pos x="connsiteX1" y="connsiteY1"/>
              </a:cxn>
              <a:cxn ang="0">
                <a:pos x="connsiteX2" y="connsiteY2"/>
              </a:cxn>
            </a:cxnLst>
            <a:rect l="l" t="t" r="r" b="b"/>
            <a:pathLst>
              <a:path w="332509" h="637309">
                <a:moveTo>
                  <a:pt x="0" y="0"/>
                </a:moveTo>
                <a:cubicBezTo>
                  <a:pt x="0" y="159327"/>
                  <a:pt x="0" y="318654"/>
                  <a:pt x="55418" y="424872"/>
                </a:cubicBezTo>
                <a:cubicBezTo>
                  <a:pt x="110836" y="531090"/>
                  <a:pt x="221672" y="584199"/>
                  <a:pt x="332509" y="637309"/>
                </a:cubicBezTo>
              </a:path>
            </a:pathLst>
          </a:cu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aphicFrame>
        <p:nvGraphicFramePr>
          <p:cNvPr id="147463" name="Object 7"/>
          <p:cNvGraphicFramePr>
            <a:graphicFrameLocks noChangeAspect="1"/>
          </p:cNvGraphicFramePr>
          <p:nvPr/>
        </p:nvGraphicFramePr>
        <p:xfrm>
          <a:off x="6764338" y="2571750"/>
          <a:ext cx="355600" cy="254000"/>
        </p:xfrm>
        <a:graphic>
          <a:graphicData uri="http://schemas.openxmlformats.org/presentationml/2006/ole">
            <p:oleObj spid="_x0000_s147463" name="Equation" r:id="rId6" imgW="355320" imgH="253800" progId="Equation.3">
              <p:embed/>
            </p:oleObj>
          </a:graphicData>
        </a:graphic>
      </p:graphicFrame>
      <p:graphicFrame>
        <p:nvGraphicFramePr>
          <p:cNvPr id="147464" name="Object 8"/>
          <p:cNvGraphicFramePr>
            <a:graphicFrameLocks noChangeAspect="1"/>
          </p:cNvGraphicFramePr>
          <p:nvPr/>
        </p:nvGraphicFramePr>
        <p:xfrm>
          <a:off x="8274628" y="2438400"/>
          <a:ext cx="317500" cy="254000"/>
        </p:xfrm>
        <a:graphic>
          <a:graphicData uri="http://schemas.openxmlformats.org/presentationml/2006/ole">
            <p:oleObj spid="_x0000_s147464" name="Equation" r:id="rId7" imgW="317160" imgH="253800" progId="Equation.3">
              <p:embed/>
            </p:oleObj>
          </a:graphicData>
        </a:graphic>
      </p:graphicFrame>
      <p:graphicFrame>
        <p:nvGraphicFramePr>
          <p:cNvPr id="147466" name="Object 10"/>
          <p:cNvGraphicFramePr>
            <a:graphicFrameLocks noChangeAspect="1"/>
          </p:cNvGraphicFramePr>
          <p:nvPr/>
        </p:nvGraphicFramePr>
        <p:xfrm>
          <a:off x="6132944" y="4376880"/>
          <a:ext cx="228600" cy="241300"/>
        </p:xfrm>
        <a:graphic>
          <a:graphicData uri="http://schemas.openxmlformats.org/presentationml/2006/ole">
            <p:oleObj spid="_x0000_s147466" name="Equation" r:id="rId8" imgW="228600" imgH="241200" progId="Equation.3">
              <p:embed/>
            </p:oleObj>
          </a:graphicData>
        </a:graphic>
      </p:graphicFrame>
      <p:sp>
        <p:nvSpPr>
          <p:cNvPr id="25" name="TextBox 24"/>
          <p:cNvSpPr txBox="1"/>
          <p:nvPr/>
        </p:nvSpPr>
        <p:spPr>
          <a:xfrm>
            <a:off x="228600" y="2438400"/>
            <a:ext cx="4572000" cy="2862322"/>
          </a:xfrm>
          <a:prstGeom prst="rect">
            <a:avLst/>
          </a:prstGeom>
          <a:noFill/>
        </p:spPr>
        <p:txBody>
          <a:bodyPr wrap="square" rtlCol="0">
            <a:spAutoFit/>
          </a:bodyPr>
          <a:lstStyle/>
          <a:p>
            <a:r>
              <a:rPr lang="en-US" sz="2000" dirty="0" smtClean="0">
                <a:latin typeface="Arial" pitchFamily="34" charset="0"/>
                <a:cs typeface="Arial" pitchFamily="34" charset="0"/>
              </a:rPr>
              <a:t>As before we exclude concentrated body moments from consideration. Equilibrium requires that the summation of all the forces acting on the body be zero. This condition is expressed by the global (integral) equation representing the sum of the total surface and body forces acting on the body,</a:t>
            </a:r>
            <a:endParaRPr lang="en-US" sz="2400" b="1" dirty="0">
              <a:latin typeface="Arial" pitchFamily="34" charset="0"/>
              <a:cs typeface="Arial" pitchFamily="34" charset="0"/>
            </a:endParaRPr>
          </a:p>
        </p:txBody>
      </p:sp>
      <p:sp>
        <p:nvSpPr>
          <p:cNvPr id="27" name="TextBox 26"/>
          <p:cNvSpPr txBox="1"/>
          <p:nvPr/>
        </p:nvSpPr>
        <p:spPr>
          <a:xfrm>
            <a:off x="217052" y="6305490"/>
            <a:ext cx="8763000" cy="400110"/>
          </a:xfrm>
          <a:prstGeom prst="rect">
            <a:avLst/>
          </a:prstGeom>
          <a:noFill/>
        </p:spPr>
        <p:txBody>
          <a:bodyPr wrap="square" rtlCol="0">
            <a:spAutoFit/>
          </a:bodyPr>
          <a:lstStyle/>
          <a:p>
            <a:r>
              <a:rPr lang="en-US" sz="2000" dirty="0" smtClean="0">
                <a:latin typeface="Arial" pitchFamily="34" charset="0"/>
                <a:cs typeface="Arial" pitchFamily="34" charset="0"/>
              </a:rPr>
              <a:t>where       is differential element of surface S and       is that of volume.</a:t>
            </a:r>
            <a:endParaRPr lang="en-US" sz="2400" b="1" dirty="0">
              <a:latin typeface="Arial" pitchFamily="34" charset="0"/>
              <a:cs typeface="Arial" pitchFamily="34" charset="0"/>
            </a:endParaRPr>
          </a:p>
        </p:txBody>
      </p:sp>
      <p:cxnSp>
        <p:nvCxnSpPr>
          <p:cNvPr id="28" name="Straight Arrow Connector 27"/>
          <p:cNvCxnSpPr/>
          <p:nvPr/>
        </p:nvCxnSpPr>
        <p:spPr>
          <a:xfrm rot="5400000">
            <a:off x="7297598" y="3599003"/>
            <a:ext cx="381001" cy="193396"/>
          </a:xfrm>
          <a:prstGeom prst="straightConnector1">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rot="10800000" flipV="1">
            <a:off x="7239000" y="3502890"/>
            <a:ext cx="361950" cy="154710"/>
          </a:xfrm>
          <a:prstGeom prst="straightConnector1">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30" name="Object 7"/>
          <p:cNvGraphicFramePr>
            <a:graphicFrameLocks noChangeAspect="1"/>
          </p:cNvGraphicFramePr>
          <p:nvPr/>
        </p:nvGraphicFramePr>
        <p:xfrm>
          <a:off x="7021948" y="3352800"/>
          <a:ext cx="381000" cy="393700"/>
        </p:xfrm>
        <a:graphic>
          <a:graphicData uri="http://schemas.openxmlformats.org/presentationml/2006/ole">
            <p:oleObj spid="_x0000_s147470" name="Equation" r:id="rId9" imgW="380880" imgH="393480" progId="Equation.3">
              <p:embed/>
            </p:oleObj>
          </a:graphicData>
        </a:graphic>
      </p:graphicFrame>
      <p:graphicFrame>
        <p:nvGraphicFramePr>
          <p:cNvPr id="147471" name="Object 15"/>
          <p:cNvGraphicFramePr>
            <a:graphicFrameLocks noChangeAspect="1"/>
          </p:cNvGraphicFramePr>
          <p:nvPr/>
        </p:nvGraphicFramePr>
        <p:xfrm>
          <a:off x="7276095" y="3892982"/>
          <a:ext cx="203200" cy="254000"/>
        </p:xfrm>
        <a:graphic>
          <a:graphicData uri="http://schemas.openxmlformats.org/presentationml/2006/ole">
            <p:oleObj spid="_x0000_s147471" name="Equation" r:id="rId10" imgW="203040" imgH="253800" progId="Equation.3">
              <p:embed/>
            </p:oleObj>
          </a:graphicData>
        </a:graphic>
      </p:graphicFrame>
      <p:cxnSp>
        <p:nvCxnSpPr>
          <p:cNvPr id="36" name="Straight Arrow Connector 35"/>
          <p:cNvCxnSpPr/>
          <p:nvPr/>
        </p:nvCxnSpPr>
        <p:spPr>
          <a:xfrm rot="16200000" flipH="1">
            <a:off x="7376981" y="3886199"/>
            <a:ext cx="457201" cy="0"/>
          </a:xfrm>
          <a:prstGeom prst="straightConnector1">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147472" name="Object 16"/>
          <p:cNvGraphicFramePr>
            <a:graphicFrameLocks noChangeAspect="1"/>
          </p:cNvGraphicFramePr>
          <p:nvPr/>
        </p:nvGraphicFramePr>
        <p:xfrm>
          <a:off x="7439892" y="4091712"/>
          <a:ext cx="368300" cy="304800"/>
        </p:xfrm>
        <a:graphic>
          <a:graphicData uri="http://schemas.openxmlformats.org/presentationml/2006/ole">
            <p:oleObj spid="_x0000_s147472" name="Equation" r:id="rId11" imgW="368280" imgH="304560" progId="Equation.3">
              <p:embed/>
            </p:oleObj>
          </a:graphicData>
        </a:graphic>
      </p:graphicFrame>
      <p:graphicFrame>
        <p:nvGraphicFramePr>
          <p:cNvPr id="147473" name="Object 17"/>
          <p:cNvGraphicFramePr>
            <a:graphicFrameLocks noChangeAspect="1"/>
          </p:cNvGraphicFramePr>
          <p:nvPr/>
        </p:nvGraphicFramePr>
        <p:xfrm>
          <a:off x="5489575" y="1200150"/>
          <a:ext cx="381000" cy="393700"/>
        </p:xfrm>
        <a:graphic>
          <a:graphicData uri="http://schemas.openxmlformats.org/presentationml/2006/ole">
            <p:oleObj spid="_x0000_s147473" name="Equation" r:id="rId12" imgW="380880" imgH="393480" progId="Equation.3">
              <p:embed/>
            </p:oleObj>
          </a:graphicData>
        </a:graphic>
      </p:graphicFrame>
      <p:graphicFrame>
        <p:nvGraphicFramePr>
          <p:cNvPr id="147474" name="Object 18"/>
          <p:cNvGraphicFramePr>
            <a:graphicFrameLocks noChangeAspect="1"/>
          </p:cNvGraphicFramePr>
          <p:nvPr/>
        </p:nvGraphicFramePr>
        <p:xfrm>
          <a:off x="7959725" y="1219200"/>
          <a:ext cx="355600" cy="330200"/>
        </p:xfrm>
        <a:graphic>
          <a:graphicData uri="http://schemas.openxmlformats.org/presentationml/2006/ole">
            <p:oleObj spid="_x0000_s147474" name="Equation" r:id="rId13" imgW="355320" imgH="330120" progId="Equation.3">
              <p:embed/>
            </p:oleObj>
          </a:graphicData>
        </a:graphic>
      </p:graphicFrame>
      <p:graphicFrame>
        <p:nvGraphicFramePr>
          <p:cNvPr id="147475" name="Object 19"/>
          <p:cNvGraphicFramePr>
            <a:graphicFrameLocks noChangeAspect="1"/>
          </p:cNvGraphicFramePr>
          <p:nvPr/>
        </p:nvGraphicFramePr>
        <p:xfrm>
          <a:off x="1695450" y="5403850"/>
          <a:ext cx="2247900" cy="749300"/>
        </p:xfrm>
        <a:graphic>
          <a:graphicData uri="http://schemas.openxmlformats.org/presentationml/2006/ole">
            <p:oleObj spid="_x0000_s147475" name="Equation" r:id="rId14" imgW="2247840" imgH="749160" progId="Equation.3">
              <p:embed/>
            </p:oleObj>
          </a:graphicData>
        </a:graphic>
      </p:graphicFrame>
      <p:graphicFrame>
        <p:nvGraphicFramePr>
          <p:cNvPr id="147476" name="Object 20"/>
          <p:cNvGraphicFramePr>
            <a:graphicFrameLocks noChangeAspect="1"/>
          </p:cNvGraphicFramePr>
          <p:nvPr/>
        </p:nvGraphicFramePr>
        <p:xfrm>
          <a:off x="5837380" y="6382328"/>
          <a:ext cx="355600" cy="254000"/>
        </p:xfrm>
        <a:graphic>
          <a:graphicData uri="http://schemas.openxmlformats.org/presentationml/2006/ole">
            <p:oleObj spid="_x0000_s147476" name="Equation" r:id="rId15" imgW="355320" imgH="253800" progId="Equation.3">
              <p:embed/>
            </p:oleObj>
          </a:graphicData>
        </a:graphic>
      </p:graphicFrame>
      <p:graphicFrame>
        <p:nvGraphicFramePr>
          <p:cNvPr id="147477" name="Object 21"/>
          <p:cNvGraphicFramePr>
            <a:graphicFrameLocks noChangeAspect="1"/>
          </p:cNvGraphicFramePr>
          <p:nvPr/>
        </p:nvGraphicFramePr>
        <p:xfrm>
          <a:off x="1094508" y="6391564"/>
          <a:ext cx="317500" cy="254000"/>
        </p:xfrm>
        <a:graphic>
          <a:graphicData uri="http://schemas.openxmlformats.org/presentationml/2006/ole">
            <p:oleObj spid="_x0000_s147477" name="Equation" r:id="rId16" imgW="317160" imgH="253800" progId="Equation.3">
              <p:embed/>
            </p:oleObj>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0946" name="Object 2"/>
          <p:cNvGraphicFramePr>
            <a:graphicFrameLocks noChangeAspect="1"/>
          </p:cNvGraphicFramePr>
          <p:nvPr/>
        </p:nvGraphicFramePr>
        <p:xfrm>
          <a:off x="762000" y="850900"/>
          <a:ext cx="2324100" cy="749300"/>
        </p:xfrm>
        <a:graphic>
          <a:graphicData uri="http://schemas.openxmlformats.org/presentationml/2006/ole">
            <p:oleObj spid="_x0000_s210946" name="Equation" r:id="rId3" imgW="2323800" imgH="749160" progId="Equation.3">
              <p:embed/>
            </p:oleObj>
          </a:graphicData>
        </a:graphic>
      </p:graphicFrame>
      <p:sp>
        <p:nvSpPr>
          <p:cNvPr id="4" name="TextBox 3"/>
          <p:cNvSpPr txBox="1"/>
          <p:nvPr/>
        </p:nvSpPr>
        <p:spPr>
          <a:xfrm>
            <a:off x="304800" y="1752600"/>
            <a:ext cx="8686800" cy="1015663"/>
          </a:xfrm>
          <a:prstGeom prst="rect">
            <a:avLst/>
          </a:prstGeom>
          <a:noFill/>
        </p:spPr>
        <p:txBody>
          <a:bodyPr wrap="square" rtlCol="0">
            <a:spAutoFit/>
          </a:bodyPr>
          <a:lstStyle/>
          <a:p>
            <a:r>
              <a:rPr lang="en-US" sz="2000" dirty="0" smtClean="0">
                <a:latin typeface="Arial" pitchFamily="34" charset="0"/>
                <a:cs typeface="Arial" pitchFamily="34" charset="0"/>
              </a:rPr>
              <a:t>The </a:t>
            </a:r>
            <a:r>
              <a:rPr lang="en-US" sz="2000" b="1" i="1" dirty="0" smtClean="0">
                <a:latin typeface="Arial" pitchFamily="34" charset="0"/>
                <a:cs typeface="Arial" pitchFamily="34" charset="0"/>
              </a:rPr>
              <a:t>divergence theorem of Gauss</a:t>
            </a:r>
            <a:r>
              <a:rPr lang="en-US" sz="2000" dirty="0" smtClean="0">
                <a:latin typeface="Arial" pitchFamily="34" charset="0"/>
                <a:cs typeface="Arial" pitchFamily="34" charset="0"/>
              </a:rPr>
              <a:t> establishes a relationship between the surface integral having         as the integrand to the volume integral for which a coordinate derivative of         is the integrand,</a:t>
            </a:r>
            <a:endParaRPr lang="en-US" sz="2000" dirty="0">
              <a:latin typeface="Arial" pitchFamily="34" charset="0"/>
              <a:cs typeface="Arial" pitchFamily="34" charset="0"/>
            </a:endParaRPr>
          </a:p>
        </p:txBody>
      </p:sp>
      <p:graphicFrame>
        <p:nvGraphicFramePr>
          <p:cNvPr id="210947" name="Object 3"/>
          <p:cNvGraphicFramePr>
            <a:graphicFrameLocks noChangeAspect="1"/>
          </p:cNvGraphicFramePr>
          <p:nvPr/>
        </p:nvGraphicFramePr>
        <p:xfrm>
          <a:off x="2667000" y="2971800"/>
          <a:ext cx="2451100" cy="749300"/>
        </p:xfrm>
        <a:graphic>
          <a:graphicData uri="http://schemas.openxmlformats.org/presentationml/2006/ole">
            <p:oleObj spid="_x0000_s210947" name="Equation" r:id="rId4" imgW="2450880" imgH="749160" progId="Equation.3">
              <p:embed/>
            </p:oleObj>
          </a:graphicData>
        </a:graphic>
      </p:graphicFrame>
      <p:graphicFrame>
        <p:nvGraphicFramePr>
          <p:cNvPr id="210948" name="Object 4"/>
          <p:cNvGraphicFramePr>
            <a:graphicFrameLocks noChangeAspect="1"/>
          </p:cNvGraphicFramePr>
          <p:nvPr/>
        </p:nvGraphicFramePr>
        <p:xfrm>
          <a:off x="3057236" y="2103580"/>
          <a:ext cx="457200" cy="368300"/>
        </p:xfrm>
        <a:graphic>
          <a:graphicData uri="http://schemas.openxmlformats.org/presentationml/2006/ole">
            <p:oleObj spid="_x0000_s210948" name="Equation" r:id="rId5" imgW="457200" imgH="368280" progId="Equation.3">
              <p:embed/>
            </p:oleObj>
          </a:graphicData>
        </a:graphic>
      </p:graphicFrame>
      <p:graphicFrame>
        <p:nvGraphicFramePr>
          <p:cNvPr id="210949" name="Object 5"/>
          <p:cNvGraphicFramePr>
            <a:graphicFrameLocks noChangeAspect="1"/>
          </p:cNvGraphicFramePr>
          <p:nvPr/>
        </p:nvGraphicFramePr>
        <p:xfrm>
          <a:off x="4057072" y="2411844"/>
          <a:ext cx="457200" cy="368300"/>
        </p:xfrm>
        <a:graphic>
          <a:graphicData uri="http://schemas.openxmlformats.org/presentationml/2006/ole">
            <p:oleObj spid="_x0000_s210949" name="Equation" r:id="rId6" imgW="457200" imgH="368280" progId="Equation.3">
              <p:embed/>
            </p:oleObj>
          </a:graphicData>
        </a:graphic>
      </p:graphicFrame>
      <p:graphicFrame>
        <p:nvGraphicFramePr>
          <p:cNvPr id="210950" name="Object 6"/>
          <p:cNvGraphicFramePr>
            <a:graphicFrameLocks noChangeAspect="1"/>
          </p:cNvGraphicFramePr>
          <p:nvPr/>
        </p:nvGraphicFramePr>
        <p:xfrm>
          <a:off x="800100" y="4343400"/>
          <a:ext cx="1943100" cy="749300"/>
        </p:xfrm>
        <a:graphic>
          <a:graphicData uri="http://schemas.openxmlformats.org/presentationml/2006/ole">
            <p:oleObj spid="_x0000_s210950" name="Equation" r:id="rId7" imgW="1942920" imgH="749160" progId="Equation.3">
              <p:embed/>
            </p:oleObj>
          </a:graphicData>
        </a:graphic>
      </p:graphicFrame>
      <p:sp>
        <p:nvSpPr>
          <p:cNvPr id="9" name="Rectangle 8"/>
          <p:cNvSpPr/>
          <p:nvPr/>
        </p:nvSpPr>
        <p:spPr>
          <a:xfrm>
            <a:off x="457200" y="3886200"/>
            <a:ext cx="813043" cy="369332"/>
          </a:xfrm>
          <a:prstGeom prst="rect">
            <a:avLst/>
          </a:prstGeom>
        </p:spPr>
        <p:txBody>
          <a:bodyPr wrap="none">
            <a:spAutoFit/>
          </a:bodyPr>
          <a:lstStyle/>
          <a:p>
            <a:r>
              <a:rPr lang="en-US" dirty="0" smtClean="0">
                <a:latin typeface="Arial" pitchFamily="34" charset="0"/>
                <a:cs typeface="Arial" pitchFamily="34" charset="0"/>
              </a:rPr>
              <a:t>hence</a:t>
            </a:r>
            <a:endParaRPr lang="en-US" dirty="0"/>
          </a:p>
        </p:txBody>
      </p:sp>
      <p:graphicFrame>
        <p:nvGraphicFramePr>
          <p:cNvPr id="210952" name="Object 8"/>
          <p:cNvGraphicFramePr>
            <a:graphicFrameLocks noChangeAspect="1"/>
          </p:cNvGraphicFramePr>
          <p:nvPr/>
        </p:nvGraphicFramePr>
        <p:xfrm>
          <a:off x="1130300" y="5270500"/>
          <a:ext cx="1308100" cy="368300"/>
        </p:xfrm>
        <a:graphic>
          <a:graphicData uri="http://schemas.openxmlformats.org/presentationml/2006/ole">
            <p:oleObj spid="_x0000_s210952" name="Equation" r:id="rId8" imgW="1307880" imgH="368280" progId="Equation.3">
              <p:embed/>
            </p:oleObj>
          </a:graphicData>
        </a:graphic>
      </p:graphicFrame>
      <p:sp>
        <p:nvSpPr>
          <p:cNvPr id="12" name="TextBox 11"/>
          <p:cNvSpPr txBox="1"/>
          <p:nvPr/>
        </p:nvSpPr>
        <p:spPr>
          <a:xfrm>
            <a:off x="228600" y="101025"/>
            <a:ext cx="6858000" cy="584775"/>
          </a:xfrm>
          <a:prstGeom prst="rect">
            <a:avLst/>
          </a:prstGeom>
          <a:noFill/>
        </p:spPr>
        <p:txBody>
          <a:bodyPr wrap="square" rtlCol="0">
            <a:spAutoFit/>
          </a:bodyPr>
          <a:lstStyle/>
          <a:p>
            <a:r>
              <a:rPr lang="en-US" sz="3200" b="1" dirty="0" smtClean="0">
                <a:latin typeface="Arial" pitchFamily="34" charset="0"/>
                <a:cs typeface="Arial" pitchFamily="34" charset="0"/>
              </a:rPr>
              <a:t>The local Equilibrium equation …</a:t>
            </a:r>
            <a:endParaRPr lang="en-US" sz="3200" b="1" dirty="0">
              <a:latin typeface="Arial" pitchFamily="34" charset="0"/>
              <a:cs typeface="Arial" pitchFamily="34" charset="0"/>
            </a:endParaRPr>
          </a:p>
        </p:txBody>
      </p:sp>
      <p:pic>
        <p:nvPicPr>
          <p:cNvPr id="13" name="Picture 12" descr="250px-Divergence_theorem.svg.png"/>
          <p:cNvPicPr>
            <a:picLocks noChangeAspect="1"/>
          </p:cNvPicPr>
          <p:nvPr/>
        </p:nvPicPr>
        <p:blipFill>
          <a:blip r:embed="rId9" cstate="print"/>
          <a:stretch>
            <a:fillRect/>
          </a:stretch>
        </p:blipFill>
        <p:spPr>
          <a:xfrm>
            <a:off x="5943600" y="2590800"/>
            <a:ext cx="2381250" cy="1790700"/>
          </a:xfrm>
          <a:prstGeom prst="rect">
            <a:avLst/>
          </a:prstGeom>
        </p:spPr>
      </p:pic>
      <p:graphicFrame>
        <p:nvGraphicFramePr>
          <p:cNvPr id="210953" name="Object 23"/>
          <p:cNvGraphicFramePr>
            <a:graphicFrameLocks noChangeAspect="1"/>
          </p:cNvGraphicFramePr>
          <p:nvPr/>
        </p:nvGraphicFramePr>
        <p:xfrm>
          <a:off x="4876800" y="838200"/>
          <a:ext cx="2794000" cy="431800"/>
        </p:xfrm>
        <a:graphic>
          <a:graphicData uri="http://schemas.openxmlformats.org/presentationml/2006/ole">
            <p:oleObj spid="_x0000_s210953" name="Equation" r:id="rId10" imgW="2793960" imgH="431640" progId="Equation.3">
              <p:embed/>
            </p:oleObj>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01025"/>
            <a:ext cx="6858000" cy="584775"/>
          </a:xfrm>
          <a:prstGeom prst="rect">
            <a:avLst/>
          </a:prstGeom>
          <a:noFill/>
        </p:spPr>
        <p:txBody>
          <a:bodyPr wrap="square" rtlCol="0">
            <a:spAutoFit/>
          </a:bodyPr>
          <a:lstStyle/>
          <a:p>
            <a:r>
              <a:rPr lang="en-US" sz="3200" b="1" dirty="0" smtClean="0">
                <a:latin typeface="Arial" pitchFamily="34" charset="0"/>
                <a:cs typeface="Arial" pitchFamily="34" charset="0"/>
              </a:rPr>
              <a:t>Stress Tensor Symmetry …</a:t>
            </a:r>
            <a:endParaRPr lang="en-US" sz="3200" b="1" dirty="0">
              <a:latin typeface="Arial" pitchFamily="34" charset="0"/>
              <a:cs typeface="Arial" pitchFamily="34" charset="0"/>
            </a:endParaRPr>
          </a:p>
        </p:txBody>
      </p:sp>
      <p:sp>
        <p:nvSpPr>
          <p:cNvPr id="3" name="TextBox 2"/>
          <p:cNvSpPr txBox="1"/>
          <p:nvPr/>
        </p:nvSpPr>
        <p:spPr>
          <a:xfrm>
            <a:off x="304800" y="795278"/>
            <a:ext cx="8686800" cy="1938992"/>
          </a:xfrm>
          <a:prstGeom prst="rect">
            <a:avLst/>
          </a:prstGeom>
          <a:noFill/>
        </p:spPr>
        <p:txBody>
          <a:bodyPr wrap="square" rtlCol="0">
            <a:spAutoFit/>
          </a:bodyPr>
          <a:lstStyle/>
          <a:p>
            <a:r>
              <a:rPr lang="en-US" sz="2000" dirty="0" smtClean="0">
                <a:latin typeface="Arial" pitchFamily="34" charset="0"/>
                <a:cs typeface="Arial" pitchFamily="34" charset="0"/>
              </a:rPr>
              <a:t>In addition to the balance of forces, equilibrium requires that the summation of moments with respect to an arbitrary point must also be zero. Recall that moments is defined as the cross product of its position vector with the force. Therefore, taking the origin of coordinates as the centre for moments, and noting that       is a vector for the typical elements of surface and volume, we express the balance of moments for the body as a whole by,</a:t>
            </a:r>
            <a:endParaRPr lang="en-US" sz="2400" b="1" dirty="0">
              <a:latin typeface="Arial" pitchFamily="34" charset="0"/>
              <a:cs typeface="Arial" pitchFamily="34" charset="0"/>
            </a:endParaRPr>
          </a:p>
        </p:txBody>
      </p:sp>
      <p:cxnSp>
        <p:nvCxnSpPr>
          <p:cNvPr id="4" name="Straight Arrow Connector 3"/>
          <p:cNvCxnSpPr/>
          <p:nvPr/>
        </p:nvCxnSpPr>
        <p:spPr>
          <a:xfrm rot="5400000" flipH="1" flipV="1">
            <a:off x="5561807" y="3733801"/>
            <a:ext cx="1677193" cy="7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rot="10800000" flipV="1">
            <a:off x="5791201" y="4571998"/>
            <a:ext cx="609601" cy="457201"/>
          </a:xfrm>
          <a:prstGeom prst="straightConnector1">
            <a:avLst/>
          </a:prstGeom>
          <a:ln>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V="1">
            <a:off x="6400801" y="4572000"/>
            <a:ext cx="2209799" cy="7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Oval 6"/>
          <p:cNvSpPr/>
          <p:nvPr/>
        </p:nvSpPr>
        <p:spPr>
          <a:xfrm rot="20054965">
            <a:off x="6940550" y="3073839"/>
            <a:ext cx="1486154" cy="832657"/>
          </a:xfrm>
          <a:prstGeom prst="ellipse">
            <a:avLst/>
          </a:prstGeom>
          <a:solidFill>
            <a:schemeClr val="bg2"/>
          </a:solidFill>
          <a:ln>
            <a:solidFill>
              <a:schemeClr val="bg2">
                <a:lumMod val="90000"/>
              </a:schemeClr>
            </a:solidFill>
          </a:ln>
          <a:effectLst>
            <a:innerShdw blurRad="114300">
              <a:prstClr val="black"/>
            </a:inn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aphicFrame>
        <p:nvGraphicFramePr>
          <p:cNvPr id="8" name="Object 4"/>
          <p:cNvGraphicFramePr>
            <a:graphicFrameLocks noChangeAspect="1"/>
          </p:cNvGraphicFramePr>
          <p:nvPr/>
        </p:nvGraphicFramePr>
        <p:xfrm>
          <a:off x="5715000" y="4980708"/>
          <a:ext cx="228600" cy="317500"/>
        </p:xfrm>
        <a:graphic>
          <a:graphicData uri="http://schemas.openxmlformats.org/presentationml/2006/ole">
            <p:oleObj spid="_x0000_s223234" name="Equation" r:id="rId3" imgW="228600" imgH="317160" progId="Equation.3">
              <p:embed/>
            </p:oleObj>
          </a:graphicData>
        </a:graphic>
      </p:graphicFrame>
      <p:graphicFrame>
        <p:nvGraphicFramePr>
          <p:cNvPr id="9" name="Object 5"/>
          <p:cNvGraphicFramePr>
            <a:graphicFrameLocks noChangeAspect="1"/>
          </p:cNvGraphicFramePr>
          <p:nvPr/>
        </p:nvGraphicFramePr>
        <p:xfrm>
          <a:off x="8639464" y="4489450"/>
          <a:ext cx="254000" cy="317500"/>
        </p:xfrm>
        <a:graphic>
          <a:graphicData uri="http://schemas.openxmlformats.org/presentationml/2006/ole">
            <p:oleObj spid="_x0000_s223235" name="Equation" r:id="rId4" imgW="253800" imgH="317160" progId="Equation.3">
              <p:embed/>
            </p:oleObj>
          </a:graphicData>
        </a:graphic>
      </p:graphicFrame>
      <p:graphicFrame>
        <p:nvGraphicFramePr>
          <p:cNvPr id="10" name="Object 6"/>
          <p:cNvGraphicFramePr>
            <a:graphicFrameLocks noChangeAspect="1"/>
          </p:cNvGraphicFramePr>
          <p:nvPr/>
        </p:nvGraphicFramePr>
        <p:xfrm>
          <a:off x="6102350" y="2743200"/>
          <a:ext cx="254000" cy="330200"/>
        </p:xfrm>
        <a:graphic>
          <a:graphicData uri="http://schemas.openxmlformats.org/presentationml/2006/ole">
            <p:oleObj spid="_x0000_s223236" name="Equation" r:id="rId5" imgW="253800" imgH="330120" progId="Equation.3">
              <p:embed/>
            </p:oleObj>
          </a:graphicData>
        </a:graphic>
      </p:graphicFrame>
      <p:sp>
        <p:nvSpPr>
          <p:cNvPr id="11" name="Cube 10"/>
          <p:cNvSpPr/>
          <p:nvPr/>
        </p:nvSpPr>
        <p:spPr>
          <a:xfrm>
            <a:off x="7476836" y="3304308"/>
            <a:ext cx="304800" cy="304800"/>
          </a:xfrm>
          <a:prstGeom prst="cub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lowchart: Connector 11"/>
          <p:cNvSpPr/>
          <p:nvPr/>
        </p:nvSpPr>
        <p:spPr>
          <a:xfrm>
            <a:off x="7546112" y="3459020"/>
            <a:ext cx="76200" cy="76200"/>
          </a:xfrm>
          <a:prstGeom prst="flowChartConnector">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3" name="Object 10"/>
          <p:cNvGraphicFramePr>
            <a:graphicFrameLocks noChangeAspect="1"/>
          </p:cNvGraphicFramePr>
          <p:nvPr/>
        </p:nvGraphicFramePr>
        <p:xfrm>
          <a:off x="6132944" y="4376880"/>
          <a:ext cx="228600" cy="241300"/>
        </p:xfrm>
        <a:graphic>
          <a:graphicData uri="http://schemas.openxmlformats.org/presentationml/2006/ole">
            <p:oleObj spid="_x0000_s223237" name="Equation" r:id="rId6" imgW="228600" imgH="241200" progId="Equation.3">
              <p:embed/>
            </p:oleObj>
          </a:graphicData>
        </a:graphic>
      </p:graphicFrame>
      <p:cxnSp>
        <p:nvCxnSpPr>
          <p:cNvPr id="14" name="Straight Arrow Connector 13"/>
          <p:cNvCxnSpPr>
            <a:endCxn id="12" idx="3"/>
          </p:cNvCxnSpPr>
          <p:nvPr/>
        </p:nvCxnSpPr>
        <p:spPr>
          <a:xfrm flipV="1">
            <a:off x="6400800" y="3524061"/>
            <a:ext cx="1156471" cy="1047943"/>
          </a:xfrm>
          <a:prstGeom prst="straightConnector1">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211974" name="Object 6"/>
          <p:cNvGraphicFramePr>
            <a:graphicFrameLocks noChangeAspect="1"/>
          </p:cNvGraphicFramePr>
          <p:nvPr/>
        </p:nvGraphicFramePr>
        <p:xfrm>
          <a:off x="6876472" y="4114800"/>
          <a:ext cx="228600" cy="190500"/>
        </p:xfrm>
        <a:graphic>
          <a:graphicData uri="http://schemas.openxmlformats.org/presentationml/2006/ole">
            <p:oleObj spid="_x0000_s223238" name="Equation" r:id="rId7" imgW="228600" imgH="190440" progId="Equation.3">
              <p:embed/>
            </p:oleObj>
          </a:graphicData>
        </a:graphic>
      </p:graphicFrame>
      <p:graphicFrame>
        <p:nvGraphicFramePr>
          <p:cNvPr id="211975" name="Object 7"/>
          <p:cNvGraphicFramePr>
            <a:graphicFrameLocks noChangeAspect="1"/>
          </p:cNvGraphicFramePr>
          <p:nvPr/>
        </p:nvGraphicFramePr>
        <p:xfrm>
          <a:off x="400050" y="3048000"/>
          <a:ext cx="3124200" cy="749300"/>
        </p:xfrm>
        <a:graphic>
          <a:graphicData uri="http://schemas.openxmlformats.org/presentationml/2006/ole">
            <p:oleObj spid="_x0000_s223239" name="Equation" r:id="rId8" imgW="3124080" imgH="749160" progId="Equation.3">
              <p:embed/>
            </p:oleObj>
          </a:graphicData>
        </a:graphic>
      </p:graphicFrame>
      <p:graphicFrame>
        <p:nvGraphicFramePr>
          <p:cNvPr id="211976" name="Object 8"/>
          <p:cNvGraphicFramePr>
            <a:graphicFrameLocks noChangeAspect="1"/>
          </p:cNvGraphicFramePr>
          <p:nvPr/>
        </p:nvGraphicFramePr>
        <p:xfrm>
          <a:off x="355600" y="3886200"/>
          <a:ext cx="3378200" cy="749300"/>
        </p:xfrm>
        <a:graphic>
          <a:graphicData uri="http://schemas.openxmlformats.org/presentationml/2006/ole">
            <p:oleObj spid="_x0000_s223240" name="Equation" r:id="rId9" imgW="3377880" imgH="749160" progId="Equation.3">
              <p:embed/>
            </p:oleObj>
          </a:graphicData>
        </a:graphic>
      </p:graphicFrame>
      <p:graphicFrame>
        <p:nvGraphicFramePr>
          <p:cNvPr id="211977" name="Object 9"/>
          <p:cNvGraphicFramePr>
            <a:graphicFrameLocks noChangeAspect="1"/>
          </p:cNvGraphicFramePr>
          <p:nvPr/>
        </p:nvGraphicFramePr>
        <p:xfrm>
          <a:off x="355600" y="4660900"/>
          <a:ext cx="3759200" cy="749300"/>
        </p:xfrm>
        <a:graphic>
          <a:graphicData uri="http://schemas.openxmlformats.org/presentationml/2006/ole">
            <p:oleObj spid="_x0000_s223241" name="Equation" r:id="rId10" imgW="3759120" imgH="749160" progId="Equation.3">
              <p:embed/>
            </p:oleObj>
          </a:graphicData>
        </a:graphic>
      </p:graphicFrame>
      <p:graphicFrame>
        <p:nvGraphicFramePr>
          <p:cNvPr id="211978" name="Object 10"/>
          <p:cNvGraphicFramePr>
            <a:graphicFrameLocks noChangeAspect="1"/>
          </p:cNvGraphicFramePr>
          <p:nvPr/>
        </p:nvGraphicFramePr>
        <p:xfrm>
          <a:off x="706438" y="5575300"/>
          <a:ext cx="3009900" cy="749300"/>
        </p:xfrm>
        <a:graphic>
          <a:graphicData uri="http://schemas.openxmlformats.org/presentationml/2006/ole">
            <p:oleObj spid="_x0000_s223242" name="Equation" r:id="rId11" imgW="3009600" imgH="749160" progId="Equation.3">
              <p:embed/>
            </p:oleObj>
          </a:graphicData>
        </a:graphic>
      </p:graphicFrame>
      <p:graphicFrame>
        <p:nvGraphicFramePr>
          <p:cNvPr id="223243" name="Object 11"/>
          <p:cNvGraphicFramePr>
            <a:graphicFrameLocks noChangeAspect="1"/>
          </p:cNvGraphicFramePr>
          <p:nvPr/>
        </p:nvGraphicFramePr>
        <p:xfrm>
          <a:off x="2189016" y="2142836"/>
          <a:ext cx="228600" cy="190500"/>
        </p:xfrm>
        <a:graphic>
          <a:graphicData uri="http://schemas.openxmlformats.org/presentationml/2006/ole">
            <p:oleObj spid="_x0000_s223243" name="Equation" r:id="rId12" imgW="228600" imgH="190440" progId="Equation.3">
              <p:embed/>
            </p:oleObj>
          </a:graphicData>
        </a:graphic>
      </p:graphicFrame>
      <p:graphicFrame>
        <p:nvGraphicFramePr>
          <p:cNvPr id="223244" name="Object 23"/>
          <p:cNvGraphicFramePr>
            <a:graphicFrameLocks noChangeAspect="1"/>
          </p:cNvGraphicFramePr>
          <p:nvPr/>
        </p:nvGraphicFramePr>
        <p:xfrm>
          <a:off x="2895600" y="3530600"/>
          <a:ext cx="2794000" cy="431800"/>
        </p:xfrm>
        <a:graphic>
          <a:graphicData uri="http://schemas.openxmlformats.org/presentationml/2006/ole">
            <p:oleObj spid="_x0000_s223244" name="Equation" r:id="rId13" imgW="2793960" imgH="431640" progId="Equation.3">
              <p:embed/>
            </p:oleObj>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2994" name="Object 2"/>
          <p:cNvGraphicFramePr>
            <a:graphicFrameLocks noChangeAspect="1"/>
          </p:cNvGraphicFramePr>
          <p:nvPr/>
        </p:nvGraphicFramePr>
        <p:xfrm>
          <a:off x="431800" y="838200"/>
          <a:ext cx="3683000" cy="749300"/>
        </p:xfrm>
        <a:graphic>
          <a:graphicData uri="http://schemas.openxmlformats.org/presentationml/2006/ole">
            <p:oleObj spid="_x0000_s224258" name="Equation" r:id="rId3" imgW="3682800" imgH="749160" progId="Equation.3">
              <p:embed/>
            </p:oleObj>
          </a:graphicData>
        </a:graphic>
      </p:graphicFrame>
      <p:sp>
        <p:nvSpPr>
          <p:cNvPr id="3" name="TextBox 2"/>
          <p:cNvSpPr txBox="1"/>
          <p:nvPr/>
        </p:nvSpPr>
        <p:spPr>
          <a:xfrm>
            <a:off x="228600" y="101025"/>
            <a:ext cx="6858000" cy="584775"/>
          </a:xfrm>
          <a:prstGeom prst="rect">
            <a:avLst/>
          </a:prstGeom>
          <a:noFill/>
        </p:spPr>
        <p:txBody>
          <a:bodyPr wrap="square" rtlCol="0">
            <a:spAutoFit/>
          </a:bodyPr>
          <a:lstStyle/>
          <a:p>
            <a:r>
              <a:rPr lang="en-US" sz="3200" b="1" dirty="0" smtClean="0">
                <a:latin typeface="Arial" pitchFamily="34" charset="0"/>
                <a:cs typeface="Arial" pitchFamily="34" charset="0"/>
              </a:rPr>
              <a:t>Stress Tensor Symmetry …</a:t>
            </a:r>
            <a:endParaRPr lang="en-US" sz="3200" b="1" dirty="0">
              <a:latin typeface="Arial" pitchFamily="34" charset="0"/>
              <a:cs typeface="Arial" pitchFamily="34" charset="0"/>
            </a:endParaRPr>
          </a:p>
        </p:txBody>
      </p:sp>
      <p:graphicFrame>
        <p:nvGraphicFramePr>
          <p:cNvPr id="212996" name="Object 4"/>
          <p:cNvGraphicFramePr>
            <a:graphicFrameLocks noChangeAspect="1"/>
          </p:cNvGraphicFramePr>
          <p:nvPr/>
        </p:nvGraphicFramePr>
        <p:xfrm>
          <a:off x="1319213" y="1689100"/>
          <a:ext cx="1854200" cy="749300"/>
        </p:xfrm>
        <a:graphic>
          <a:graphicData uri="http://schemas.openxmlformats.org/presentationml/2006/ole">
            <p:oleObj spid="_x0000_s224259" name="Equation" r:id="rId4" imgW="1854000" imgH="749160" progId="Equation.3">
              <p:embed/>
            </p:oleObj>
          </a:graphicData>
        </a:graphic>
      </p:graphicFrame>
      <p:graphicFrame>
        <p:nvGraphicFramePr>
          <p:cNvPr id="212997" name="Object 5"/>
          <p:cNvGraphicFramePr>
            <a:graphicFrameLocks noChangeAspect="1"/>
          </p:cNvGraphicFramePr>
          <p:nvPr/>
        </p:nvGraphicFramePr>
        <p:xfrm>
          <a:off x="1485900" y="2667000"/>
          <a:ext cx="1473200" cy="749300"/>
        </p:xfrm>
        <a:graphic>
          <a:graphicData uri="http://schemas.openxmlformats.org/presentationml/2006/ole">
            <p:oleObj spid="_x0000_s224260" name="Equation" r:id="rId5" imgW="1473120" imgH="749160" progId="Equation.3">
              <p:embed/>
            </p:oleObj>
          </a:graphicData>
        </a:graphic>
      </p:graphicFrame>
      <p:graphicFrame>
        <p:nvGraphicFramePr>
          <p:cNvPr id="212998" name="Object 6"/>
          <p:cNvGraphicFramePr>
            <a:graphicFrameLocks noChangeAspect="1"/>
          </p:cNvGraphicFramePr>
          <p:nvPr/>
        </p:nvGraphicFramePr>
        <p:xfrm>
          <a:off x="1955800" y="3581400"/>
          <a:ext cx="711200" cy="368300"/>
        </p:xfrm>
        <a:graphic>
          <a:graphicData uri="http://schemas.openxmlformats.org/presentationml/2006/ole">
            <p:oleObj spid="_x0000_s224261" name="Equation" r:id="rId6" imgW="711000" imgH="368280" progId="Equation.3">
              <p:embed/>
            </p:oleObj>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29625"/>
            <a:ext cx="4343400" cy="523220"/>
          </a:xfrm>
          <a:prstGeom prst="rect">
            <a:avLst/>
          </a:prstGeom>
          <a:noFill/>
        </p:spPr>
        <p:txBody>
          <a:bodyPr wrap="square" rtlCol="0">
            <a:spAutoFit/>
          </a:bodyPr>
          <a:lstStyle/>
          <a:p>
            <a:r>
              <a:rPr lang="en-US" sz="2800" b="1" dirty="0" smtClean="0">
                <a:latin typeface="Arial" pitchFamily="34" charset="0"/>
                <a:cs typeface="Arial" pitchFamily="34" charset="0"/>
              </a:rPr>
              <a:t>Problem</a:t>
            </a:r>
            <a:endParaRPr lang="en-US" sz="2800" b="1" dirty="0">
              <a:latin typeface="Arial" pitchFamily="34" charset="0"/>
              <a:cs typeface="Arial" pitchFamily="34" charset="0"/>
            </a:endParaRPr>
          </a:p>
        </p:txBody>
      </p:sp>
      <p:sp>
        <p:nvSpPr>
          <p:cNvPr id="3" name="TextBox 2"/>
          <p:cNvSpPr txBox="1"/>
          <p:nvPr/>
        </p:nvSpPr>
        <p:spPr>
          <a:xfrm>
            <a:off x="381000" y="695980"/>
            <a:ext cx="8610600" cy="1631216"/>
          </a:xfrm>
          <a:prstGeom prst="rect">
            <a:avLst/>
          </a:prstGeom>
          <a:noFill/>
        </p:spPr>
        <p:txBody>
          <a:bodyPr wrap="square" rtlCol="0">
            <a:spAutoFit/>
          </a:bodyPr>
          <a:lstStyle/>
          <a:p>
            <a:r>
              <a:rPr lang="en-US" sz="2000" dirty="0" smtClean="0">
                <a:latin typeface="Arial" pitchFamily="34" charset="0"/>
                <a:cs typeface="Arial" pitchFamily="34" charset="0"/>
              </a:rPr>
              <a:t>At a point P, the stress tensor relative to axes O</a:t>
            </a:r>
            <a:r>
              <a:rPr lang="en-US" sz="2000" baseline="-25000" dirty="0" smtClean="0">
                <a:latin typeface="Arial" pitchFamily="34" charset="0"/>
                <a:cs typeface="Arial" pitchFamily="34" charset="0"/>
              </a:rPr>
              <a:t>x</a:t>
            </a:r>
            <a:r>
              <a:rPr lang="en-US" sz="2000" baseline="-50000" dirty="0" smtClean="0">
                <a:latin typeface="Arial" pitchFamily="34" charset="0"/>
                <a:cs typeface="Arial" pitchFamily="34" charset="0"/>
              </a:rPr>
              <a:t>1</a:t>
            </a:r>
            <a:r>
              <a:rPr lang="en-US" sz="2000" baseline="-25000" dirty="0" smtClean="0">
                <a:latin typeface="Arial" pitchFamily="34" charset="0"/>
                <a:cs typeface="Arial" pitchFamily="34" charset="0"/>
              </a:rPr>
              <a:t>x</a:t>
            </a:r>
            <a:r>
              <a:rPr lang="en-US" sz="2000" baseline="-50000" dirty="0" smtClean="0">
                <a:latin typeface="Arial" pitchFamily="34" charset="0"/>
                <a:cs typeface="Arial" pitchFamily="34" charset="0"/>
              </a:rPr>
              <a:t>2</a:t>
            </a:r>
            <a:r>
              <a:rPr lang="en-US" sz="2000" baseline="-25000" dirty="0" smtClean="0">
                <a:latin typeface="Arial" pitchFamily="34" charset="0"/>
                <a:cs typeface="Arial" pitchFamily="34" charset="0"/>
              </a:rPr>
              <a:t>x</a:t>
            </a:r>
            <a:r>
              <a:rPr lang="en-US" sz="2000" baseline="-50000" dirty="0" smtClean="0">
                <a:latin typeface="Arial" pitchFamily="34" charset="0"/>
                <a:cs typeface="Arial" pitchFamily="34" charset="0"/>
              </a:rPr>
              <a:t>3 </a:t>
            </a:r>
            <a:r>
              <a:rPr lang="en-US" sz="2000" dirty="0" smtClean="0">
                <a:latin typeface="Arial" pitchFamily="34" charset="0"/>
                <a:cs typeface="Arial" pitchFamily="34" charset="0"/>
              </a:rPr>
              <a:t> has components      . On the area elements          having  the unit normal      , the stress vector  is      , and on area element           with normal       the stress vector is         Show that the component of         in the      direction is equal to the component of           in the direction       .  </a:t>
            </a:r>
            <a:endParaRPr lang="en-US" sz="2000" dirty="0">
              <a:latin typeface="Arial" pitchFamily="34" charset="0"/>
              <a:cs typeface="Arial" pitchFamily="34" charset="0"/>
            </a:endParaRPr>
          </a:p>
        </p:txBody>
      </p:sp>
      <p:graphicFrame>
        <p:nvGraphicFramePr>
          <p:cNvPr id="206849" name="Object 23"/>
          <p:cNvGraphicFramePr>
            <a:graphicFrameLocks noChangeAspect="1"/>
          </p:cNvGraphicFramePr>
          <p:nvPr/>
        </p:nvGraphicFramePr>
        <p:xfrm>
          <a:off x="8485908" y="753916"/>
          <a:ext cx="215900" cy="368300"/>
        </p:xfrm>
        <a:graphic>
          <a:graphicData uri="http://schemas.openxmlformats.org/presentationml/2006/ole">
            <p:oleObj spid="_x0000_s233474" name="Equation" r:id="rId3" imgW="215640" imgH="368280" progId="Equation.3">
              <p:embed/>
            </p:oleObj>
          </a:graphicData>
        </a:graphic>
      </p:graphicFrame>
      <p:graphicFrame>
        <p:nvGraphicFramePr>
          <p:cNvPr id="206851" name="Object 3"/>
          <p:cNvGraphicFramePr>
            <a:graphicFrameLocks noChangeAspect="1"/>
          </p:cNvGraphicFramePr>
          <p:nvPr/>
        </p:nvGraphicFramePr>
        <p:xfrm>
          <a:off x="2997200" y="1009072"/>
          <a:ext cx="508000" cy="317500"/>
        </p:xfrm>
        <a:graphic>
          <a:graphicData uri="http://schemas.openxmlformats.org/presentationml/2006/ole">
            <p:oleObj spid="_x0000_s233475" name="Equation" r:id="rId4" imgW="507960" imgH="317160" progId="Equation.3">
              <p:embed/>
            </p:oleObj>
          </a:graphicData>
        </a:graphic>
      </p:graphicFrame>
      <p:graphicFrame>
        <p:nvGraphicFramePr>
          <p:cNvPr id="206852" name="Object 4"/>
          <p:cNvGraphicFramePr>
            <a:graphicFrameLocks noChangeAspect="1"/>
          </p:cNvGraphicFramePr>
          <p:nvPr/>
        </p:nvGraphicFramePr>
        <p:xfrm>
          <a:off x="3694544" y="1323108"/>
          <a:ext cx="533400" cy="317500"/>
        </p:xfrm>
        <a:graphic>
          <a:graphicData uri="http://schemas.openxmlformats.org/presentationml/2006/ole">
            <p:oleObj spid="_x0000_s233476" name="Equation" r:id="rId5" imgW="533160" imgH="317160" progId="Equation.3">
              <p:embed/>
            </p:oleObj>
          </a:graphicData>
        </a:graphic>
      </p:graphicFrame>
      <p:graphicFrame>
        <p:nvGraphicFramePr>
          <p:cNvPr id="206853" name="Object 5"/>
          <p:cNvGraphicFramePr>
            <a:graphicFrameLocks noChangeAspect="1"/>
          </p:cNvGraphicFramePr>
          <p:nvPr/>
        </p:nvGraphicFramePr>
        <p:xfrm>
          <a:off x="6324600" y="1039092"/>
          <a:ext cx="279400" cy="317500"/>
        </p:xfrm>
        <a:graphic>
          <a:graphicData uri="http://schemas.openxmlformats.org/presentationml/2006/ole">
            <p:oleObj spid="_x0000_s233477" name="Equation" r:id="rId6" imgW="279360" imgH="317160" progId="Equation.3">
              <p:embed/>
            </p:oleObj>
          </a:graphicData>
        </a:graphic>
      </p:graphicFrame>
      <p:graphicFrame>
        <p:nvGraphicFramePr>
          <p:cNvPr id="206854" name="Object 6"/>
          <p:cNvGraphicFramePr>
            <a:graphicFrameLocks noChangeAspect="1"/>
          </p:cNvGraphicFramePr>
          <p:nvPr/>
        </p:nvGraphicFramePr>
        <p:xfrm>
          <a:off x="749589" y="1308967"/>
          <a:ext cx="406400" cy="330200"/>
        </p:xfrm>
        <a:graphic>
          <a:graphicData uri="http://schemas.openxmlformats.org/presentationml/2006/ole">
            <p:oleObj spid="_x0000_s233478" name="Equation" r:id="rId7" imgW="406080" imgH="330120" progId="Equation.3">
              <p:embed/>
            </p:oleObj>
          </a:graphicData>
        </a:graphic>
      </p:graphicFrame>
      <p:graphicFrame>
        <p:nvGraphicFramePr>
          <p:cNvPr id="206855" name="Object 7"/>
          <p:cNvGraphicFramePr>
            <a:graphicFrameLocks noChangeAspect="1"/>
          </p:cNvGraphicFramePr>
          <p:nvPr/>
        </p:nvGraphicFramePr>
        <p:xfrm>
          <a:off x="5696528" y="1359332"/>
          <a:ext cx="330200" cy="317500"/>
        </p:xfrm>
        <a:graphic>
          <a:graphicData uri="http://schemas.openxmlformats.org/presentationml/2006/ole">
            <p:oleObj spid="_x0000_s233479" name="Equation" r:id="rId8" imgW="330120" imgH="317160" progId="Equation.3">
              <p:embed/>
            </p:oleObj>
          </a:graphicData>
        </a:graphic>
      </p:graphicFrame>
      <p:graphicFrame>
        <p:nvGraphicFramePr>
          <p:cNvPr id="206856" name="Object 8"/>
          <p:cNvGraphicFramePr>
            <a:graphicFrameLocks noChangeAspect="1"/>
          </p:cNvGraphicFramePr>
          <p:nvPr/>
        </p:nvGraphicFramePr>
        <p:xfrm>
          <a:off x="8226425" y="1296988"/>
          <a:ext cx="508000" cy="330200"/>
        </p:xfrm>
        <a:graphic>
          <a:graphicData uri="http://schemas.openxmlformats.org/presentationml/2006/ole">
            <p:oleObj spid="_x0000_s233480" name="Equation" r:id="rId9" imgW="507960" imgH="330120" progId="Equation.3">
              <p:embed/>
            </p:oleObj>
          </a:graphicData>
        </a:graphic>
      </p:graphicFrame>
      <p:graphicFrame>
        <p:nvGraphicFramePr>
          <p:cNvPr id="206857" name="Object 9"/>
          <p:cNvGraphicFramePr>
            <a:graphicFrameLocks noChangeAspect="1"/>
          </p:cNvGraphicFramePr>
          <p:nvPr/>
        </p:nvGraphicFramePr>
        <p:xfrm>
          <a:off x="3784600" y="1593276"/>
          <a:ext cx="406400" cy="330200"/>
        </p:xfrm>
        <a:graphic>
          <a:graphicData uri="http://schemas.openxmlformats.org/presentationml/2006/ole">
            <p:oleObj spid="_x0000_s233481" name="Equation" r:id="rId10" imgW="406080" imgH="330120" progId="Equation.3">
              <p:embed/>
            </p:oleObj>
          </a:graphicData>
        </a:graphic>
      </p:graphicFrame>
      <p:graphicFrame>
        <p:nvGraphicFramePr>
          <p:cNvPr id="206858" name="Object 10"/>
          <p:cNvGraphicFramePr>
            <a:graphicFrameLocks noChangeAspect="1"/>
          </p:cNvGraphicFramePr>
          <p:nvPr/>
        </p:nvGraphicFramePr>
        <p:xfrm>
          <a:off x="4953000" y="1652152"/>
          <a:ext cx="330200" cy="317500"/>
        </p:xfrm>
        <a:graphic>
          <a:graphicData uri="http://schemas.openxmlformats.org/presentationml/2006/ole">
            <p:oleObj spid="_x0000_s233482" name="Equation" r:id="rId11" imgW="330120" imgH="317160" progId="Equation.3">
              <p:embed/>
            </p:oleObj>
          </a:graphicData>
        </a:graphic>
      </p:graphicFrame>
      <p:graphicFrame>
        <p:nvGraphicFramePr>
          <p:cNvPr id="206859" name="Object 11"/>
          <p:cNvGraphicFramePr>
            <a:graphicFrameLocks noChangeAspect="1"/>
          </p:cNvGraphicFramePr>
          <p:nvPr/>
        </p:nvGraphicFramePr>
        <p:xfrm>
          <a:off x="2235200" y="1914236"/>
          <a:ext cx="431800" cy="330200"/>
        </p:xfrm>
        <a:graphic>
          <a:graphicData uri="http://schemas.openxmlformats.org/presentationml/2006/ole">
            <p:oleObj spid="_x0000_s233483" name="Equation" r:id="rId12" imgW="431640" imgH="330120" progId="Equation.3">
              <p:embed/>
            </p:oleObj>
          </a:graphicData>
        </a:graphic>
      </p:graphicFrame>
      <p:graphicFrame>
        <p:nvGraphicFramePr>
          <p:cNvPr id="206860" name="Object 12"/>
          <p:cNvGraphicFramePr>
            <a:graphicFrameLocks noChangeAspect="1"/>
          </p:cNvGraphicFramePr>
          <p:nvPr/>
        </p:nvGraphicFramePr>
        <p:xfrm>
          <a:off x="4588164" y="1969652"/>
          <a:ext cx="279400" cy="317500"/>
        </p:xfrm>
        <a:graphic>
          <a:graphicData uri="http://schemas.openxmlformats.org/presentationml/2006/ole">
            <p:oleObj spid="_x0000_s233484" name="Equation" r:id="rId13" imgW="279360" imgH="317160" progId="Equation.3">
              <p:embed/>
            </p:oleObj>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29625"/>
            <a:ext cx="4343400" cy="523220"/>
          </a:xfrm>
          <a:prstGeom prst="rect">
            <a:avLst/>
          </a:prstGeom>
          <a:noFill/>
        </p:spPr>
        <p:txBody>
          <a:bodyPr wrap="square" rtlCol="0">
            <a:spAutoFit/>
          </a:bodyPr>
          <a:lstStyle/>
          <a:p>
            <a:r>
              <a:rPr lang="en-US" sz="2800" b="1" dirty="0" smtClean="0">
                <a:latin typeface="Arial" pitchFamily="34" charset="0"/>
                <a:cs typeface="Arial" pitchFamily="34" charset="0"/>
              </a:rPr>
              <a:t>Problem</a:t>
            </a:r>
            <a:endParaRPr lang="en-US" sz="2800" b="1" dirty="0">
              <a:latin typeface="Arial" pitchFamily="34" charset="0"/>
              <a:cs typeface="Arial" pitchFamily="34" charset="0"/>
            </a:endParaRPr>
          </a:p>
        </p:txBody>
      </p:sp>
      <p:sp>
        <p:nvSpPr>
          <p:cNvPr id="3" name="TextBox 2"/>
          <p:cNvSpPr txBox="1"/>
          <p:nvPr/>
        </p:nvSpPr>
        <p:spPr>
          <a:xfrm>
            <a:off x="381000" y="695980"/>
            <a:ext cx="8610600" cy="3477875"/>
          </a:xfrm>
          <a:prstGeom prst="rect">
            <a:avLst/>
          </a:prstGeom>
          <a:noFill/>
        </p:spPr>
        <p:txBody>
          <a:bodyPr wrap="square" rtlCol="0">
            <a:spAutoFit/>
          </a:bodyPr>
          <a:lstStyle/>
          <a:p>
            <a:r>
              <a:rPr lang="en-US" sz="2000" dirty="0" smtClean="0">
                <a:latin typeface="Arial" pitchFamily="34" charset="0"/>
                <a:cs typeface="Arial" pitchFamily="34" charset="0"/>
              </a:rPr>
              <a:t>With respect to axes O</a:t>
            </a:r>
            <a:r>
              <a:rPr lang="en-US" sz="2000" baseline="-25000" dirty="0" smtClean="0">
                <a:latin typeface="Arial" pitchFamily="34" charset="0"/>
                <a:cs typeface="Arial" pitchFamily="34" charset="0"/>
              </a:rPr>
              <a:t>x</a:t>
            </a:r>
            <a:r>
              <a:rPr lang="en-US" sz="2000" baseline="-50000" dirty="0" smtClean="0">
                <a:latin typeface="Arial" pitchFamily="34" charset="0"/>
                <a:cs typeface="Arial" pitchFamily="34" charset="0"/>
              </a:rPr>
              <a:t>1</a:t>
            </a:r>
            <a:r>
              <a:rPr lang="en-US" sz="2000" baseline="-25000" dirty="0" smtClean="0">
                <a:latin typeface="Arial" pitchFamily="34" charset="0"/>
                <a:cs typeface="Arial" pitchFamily="34" charset="0"/>
              </a:rPr>
              <a:t>x</a:t>
            </a:r>
            <a:r>
              <a:rPr lang="en-US" sz="2000" baseline="-50000" dirty="0" smtClean="0">
                <a:latin typeface="Arial" pitchFamily="34" charset="0"/>
                <a:cs typeface="Arial" pitchFamily="34" charset="0"/>
              </a:rPr>
              <a:t>2</a:t>
            </a:r>
            <a:r>
              <a:rPr lang="en-US" sz="2000" baseline="-25000" dirty="0" smtClean="0">
                <a:latin typeface="Arial" pitchFamily="34" charset="0"/>
                <a:cs typeface="Arial" pitchFamily="34" charset="0"/>
              </a:rPr>
              <a:t>x</a:t>
            </a:r>
            <a:r>
              <a:rPr lang="en-US" sz="2000" baseline="-50000" dirty="0" smtClean="0">
                <a:latin typeface="Arial" pitchFamily="34" charset="0"/>
                <a:cs typeface="Arial" pitchFamily="34" charset="0"/>
              </a:rPr>
              <a:t>3 </a:t>
            </a:r>
            <a:r>
              <a:rPr lang="en-US" sz="2000" dirty="0" smtClean="0">
                <a:latin typeface="Arial" pitchFamily="34" charset="0"/>
                <a:cs typeface="Arial" pitchFamily="34" charset="0"/>
              </a:rPr>
              <a:t> the stress state is given in terms of coordinates by the matrix</a:t>
            </a: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Determine</a:t>
            </a:r>
          </a:p>
          <a:p>
            <a:pPr marL="457200" indent="-457200">
              <a:buAutoNum type="alphaLcParenBoth"/>
            </a:pPr>
            <a:r>
              <a:rPr lang="en-US" sz="2000" dirty="0" smtClean="0">
                <a:latin typeface="Arial" pitchFamily="34" charset="0"/>
                <a:cs typeface="Arial" pitchFamily="34" charset="0"/>
              </a:rPr>
              <a:t>the body force components as functions of coordinates if the equilibrium equations are to be satisfied everywhere, and</a:t>
            </a:r>
          </a:p>
          <a:p>
            <a:pPr marL="457200" indent="-457200">
              <a:buAutoNum type="alphaLcParenBoth"/>
            </a:pPr>
            <a:r>
              <a:rPr lang="en-US" sz="2000" dirty="0" smtClean="0">
                <a:latin typeface="Arial" pitchFamily="34" charset="0"/>
                <a:cs typeface="Arial" pitchFamily="34" charset="0"/>
              </a:rPr>
              <a:t>the stress vector at point </a:t>
            </a:r>
            <a:r>
              <a:rPr lang="en-US" sz="2000" b="1" dirty="0" smtClean="0">
                <a:latin typeface="Arial" pitchFamily="34" charset="0"/>
                <a:cs typeface="Arial" pitchFamily="34" charset="0"/>
              </a:rPr>
              <a:t>P</a:t>
            </a:r>
            <a:r>
              <a:rPr lang="en-US" sz="2000" dirty="0" smtClean="0">
                <a:latin typeface="Arial" pitchFamily="34" charset="0"/>
                <a:cs typeface="Arial" pitchFamily="34" charset="0"/>
              </a:rPr>
              <a:t>(1,2,3) on the plane whose outward unit normal makes equal angles with the positive coordinate axes. .  </a:t>
            </a:r>
            <a:endParaRPr lang="en-US" sz="2000" dirty="0">
              <a:latin typeface="Arial" pitchFamily="34" charset="0"/>
              <a:cs typeface="Arial" pitchFamily="34" charset="0"/>
            </a:endParaRPr>
          </a:p>
        </p:txBody>
      </p:sp>
      <p:graphicFrame>
        <p:nvGraphicFramePr>
          <p:cNvPr id="221197" name="Object 14"/>
          <p:cNvGraphicFramePr>
            <a:graphicFrameLocks noChangeAspect="1"/>
          </p:cNvGraphicFramePr>
          <p:nvPr/>
        </p:nvGraphicFramePr>
        <p:xfrm>
          <a:off x="2832100" y="1397000"/>
          <a:ext cx="2616200" cy="1219200"/>
        </p:xfrm>
        <a:graphic>
          <a:graphicData uri="http://schemas.openxmlformats.org/presentationml/2006/ole">
            <p:oleObj spid="_x0000_s221197" name="Equation" r:id="rId3" imgW="2616120" imgH="1218960" progId="Equation.3">
              <p:embed/>
            </p:oleObj>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8353" name="Object 1"/>
          <p:cNvGraphicFramePr>
            <a:graphicFrameLocks noChangeAspect="1"/>
          </p:cNvGraphicFramePr>
          <p:nvPr/>
        </p:nvGraphicFramePr>
        <p:xfrm>
          <a:off x="7315200" y="381000"/>
          <a:ext cx="1308100" cy="368300"/>
        </p:xfrm>
        <a:graphic>
          <a:graphicData uri="http://schemas.openxmlformats.org/presentationml/2006/ole">
            <p:oleObj spid="_x0000_s228353" name="Equation" r:id="rId3" imgW="1307880" imgH="368280" progId="Equation.3">
              <p:embed/>
            </p:oleObj>
          </a:graphicData>
        </a:graphic>
      </p:graphicFrame>
      <p:graphicFrame>
        <p:nvGraphicFramePr>
          <p:cNvPr id="228354" name="Object 14"/>
          <p:cNvGraphicFramePr>
            <a:graphicFrameLocks noChangeAspect="1"/>
          </p:cNvGraphicFramePr>
          <p:nvPr/>
        </p:nvGraphicFramePr>
        <p:xfrm>
          <a:off x="914400" y="228600"/>
          <a:ext cx="2616200" cy="1219200"/>
        </p:xfrm>
        <a:graphic>
          <a:graphicData uri="http://schemas.openxmlformats.org/presentationml/2006/ole">
            <p:oleObj spid="_x0000_s228354" name="Equation" r:id="rId4" imgW="2616120" imgH="1218960" progId="Equation.3">
              <p:embed/>
            </p:oleObj>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329625"/>
            <a:ext cx="4343400" cy="523220"/>
          </a:xfrm>
          <a:prstGeom prst="rect">
            <a:avLst/>
          </a:prstGeom>
          <a:noFill/>
        </p:spPr>
        <p:txBody>
          <a:bodyPr wrap="square" rtlCol="0">
            <a:spAutoFit/>
          </a:bodyPr>
          <a:lstStyle/>
          <a:p>
            <a:r>
              <a:rPr lang="en-US" sz="2800" b="1" dirty="0" smtClean="0">
                <a:latin typeface="Arial" pitchFamily="34" charset="0"/>
                <a:cs typeface="Arial" pitchFamily="34" charset="0"/>
              </a:rPr>
              <a:t>Problem</a:t>
            </a:r>
            <a:endParaRPr lang="en-US" sz="2800" b="1" dirty="0">
              <a:latin typeface="Arial" pitchFamily="34" charset="0"/>
              <a:cs typeface="Arial" pitchFamily="34" charset="0"/>
            </a:endParaRPr>
          </a:p>
        </p:txBody>
      </p:sp>
      <p:sp>
        <p:nvSpPr>
          <p:cNvPr id="3" name="TextBox 2"/>
          <p:cNvSpPr txBox="1"/>
          <p:nvPr/>
        </p:nvSpPr>
        <p:spPr>
          <a:xfrm>
            <a:off x="381000" y="695980"/>
            <a:ext cx="8610600" cy="3785652"/>
          </a:xfrm>
          <a:prstGeom prst="rect">
            <a:avLst/>
          </a:prstGeom>
          <a:noFill/>
        </p:spPr>
        <p:txBody>
          <a:bodyPr wrap="square" rtlCol="0">
            <a:spAutoFit/>
          </a:bodyPr>
          <a:lstStyle/>
          <a:p>
            <a:r>
              <a:rPr lang="en-US" sz="2000" dirty="0" smtClean="0">
                <a:latin typeface="Arial" pitchFamily="34" charset="0"/>
                <a:cs typeface="Arial" pitchFamily="34" charset="0"/>
              </a:rPr>
              <a:t>Relative to the Cartesian axes O</a:t>
            </a:r>
            <a:r>
              <a:rPr lang="en-US" sz="2000" baseline="-25000" dirty="0" smtClean="0">
                <a:latin typeface="Arial" pitchFamily="34" charset="0"/>
                <a:cs typeface="Arial" pitchFamily="34" charset="0"/>
              </a:rPr>
              <a:t>x</a:t>
            </a:r>
            <a:r>
              <a:rPr lang="en-US" sz="2000" baseline="-50000" dirty="0" smtClean="0">
                <a:latin typeface="Arial" pitchFamily="34" charset="0"/>
                <a:cs typeface="Arial" pitchFamily="34" charset="0"/>
              </a:rPr>
              <a:t>1</a:t>
            </a:r>
            <a:r>
              <a:rPr lang="en-US" sz="2000" baseline="-25000" dirty="0" smtClean="0">
                <a:latin typeface="Arial" pitchFamily="34" charset="0"/>
                <a:cs typeface="Arial" pitchFamily="34" charset="0"/>
              </a:rPr>
              <a:t>x</a:t>
            </a:r>
            <a:r>
              <a:rPr lang="en-US" sz="2000" baseline="-50000" dirty="0" smtClean="0">
                <a:latin typeface="Arial" pitchFamily="34" charset="0"/>
                <a:cs typeface="Arial" pitchFamily="34" charset="0"/>
              </a:rPr>
              <a:t>2</a:t>
            </a:r>
            <a:r>
              <a:rPr lang="en-US" sz="2000" baseline="-25000" dirty="0" smtClean="0">
                <a:latin typeface="Arial" pitchFamily="34" charset="0"/>
                <a:cs typeface="Arial" pitchFamily="34" charset="0"/>
              </a:rPr>
              <a:t>x</a:t>
            </a:r>
            <a:r>
              <a:rPr lang="en-US" sz="2000" baseline="-50000" dirty="0" smtClean="0">
                <a:latin typeface="Arial" pitchFamily="34" charset="0"/>
                <a:cs typeface="Arial" pitchFamily="34" charset="0"/>
              </a:rPr>
              <a:t>3 </a:t>
            </a:r>
            <a:r>
              <a:rPr lang="en-US" sz="2000" dirty="0" smtClean="0">
                <a:latin typeface="Arial" pitchFamily="34" charset="0"/>
                <a:cs typeface="Arial" pitchFamily="34" charset="0"/>
              </a:rPr>
              <a:t> a stress field is given by the matrix</a:t>
            </a: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pPr marL="457200" indent="-457200">
              <a:buAutoNum type="alphaLcParenBoth"/>
            </a:pPr>
            <a:endParaRPr lang="en-US" sz="2000" dirty="0" smtClean="0">
              <a:latin typeface="Arial" pitchFamily="34" charset="0"/>
              <a:cs typeface="Arial" pitchFamily="34" charset="0"/>
            </a:endParaRPr>
          </a:p>
          <a:p>
            <a:pPr marL="457200" indent="-457200">
              <a:buAutoNum type="alphaLcParenBoth"/>
            </a:pPr>
            <a:r>
              <a:rPr lang="en-US" sz="2000" dirty="0" smtClean="0">
                <a:latin typeface="Arial" pitchFamily="34" charset="0"/>
                <a:cs typeface="Arial" pitchFamily="34" charset="0"/>
              </a:rPr>
              <a:t>Show that the equilibrium equations are satisfied everywhere for zero body force.</a:t>
            </a:r>
          </a:p>
          <a:p>
            <a:pPr marL="457200" indent="-457200">
              <a:buAutoNum type="alphaLcParenBoth"/>
            </a:pPr>
            <a:r>
              <a:rPr lang="en-US" sz="2000" dirty="0" smtClean="0">
                <a:latin typeface="Arial" pitchFamily="34" charset="0"/>
                <a:cs typeface="Arial" pitchFamily="34" charset="0"/>
              </a:rPr>
              <a:t>Determine the stress vector at the point </a:t>
            </a:r>
            <a:r>
              <a:rPr lang="en-US" sz="2000" b="1" dirty="0" smtClean="0">
                <a:latin typeface="Arial" pitchFamily="34" charset="0"/>
                <a:cs typeface="Arial" pitchFamily="34" charset="0"/>
              </a:rPr>
              <a:t>P</a:t>
            </a:r>
            <a:r>
              <a:rPr lang="en-US" sz="2000" dirty="0" smtClean="0">
                <a:latin typeface="Arial" pitchFamily="34" charset="0"/>
                <a:cs typeface="Arial" pitchFamily="34" charset="0"/>
              </a:rPr>
              <a:t>(2,-1,6) of the plane whose equation is                               .  </a:t>
            </a:r>
            <a:endParaRPr lang="en-US" sz="2000" dirty="0">
              <a:latin typeface="Arial" pitchFamily="34" charset="0"/>
              <a:cs typeface="Arial" pitchFamily="34" charset="0"/>
            </a:endParaRPr>
          </a:p>
        </p:txBody>
      </p:sp>
      <p:graphicFrame>
        <p:nvGraphicFramePr>
          <p:cNvPr id="221197" name="Object 14"/>
          <p:cNvGraphicFramePr>
            <a:graphicFrameLocks noChangeAspect="1"/>
          </p:cNvGraphicFramePr>
          <p:nvPr/>
        </p:nvGraphicFramePr>
        <p:xfrm>
          <a:off x="1905000" y="1126836"/>
          <a:ext cx="5257800" cy="1854200"/>
        </p:xfrm>
        <a:graphic>
          <a:graphicData uri="http://schemas.openxmlformats.org/presentationml/2006/ole">
            <p:oleObj spid="_x0000_s222210" name="Equation" r:id="rId3" imgW="5257800" imgH="1854000" progId="Equation.3">
              <p:embed/>
            </p:oleObj>
          </a:graphicData>
        </a:graphic>
      </p:graphicFrame>
      <p:graphicFrame>
        <p:nvGraphicFramePr>
          <p:cNvPr id="222211" name="Object 14"/>
          <p:cNvGraphicFramePr>
            <a:graphicFrameLocks noChangeAspect="1"/>
          </p:cNvGraphicFramePr>
          <p:nvPr/>
        </p:nvGraphicFramePr>
        <p:xfrm>
          <a:off x="2258292" y="4107876"/>
          <a:ext cx="2032000" cy="330200"/>
        </p:xfrm>
        <a:graphic>
          <a:graphicData uri="http://schemas.openxmlformats.org/presentationml/2006/ole">
            <p:oleObj spid="_x0000_s222211" name="Equation" r:id="rId4" imgW="2031840" imgH="330120" progId="Equation.3">
              <p:embed/>
            </p:oleObj>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8593" name="Object 1"/>
          <p:cNvGraphicFramePr>
            <a:graphicFrameLocks noChangeAspect="1"/>
          </p:cNvGraphicFramePr>
          <p:nvPr/>
        </p:nvGraphicFramePr>
        <p:xfrm>
          <a:off x="7315200" y="381000"/>
          <a:ext cx="1308100" cy="368300"/>
        </p:xfrm>
        <a:graphic>
          <a:graphicData uri="http://schemas.openxmlformats.org/presentationml/2006/ole">
            <p:oleObj spid="_x0000_s238593" name="Equation" r:id="rId3" imgW="1307880" imgH="368280" progId="Equation.3">
              <p:embed/>
            </p:oleObj>
          </a:graphicData>
        </a:graphic>
      </p:graphicFrame>
      <p:graphicFrame>
        <p:nvGraphicFramePr>
          <p:cNvPr id="238594" name="Object 14"/>
          <p:cNvGraphicFramePr>
            <a:graphicFrameLocks noChangeAspect="1"/>
          </p:cNvGraphicFramePr>
          <p:nvPr/>
        </p:nvGraphicFramePr>
        <p:xfrm>
          <a:off x="1066800" y="228600"/>
          <a:ext cx="5257800" cy="1854200"/>
        </p:xfrm>
        <a:graphic>
          <a:graphicData uri="http://schemas.openxmlformats.org/presentationml/2006/ole">
            <p:oleObj spid="_x0000_s238594" name="Equation" r:id="rId4" imgW="5257800" imgH="1854000" progId="Equation.3">
              <p:embed/>
            </p:oleObj>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609600"/>
            <a:ext cx="4343400" cy="523220"/>
          </a:xfrm>
          <a:prstGeom prst="rect">
            <a:avLst/>
          </a:prstGeom>
          <a:noFill/>
        </p:spPr>
        <p:txBody>
          <a:bodyPr wrap="square" rtlCol="0">
            <a:spAutoFit/>
          </a:bodyPr>
          <a:lstStyle/>
          <a:p>
            <a:r>
              <a:rPr lang="en-US" sz="2800" b="1" dirty="0" smtClean="0">
                <a:latin typeface="Arial" pitchFamily="34" charset="0"/>
                <a:cs typeface="Arial" pitchFamily="34" charset="0"/>
              </a:rPr>
              <a:t>Aims and Objectives</a:t>
            </a:r>
            <a:endParaRPr lang="en-US" sz="2800" b="1" dirty="0">
              <a:latin typeface="Arial" pitchFamily="34" charset="0"/>
              <a:cs typeface="Arial" pitchFamily="34" charset="0"/>
            </a:endParaRPr>
          </a:p>
        </p:txBody>
      </p:sp>
      <p:sp>
        <p:nvSpPr>
          <p:cNvPr id="3" name="TextBox 2"/>
          <p:cNvSpPr txBox="1"/>
          <p:nvPr/>
        </p:nvSpPr>
        <p:spPr>
          <a:xfrm>
            <a:off x="685800" y="1219200"/>
            <a:ext cx="7848600" cy="2677656"/>
          </a:xfrm>
          <a:prstGeom prst="rect">
            <a:avLst/>
          </a:prstGeom>
          <a:noFill/>
        </p:spPr>
        <p:txBody>
          <a:bodyPr wrap="square" rtlCol="0">
            <a:spAutoFit/>
          </a:bodyPr>
          <a:lstStyle/>
          <a:p>
            <a:pPr>
              <a:buFont typeface="Wingdings" pitchFamily="2" charset="2"/>
              <a:buChar char="ü"/>
            </a:pPr>
            <a:r>
              <a:rPr lang="en-US" sz="2400" b="1" dirty="0" smtClean="0">
                <a:latin typeface="Arial" pitchFamily="34" charset="0"/>
                <a:cs typeface="Arial" pitchFamily="34" charset="0"/>
              </a:rPr>
              <a:t> divergence theorem</a:t>
            </a:r>
          </a:p>
          <a:p>
            <a:pPr>
              <a:buFont typeface="Wingdings" pitchFamily="2" charset="2"/>
              <a:buChar char="ü"/>
            </a:pPr>
            <a:endParaRPr lang="en-US" sz="2400" b="1" dirty="0" smtClean="0">
              <a:latin typeface="Arial" pitchFamily="34" charset="0"/>
              <a:cs typeface="Arial" pitchFamily="34" charset="0"/>
            </a:endParaRPr>
          </a:p>
          <a:p>
            <a:pPr>
              <a:buFont typeface="Wingdings" pitchFamily="2" charset="2"/>
              <a:buChar char="ü"/>
            </a:pPr>
            <a:endParaRPr lang="en-US" sz="2400" b="1" dirty="0" smtClean="0">
              <a:latin typeface="Arial" pitchFamily="34" charset="0"/>
              <a:cs typeface="Arial" pitchFamily="34" charset="0"/>
            </a:endParaRPr>
          </a:p>
          <a:p>
            <a:pPr>
              <a:buFont typeface="Wingdings" pitchFamily="2" charset="2"/>
              <a:buChar char="ü"/>
            </a:pPr>
            <a:r>
              <a:rPr lang="en-US" sz="2400" b="1" dirty="0" smtClean="0">
                <a:latin typeface="Arial" pitchFamily="34" charset="0"/>
                <a:cs typeface="Arial" pitchFamily="34" charset="0"/>
              </a:rPr>
              <a:t> local equilibrium equation</a:t>
            </a:r>
          </a:p>
          <a:p>
            <a:pPr>
              <a:buFont typeface="Wingdings" pitchFamily="2" charset="2"/>
              <a:buChar char="ü"/>
            </a:pPr>
            <a:endParaRPr lang="en-US" sz="2400" b="1" dirty="0" smtClean="0">
              <a:latin typeface="Arial" pitchFamily="34" charset="0"/>
              <a:cs typeface="Arial" pitchFamily="34" charset="0"/>
            </a:endParaRPr>
          </a:p>
          <a:p>
            <a:pPr>
              <a:buFont typeface="Wingdings" pitchFamily="2" charset="2"/>
              <a:buChar char="ü"/>
            </a:pPr>
            <a:endParaRPr lang="en-US" sz="2400" b="1" dirty="0" smtClean="0">
              <a:latin typeface="Arial" pitchFamily="34" charset="0"/>
              <a:cs typeface="Arial" pitchFamily="34" charset="0"/>
            </a:endParaRPr>
          </a:p>
          <a:p>
            <a:pPr>
              <a:buFont typeface="Wingdings" pitchFamily="2" charset="2"/>
              <a:buChar char="ü"/>
            </a:pPr>
            <a:r>
              <a:rPr lang="en-US" sz="2400" b="1" dirty="0" smtClean="0">
                <a:latin typeface="Arial" pitchFamily="34" charset="0"/>
                <a:cs typeface="Arial" pitchFamily="34" charset="0"/>
              </a:rPr>
              <a:t> stress tensor symmetry</a:t>
            </a:r>
          </a:p>
        </p:txBody>
      </p:sp>
      <p:graphicFrame>
        <p:nvGraphicFramePr>
          <p:cNvPr id="230402" name="Object 2"/>
          <p:cNvGraphicFramePr>
            <a:graphicFrameLocks noChangeAspect="1"/>
          </p:cNvGraphicFramePr>
          <p:nvPr/>
        </p:nvGraphicFramePr>
        <p:xfrm>
          <a:off x="2273300" y="1634832"/>
          <a:ext cx="2451100" cy="749300"/>
        </p:xfrm>
        <a:graphic>
          <a:graphicData uri="http://schemas.openxmlformats.org/presentationml/2006/ole">
            <p:oleObj spid="_x0000_s230402" name="Equation" r:id="rId3" imgW="2450880" imgH="749160" progId="Equation.3">
              <p:embed/>
            </p:oleObj>
          </a:graphicData>
        </a:graphic>
      </p:graphicFrame>
      <p:graphicFrame>
        <p:nvGraphicFramePr>
          <p:cNvPr id="230403" name="Object 3"/>
          <p:cNvGraphicFramePr>
            <a:graphicFrameLocks noChangeAspect="1"/>
          </p:cNvGraphicFramePr>
          <p:nvPr/>
        </p:nvGraphicFramePr>
        <p:xfrm>
          <a:off x="2743200" y="2832100"/>
          <a:ext cx="1308100" cy="368300"/>
        </p:xfrm>
        <a:graphic>
          <a:graphicData uri="http://schemas.openxmlformats.org/presentationml/2006/ole">
            <p:oleObj spid="_x0000_s230403" name="Equation" r:id="rId4" imgW="1307880" imgH="368280" progId="Equation.3">
              <p:embed/>
            </p:oleObj>
          </a:graphicData>
        </a:graphic>
      </p:graphicFrame>
      <p:graphicFrame>
        <p:nvGraphicFramePr>
          <p:cNvPr id="230404" name="Object 4"/>
          <p:cNvGraphicFramePr>
            <a:graphicFrameLocks noChangeAspect="1"/>
          </p:cNvGraphicFramePr>
          <p:nvPr/>
        </p:nvGraphicFramePr>
        <p:xfrm>
          <a:off x="2895600" y="3975100"/>
          <a:ext cx="711200" cy="368300"/>
        </p:xfrm>
        <a:graphic>
          <a:graphicData uri="http://schemas.openxmlformats.org/presentationml/2006/ole">
            <p:oleObj spid="_x0000_s230404" name="Equation" r:id="rId5" imgW="711000" imgH="368280" progId="Equation.3">
              <p:embed/>
            </p:oleObj>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1312</TotalTime>
  <Words>579</Words>
  <Application>Microsoft Office PowerPoint</Application>
  <PresentationFormat>On-screen Show (4:3)</PresentationFormat>
  <Paragraphs>89</Paragraphs>
  <Slides>21</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21</vt:i4>
      </vt:variant>
    </vt:vector>
  </HeadingPairs>
  <TitlesOfParts>
    <vt:vector size="23" baseType="lpstr">
      <vt:lpstr>Office Theme</vt:lpstr>
      <vt:lpstr>Equation</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junaid</dc:creator>
  <cp:lastModifiedBy>Administrator</cp:lastModifiedBy>
  <cp:revision>256</cp:revision>
  <dcterms:created xsi:type="dcterms:W3CDTF">2016-07-18T17:17:36Z</dcterms:created>
  <dcterms:modified xsi:type="dcterms:W3CDTF">2016-08-01T06:13:35Z</dcterms:modified>
</cp:coreProperties>
</file>