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7" r:id="rId3"/>
    <p:sldId id="322" r:id="rId4"/>
    <p:sldId id="323" r:id="rId5"/>
    <p:sldId id="264" r:id="rId6"/>
    <p:sldId id="305" r:id="rId7"/>
    <p:sldId id="324" r:id="rId8"/>
    <p:sldId id="328" r:id="rId9"/>
    <p:sldId id="329" r:id="rId10"/>
    <p:sldId id="325" r:id="rId11"/>
    <p:sldId id="331" r:id="rId12"/>
    <p:sldId id="330" r:id="rId13"/>
    <p:sldId id="333" r:id="rId14"/>
    <p:sldId id="326" r:id="rId15"/>
    <p:sldId id="327" r:id="rId16"/>
    <p:sldId id="332" r:id="rId17"/>
    <p:sldId id="334" r:id="rId18"/>
    <p:sldId id="33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7" autoAdjust="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11" Type="http://schemas.openxmlformats.org/officeDocument/2006/relationships/image" Target="../media/image16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22/07/2016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6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0092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Junaid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5"/>
          <p:cNvGraphicFramePr>
            <a:graphicFrameLocks noChangeAspect="1"/>
          </p:cNvGraphicFramePr>
          <p:nvPr/>
        </p:nvGraphicFramePr>
        <p:xfrm>
          <a:off x="1524000" y="3200400"/>
          <a:ext cx="1066800" cy="368300"/>
        </p:xfrm>
        <a:graphic>
          <a:graphicData uri="http://schemas.openxmlformats.org/presentationml/2006/ole">
            <p:oleObj spid="_x0000_s116738" name="Equation" r:id="rId3" imgW="1066680" imgH="368280" progId="Equation.3">
              <p:embed/>
            </p:oleObj>
          </a:graphicData>
        </a:graphic>
      </p:graphicFrame>
      <p:graphicFrame>
        <p:nvGraphicFramePr>
          <p:cNvPr id="116739" name="Object 6"/>
          <p:cNvGraphicFramePr>
            <a:graphicFrameLocks noChangeAspect="1"/>
          </p:cNvGraphicFramePr>
          <p:nvPr/>
        </p:nvGraphicFramePr>
        <p:xfrm>
          <a:off x="533400" y="3733800"/>
          <a:ext cx="3035300" cy="419100"/>
        </p:xfrm>
        <a:graphic>
          <a:graphicData uri="http://schemas.openxmlformats.org/presentationml/2006/ole">
            <p:oleObj spid="_x0000_s116739" name="Equation" r:id="rId4" imgW="3035160" imgH="419040" progId="Equation.3">
              <p:embed/>
            </p:oleObj>
          </a:graphicData>
        </a:graphic>
      </p:graphicFrame>
      <p:graphicFrame>
        <p:nvGraphicFramePr>
          <p:cNvPr id="116740" name="Object 4"/>
          <p:cNvGraphicFramePr>
            <a:graphicFrameLocks noChangeAspect="1"/>
          </p:cNvGraphicFramePr>
          <p:nvPr/>
        </p:nvGraphicFramePr>
        <p:xfrm>
          <a:off x="3892550" y="1822450"/>
          <a:ext cx="1714500" cy="368300"/>
        </p:xfrm>
        <a:graphic>
          <a:graphicData uri="http://schemas.openxmlformats.org/presentationml/2006/ole">
            <p:oleObj spid="_x0000_s116740" name="Equation" r:id="rId5" imgW="1714320" imgH="368280" progId="Equation.3">
              <p:embed/>
            </p:oleObj>
          </a:graphicData>
        </a:graphic>
      </p:graphicFrame>
      <p:graphicFrame>
        <p:nvGraphicFramePr>
          <p:cNvPr id="116741" name="Object 5"/>
          <p:cNvGraphicFramePr>
            <a:graphicFrameLocks noChangeAspect="1"/>
          </p:cNvGraphicFramePr>
          <p:nvPr/>
        </p:nvGraphicFramePr>
        <p:xfrm>
          <a:off x="838200" y="1517650"/>
          <a:ext cx="2527300" cy="1092200"/>
        </p:xfrm>
        <a:graphic>
          <a:graphicData uri="http://schemas.openxmlformats.org/presentationml/2006/ole">
            <p:oleObj spid="_x0000_s116741" name="Equation" r:id="rId6" imgW="2527200" imgH="1091880" progId="Equation.3">
              <p:embed/>
            </p:oleObj>
          </a:graphicData>
        </a:graphic>
      </p:graphicFrame>
      <p:graphicFrame>
        <p:nvGraphicFramePr>
          <p:cNvPr id="116742" name="Object 6"/>
          <p:cNvGraphicFramePr>
            <a:graphicFrameLocks noChangeAspect="1"/>
          </p:cNvGraphicFramePr>
          <p:nvPr/>
        </p:nvGraphicFramePr>
        <p:xfrm>
          <a:off x="1587500" y="2679700"/>
          <a:ext cx="927100" cy="368300"/>
        </p:xfrm>
        <a:graphic>
          <a:graphicData uri="http://schemas.openxmlformats.org/presentationml/2006/ole">
            <p:oleObj spid="_x0000_s116742" name="Equation" r:id="rId7" imgW="927000" imgH="3682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1010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7620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Transformations of Cartesian Tensors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7010400" y="19050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6781800" y="25146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620000" y="25146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6933408" y="18295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6934201" y="26670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620000" y="22860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1010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8190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Principal values and Principal directions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0839" name="Object 7"/>
          <p:cNvGraphicFramePr>
            <a:graphicFrameLocks noChangeAspect="1"/>
          </p:cNvGraphicFramePr>
          <p:nvPr/>
        </p:nvGraphicFramePr>
        <p:xfrm>
          <a:off x="533400" y="1689100"/>
          <a:ext cx="4064000" cy="368300"/>
        </p:xfrm>
        <a:graphic>
          <a:graphicData uri="http://schemas.openxmlformats.org/presentationml/2006/ole">
            <p:oleObj spid="_x0000_s121858" name="Equation" r:id="rId3" imgW="4063680" imgH="368280" progId="Equation.3">
              <p:embed/>
            </p:oleObj>
          </a:graphicData>
        </a:graphic>
      </p:graphicFrame>
      <p:graphicFrame>
        <p:nvGraphicFramePr>
          <p:cNvPr id="120840" name="Object 8"/>
          <p:cNvGraphicFramePr>
            <a:graphicFrameLocks noChangeAspect="1"/>
          </p:cNvGraphicFramePr>
          <p:nvPr/>
        </p:nvGraphicFramePr>
        <p:xfrm>
          <a:off x="1219200" y="2273300"/>
          <a:ext cx="3200400" cy="1079500"/>
        </p:xfrm>
        <a:graphic>
          <a:graphicData uri="http://schemas.openxmlformats.org/presentationml/2006/ole">
            <p:oleObj spid="_x0000_s121859" name="Equation" r:id="rId4" imgW="3200400" imgH="1079280" progId="Equation.3">
              <p:embed/>
            </p:oleObj>
          </a:graphicData>
        </a:graphic>
      </p:graphicFrame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685800" y="3505200"/>
          <a:ext cx="1524000" cy="431800"/>
        </p:xfrm>
        <a:graphic>
          <a:graphicData uri="http://schemas.openxmlformats.org/presentationml/2006/ole">
            <p:oleObj spid="_x0000_s121860" name="Equation" r:id="rId5" imgW="1523880" imgH="431640" progId="Equation.3">
              <p:embed/>
            </p:oleObj>
          </a:graphicData>
        </a:graphic>
      </p:graphicFrame>
      <p:graphicFrame>
        <p:nvGraphicFramePr>
          <p:cNvPr id="120842" name="Object 10"/>
          <p:cNvGraphicFramePr>
            <a:graphicFrameLocks noChangeAspect="1"/>
          </p:cNvGraphicFramePr>
          <p:nvPr/>
        </p:nvGraphicFramePr>
        <p:xfrm>
          <a:off x="2362200" y="3532908"/>
          <a:ext cx="2730500" cy="368300"/>
        </p:xfrm>
        <a:graphic>
          <a:graphicData uri="http://schemas.openxmlformats.org/presentationml/2006/ole">
            <p:oleObj spid="_x0000_s121861" name="Equation" r:id="rId6" imgW="2730240" imgH="368280" progId="Equation.3">
              <p:embed/>
            </p:oleObj>
          </a:graphicData>
        </a:graphic>
      </p:graphicFrame>
      <p:graphicFrame>
        <p:nvGraphicFramePr>
          <p:cNvPr id="120843" name="Object 11"/>
          <p:cNvGraphicFramePr>
            <a:graphicFrameLocks noChangeAspect="1"/>
          </p:cNvGraphicFramePr>
          <p:nvPr/>
        </p:nvGraphicFramePr>
        <p:xfrm>
          <a:off x="1143000" y="1244600"/>
          <a:ext cx="3022600" cy="368300"/>
        </p:xfrm>
        <a:graphic>
          <a:graphicData uri="http://schemas.openxmlformats.org/presentationml/2006/ole">
            <p:oleObj spid="_x0000_s121862" name="Equation" r:id="rId7" imgW="3022560" imgH="3682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04800" y="3997166"/>
            <a:ext cx="8305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real roots                          for symmetric tensor (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i="1" baseline="-25000" dirty="0" err="1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real)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distinct:  unique principal directions.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: only       gives unique principal direction (take any two (perpendicular) directions orthogonal to       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: every set of orthogonal axes can be regarded as the principal axes and every direction is said to be a principal direction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1731820" y="4090894"/>
          <a:ext cx="1612900" cy="355600"/>
        </p:xfrm>
        <a:graphic>
          <a:graphicData uri="http://schemas.openxmlformats.org/presentationml/2006/ole">
            <p:oleObj spid="_x0000_s121871" name="Equation" r:id="rId8" imgW="1612800" imgH="355320" progId="Equation.3">
              <p:embed/>
            </p:oleObj>
          </a:graphicData>
        </a:graphic>
      </p:graphicFrame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561975" y="4444186"/>
          <a:ext cx="685800" cy="355600"/>
        </p:xfrm>
        <a:graphic>
          <a:graphicData uri="http://schemas.openxmlformats.org/presentationml/2006/ole">
            <p:oleObj spid="_x0000_s121872" name="Equation" r:id="rId9" imgW="685800" imgH="355320" progId="Equation.3">
              <p:embed/>
            </p:oleObj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533400" y="4882336"/>
          <a:ext cx="1016000" cy="342900"/>
        </p:xfrm>
        <a:graphic>
          <a:graphicData uri="http://schemas.openxmlformats.org/presentationml/2006/ole">
            <p:oleObj spid="_x0000_s121873" name="Equation" r:id="rId10" imgW="1015920" imgH="342720" progId="Equation.3">
              <p:embed/>
            </p:oleObj>
          </a:graphicData>
        </a:graphic>
      </p:graphicFrame>
      <p:graphicFrame>
        <p:nvGraphicFramePr>
          <p:cNvPr id="23" name="Object 7"/>
          <p:cNvGraphicFramePr>
            <a:graphicFrameLocks noChangeAspect="1"/>
          </p:cNvGraphicFramePr>
          <p:nvPr/>
        </p:nvGraphicFramePr>
        <p:xfrm>
          <a:off x="2247900" y="4920436"/>
          <a:ext cx="381000" cy="342900"/>
        </p:xfrm>
        <a:graphic>
          <a:graphicData uri="http://schemas.openxmlformats.org/presentationml/2006/ole">
            <p:oleObj spid="_x0000_s121874" name="Equation" r:id="rId11" imgW="380880" imgH="342720" progId="Equation.3">
              <p:embed/>
            </p:oleObj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4914900" y="5330011"/>
          <a:ext cx="393700" cy="381000"/>
        </p:xfrm>
        <a:graphic>
          <a:graphicData uri="http://schemas.openxmlformats.org/presentationml/2006/ole">
            <p:oleObj spid="_x0000_s121875" name="Equation" r:id="rId12" imgW="393480" imgH="380880" progId="Equation.3">
              <p:embed/>
            </p:oleObj>
          </a:graphicData>
        </a:graphic>
      </p:graphicFrame>
      <p:graphicFrame>
        <p:nvGraphicFramePr>
          <p:cNvPr id="25" name="Object 9"/>
          <p:cNvGraphicFramePr>
            <a:graphicFrameLocks noChangeAspect="1"/>
          </p:cNvGraphicFramePr>
          <p:nvPr/>
        </p:nvGraphicFramePr>
        <p:xfrm>
          <a:off x="545811" y="5825311"/>
          <a:ext cx="1663700" cy="342900"/>
        </p:xfrm>
        <a:graphic>
          <a:graphicData uri="http://schemas.openxmlformats.org/presentationml/2006/ole">
            <p:oleObj spid="_x0000_s121876" name="Equation" r:id="rId13" imgW="166356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rot="5400000" flipH="1" flipV="1">
            <a:off x="7010400" y="19050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rot="10800000" flipV="1">
            <a:off x="6781800" y="25146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7620000" y="25146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V="1">
            <a:off x="6933408" y="18295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934201" y="26670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620000" y="22860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838200" y="5334000"/>
          <a:ext cx="2374900" cy="1219200"/>
        </p:xfrm>
        <a:graphic>
          <a:graphicData uri="http://schemas.openxmlformats.org/presentationml/2006/ole">
            <p:oleObj spid="_x0000_s122882" name="Equation" r:id="rId3" imgW="2374560" imgH="121896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3759200" y="5702300"/>
          <a:ext cx="1346200" cy="317500"/>
        </p:xfrm>
        <a:graphic>
          <a:graphicData uri="http://schemas.openxmlformats.org/presentationml/2006/ole">
            <p:oleObj spid="_x0000_s122883" name="Equation" r:id="rId4" imgW="1346040" imgH="31716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600" y="1010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8190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Transformation to principal axes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 Calculus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Indicial Notation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Various operators (grad, div, curl)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Vector/Tensor identities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41" name="Object 5"/>
          <p:cNvGraphicFramePr>
            <a:graphicFrameLocks noChangeAspect="1"/>
          </p:cNvGraphicFramePr>
          <p:nvPr/>
        </p:nvGraphicFramePr>
        <p:xfrm>
          <a:off x="431800" y="1295400"/>
          <a:ext cx="1549400" cy="5486400"/>
        </p:xfrm>
        <a:graphic>
          <a:graphicData uri="http://schemas.openxmlformats.org/presentationml/2006/ole">
            <p:oleObj spid="_x0000_s91141" name="Equation" r:id="rId3" imgW="1549080" imgH="54864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9472" y="79202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Notation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42" name="Object 6"/>
          <p:cNvGraphicFramePr>
            <a:graphicFrameLocks noChangeAspect="1"/>
          </p:cNvGraphicFramePr>
          <p:nvPr/>
        </p:nvGraphicFramePr>
        <p:xfrm>
          <a:off x="990600" y="1536700"/>
          <a:ext cx="4127500" cy="673100"/>
        </p:xfrm>
        <a:graphic>
          <a:graphicData uri="http://schemas.openxmlformats.org/presentationml/2006/ole">
            <p:oleObj spid="_x0000_s123907" name="Equation" r:id="rId3" imgW="4127400" imgH="6728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00078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Del Operator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2635250" y="3048000"/>
          <a:ext cx="838200" cy="355600"/>
        </p:xfrm>
        <a:graphic>
          <a:graphicData uri="http://schemas.openxmlformats.org/presentationml/2006/ole">
            <p:oleObj spid="_x0000_s123908" name="Equation" r:id="rId4" imgW="838080" imgH="35532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25146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scalar gradient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667000" y="4114800"/>
          <a:ext cx="1028700" cy="368300"/>
        </p:xfrm>
        <a:graphic>
          <a:graphicData uri="http://schemas.openxmlformats.org/presentationml/2006/ole">
            <p:oleObj spid="_x0000_s123909" name="Equation" r:id="rId5" imgW="102852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35814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Vector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gradient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020" y="458218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Divergence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3911" name="Object 7"/>
          <p:cNvGraphicFramePr>
            <a:graphicFrameLocks noChangeAspect="1"/>
          </p:cNvGraphicFramePr>
          <p:nvPr/>
        </p:nvGraphicFramePr>
        <p:xfrm>
          <a:off x="2618508" y="2590800"/>
          <a:ext cx="1219200" cy="304800"/>
        </p:xfrm>
        <a:graphic>
          <a:graphicData uri="http://schemas.openxmlformats.org/presentationml/2006/ole">
            <p:oleObj spid="_x0000_s123911" name="Equation" r:id="rId6" imgW="1218960" imgH="304560" progId="Equation.3">
              <p:embed/>
            </p:oleObj>
          </a:graphicData>
        </a:graphic>
      </p:graphicFrame>
      <p:graphicFrame>
        <p:nvGraphicFramePr>
          <p:cNvPr id="123912" name="Object 8"/>
          <p:cNvGraphicFramePr>
            <a:graphicFrameLocks noChangeAspect="1"/>
          </p:cNvGraphicFramePr>
          <p:nvPr/>
        </p:nvGraphicFramePr>
        <p:xfrm>
          <a:off x="2546928" y="3680114"/>
          <a:ext cx="406400" cy="241300"/>
        </p:xfrm>
        <a:graphic>
          <a:graphicData uri="http://schemas.openxmlformats.org/presentationml/2006/ole">
            <p:oleObj spid="_x0000_s123912" name="Equation" r:id="rId7" imgW="406080" imgH="241200" progId="Equation.3">
              <p:embed/>
            </p:oleObj>
          </a:graphicData>
        </a:graphic>
      </p:graphicFrame>
      <p:graphicFrame>
        <p:nvGraphicFramePr>
          <p:cNvPr id="123913" name="Object 9"/>
          <p:cNvGraphicFramePr>
            <a:graphicFrameLocks noChangeAspect="1"/>
          </p:cNvGraphicFramePr>
          <p:nvPr/>
        </p:nvGraphicFramePr>
        <p:xfrm>
          <a:off x="2175164" y="4665374"/>
          <a:ext cx="1473200" cy="317500"/>
        </p:xfrm>
        <a:graphic>
          <a:graphicData uri="http://schemas.openxmlformats.org/presentationml/2006/ole">
            <p:oleObj spid="_x0000_s123913" name="Equation" r:id="rId8" imgW="1473120" imgH="317160" progId="Equation.3">
              <p:embed/>
            </p:oleObj>
          </a:graphicData>
        </a:graphic>
      </p:graphicFrame>
      <p:graphicFrame>
        <p:nvGraphicFramePr>
          <p:cNvPr id="123914" name="Object 10"/>
          <p:cNvGraphicFramePr>
            <a:graphicFrameLocks noChangeAspect="1"/>
          </p:cNvGraphicFramePr>
          <p:nvPr/>
        </p:nvGraphicFramePr>
        <p:xfrm>
          <a:off x="2703513" y="5038725"/>
          <a:ext cx="952500" cy="355600"/>
        </p:xfrm>
        <a:graphic>
          <a:graphicData uri="http://schemas.openxmlformats.org/presentationml/2006/ole">
            <p:oleObj spid="_x0000_s123914" name="Equation" r:id="rId9" imgW="952200" imgH="35532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20256" y="5504872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curl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/>
        </p:nvGraphicFramePr>
        <p:xfrm>
          <a:off x="1371600" y="5568950"/>
          <a:ext cx="1676400" cy="317500"/>
        </p:xfrm>
        <a:graphic>
          <a:graphicData uri="http://schemas.openxmlformats.org/presentationml/2006/ole">
            <p:oleObj spid="_x0000_s123915" name="Equation" r:id="rId10" imgW="1676160" imgH="317160" progId="Equation.3">
              <p:embed/>
            </p:oleObj>
          </a:graphicData>
        </a:graphic>
      </p:graphicFrame>
      <p:graphicFrame>
        <p:nvGraphicFramePr>
          <p:cNvPr id="18" name="Object 10"/>
          <p:cNvGraphicFramePr>
            <a:graphicFrameLocks noChangeAspect="1"/>
          </p:cNvGraphicFramePr>
          <p:nvPr/>
        </p:nvGraphicFramePr>
        <p:xfrm>
          <a:off x="2306638" y="5954713"/>
          <a:ext cx="1765300" cy="368300"/>
        </p:xfrm>
        <a:graphic>
          <a:graphicData uri="http://schemas.openxmlformats.org/presentationml/2006/ole">
            <p:oleObj spid="_x0000_s123916" name="Equation" r:id="rId11" imgW="17650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42" name="Object 6"/>
          <p:cNvGraphicFramePr>
            <a:graphicFrameLocks noChangeAspect="1"/>
          </p:cNvGraphicFramePr>
          <p:nvPr/>
        </p:nvGraphicFramePr>
        <p:xfrm>
          <a:off x="5331684" y="1044864"/>
          <a:ext cx="3073400" cy="317500"/>
        </p:xfrm>
        <a:graphic>
          <a:graphicData uri="http://schemas.openxmlformats.org/presentationml/2006/ole">
            <p:oleObj spid="_x0000_s140290" name="Equation" r:id="rId3" imgW="3073320" imgH="31716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000780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Find the gradient of the function                                              at the point                       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0299" name="Object 4"/>
          <p:cNvGraphicFramePr>
            <a:graphicFrameLocks noChangeAspect="1"/>
          </p:cNvGraphicFramePr>
          <p:nvPr/>
        </p:nvGraphicFramePr>
        <p:xfrm>
          <a:off x="1550556" y="1368136"/>
          <a:ext cx="1460500" cy="317500"/>
        </p:xfrm>
        <a:graphic>
          <a:graphicData uri="http://schemas.openxmlformats.org/presentationml/2006/ole">
            <p:oleObj spid="_x0000_s140299" name="Equation" r:id="rId4" imgW="14601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1142" name="Object 6"/>
          <p:cNvGraphicFramePr>
            <a:graphicFrameLocks noChangeAspect="1"/>
          </p:cNvGraphicFramePr>
          <p:nvPr/>
        </p:nvGraphicFramePr>
        <p:xfrm>
          <a:off x="5257800" y="1022350"/>
          <a:ext cx="3568700" cy="381000"/>
        </p:xfrm>
        <a:graphic>
          <a:graphicData uri="http://schemas.openxmlformats.org/presentationml/2006/ole">
            <p:oleObj spid="_x0000_s141314" name="Equation" r:id="rId3" imgW="3568680" imgH="3808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00078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Find the divergence and curl of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668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Use indicial notation to verify the following identities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685800" y="1524000"/>
          <a:ext cx="2705100" cy="317500"/>
        </p:xfrm>
        <a:graphic>
          <a:graphicData uri="http://schemas.openxmlformats.org/presentationml/2006/ole">
            <p:oleObj spid="_x0000_s124935" name="Equation" r:id="rId3" imgW="27050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668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Use indicial notation to verify the following identities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609600" y="1524000"/>
          <a:ext cx="5105400" cy="317500"/>
        </p:xfrm>
        <a:graphic>
          <a:graphicData uri="http://schemas.openxmlformats.org/presentationml/2006/ole">
            <p:oleObj spid="_x0000_s143362" name="Equation" r:id="rId3" imgW="51051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668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Use indicial notation to verify the following identities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806450" y="1524000"/>
          <a:ext cx="1485900" cy="317500"/>
        </p:xfrm>
        <a:graphic>
          <a:graphicData uri="http://schemas.openxmlformats.org/presentationml/2006/ole">
            <p:oleObj spid="_x0000_s142338" name="Equation" r:id="rId3" imgW="148572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668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Use indicial notation to verify the following identities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647700" y="1498600"/>
          <a:ext cx="2781300" cy="368300"/>
        </p:xfrm>
        <a:graphic>
          <a:graphicData uri="http://schemas.openxmlformats.org/presentationml/2006/ole">
            <p:oleObj spid="_x0000_s145410" name="Equation" r:id="rId3" imgW="278100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668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Use indicial notation to verify the following identities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(a)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(b)</a:t>
            </a: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952500" y="1567294"/>
          <a:ext cx="1193800" cy="304800"/>
        </p:xfrm>
        <a:graphic>
          <a:graphicData uri="http://schemas.openxmlformats.org/presentationml/2006/ole">
            <p:oleObj spid="_x0000_s125954" name="Equation" r:id="rId3" imgW="1193760" imgH="304560" progId="Equation.3">
              <p:embed/>
            </p:oleObj>
          </a:graphicData>
        </a:graphic>
      </p:graphicFrame>
      <p:graphicFrame>
        <p:nvGraphicFramePr>
          <p:cNvPr id="125955" name="Object 7"/>
          <p:cNvGraphicFramePr>
            <a:graphicFrameLocks noChangeAspect="1"/>
          </p:cNvGraphicFramePr>
          <p:nvPr/>
        </p:nvGraphicFramePr>
        <p:xfrm>
          <a:off x="949036" y="1956374"/>
          <a:ext cx="2108200" cy="368300"/>
        </p:xfrm>
        <a:graphic>
          <a:graphicData uri="http://schemas.openxmlformats.org/presentationml/2006/ole">
            <p:oleObj spid="_x0000_s125955" name="Equation" r:id="rId4" imgW="21081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020" y="9906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Divergence of a second order Tensor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5310334" y="1063336"/>
          <a:ext cx="1511300" cy="317500"/>
        </p:xfrm>
        <a:graphic>
          <a:graphicData uri="http://schemas.openxmlformats.org/presentationml/2006/ole">
            <p:oleObj spid="_x0000_s126978" name="Equation" r:id="rId3" imgW="1511280" imgH="317160" progId="Equation.3">
              <p:embed/>
            </p:oleObj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2603500" y="1493838"/>
          <a:ext cx="1206500" cy="355600"/>
        </p:xfrm>
        <a:graphic>
          <a:graphicData uri="http://schemas.openxmlformats.org/presentationml/2006/ole">
            <p:oleObj spid="_x0000_s126979" name="Equation" r:id="rId4" imgW="1206360" imgH="35532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0256" y="1913292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curl of a second order Tensor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4324350" y="1978025"/>
          <a:ext cx="1714500" cy="317500"/>
        </p:xfrm>
        <a:graphic>
          <a:graphicData uri="http://schemas.openxmlformats.org/presentationml/2006/ole">
            <p:oleObj spid="_x0000_s126980" name="Equation" r:id="rId5" imgW="1714320" imgH="317160" progId="Equation.3">
              <p:embed/>
            </p:oleObj>
          </a:graphicData>
        </a:graphic>
      </p:graphicFrame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2209800" y="2438400"/>
          <a:ext cx="1943100" cy="381000"/>
        </p:xfrm>
        <a:graphic>
          <a:graphicData uri="http://schemas.openxmlformats.org/presentationml/2006/ole">
            <p:oleObj spid="_x0000_s126981" name="Equation" r:id="rId6" imgW="1942920" imgH="380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668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                to be  a continuously differentiable, second order tensor. Show that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1751448" y="1103744"/>
          <a:ext cx="774700" cy="368300"/>
        </p:xfrm>
        <a:graphic>
          <a:graphicData uri="http://schemas.openxmlformats.org/presentationml/2006/ole">
            <p:oleObj spid="_x0000_s144386" name="Equation" r:id="rId3" imgW="774360" imgH="368280" progId="Equation.3">
              <p:embed/>
            </p:oleObj>
          </a:graphicData>
        </a:graphic>
      </p:graphicFrame>
      <p:graphicFrame>
        <p:nvGraphicFramePr>
          <p:cNvPr id="144387" name="Object 7"/>
          <p:cNvGraphicFramePr>
            <a:graphicFrameLocks noChangeAspect="1"/>
          </p:cNvGraphicFramePr>
          <p:nvPr/>
        </p:nvGraphicFramePr>
        <p:xfrm>
          <a:off x="4226792" y="1429328"/>
          <a:ext cx="1308100" cy="317500"/>
        </p:xfrm>
        <a:graphic>
          <a:graphicData uri="http://schemas.openxmlformats.org/presentationml/2006/ole">
            <p:oleObj spid="_x0000_s144387" name="Equation" r:id="rId4" imgW="1307880" imgH="317160" progId="Equation.3">
              <p:embed/>
            </p:oleObj>
          </a:graphicData>
        </a:graphic>
      </p:graphicFrame>
      <p:graphicFrame>
        <p:nvGraphicFramePr>
          <p:cNvPr id="144389" name="Object 5"/>
          <p:cNvGraphicFramePr>
            <a:graphicFrameLocks noChangeAspect="1"/>
          </p:cNvGraphicFramePr>
          <p:nvPr/>
        </p:nvGraphicFramePr>
        <p:xfrm>
          <a:off x="1752600" y="1752600"/>
          <a:ext cx="1943100" cy="381000"/>
        </p:xfrm>
        <a:graphic>
          <a:graphicData uri="http://schemas.openxmlformats.org/presentationml/2006/ole">
            <p:oleObj spid="_x0000_s144389" name="Equation" r:id="rId5" imgW="1942920" imgH="380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Fields, Tensor Calculus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1066800"/>
            <a:ext cx="800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     be a skew-symmetric second order tensor having continuous derivatives. Since      is skew-symmetric it has an axial vector     such that                      . Show that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or equivalently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4935" name="Object 7"/>
          <p:cNvGraphicFramePr>
            <a:graphicFrameLocks noChangeAspect="1"/>
          </p:cNvGraphicFramePr>
          <p:nvPr/>
        </p:nvGraphicFramePr>
        <p:xfrm>
          <a:off x="762000" y="1147763"/>
          <a:ext cx="292100" cy="241300"/>
        </p:xfrm>
        <a:graphic>
          <a:graphicData uri="http://schemas.openxmlformats.org/presentationml/2006/ole">
            <p:oleObj spid="_x0000_s146434" name="Equation" r:id="rId3" imgW="291960" imgH="241200" progId="Equation.3">
              <p:embed/>
            </p:oleObj>
          </a:graphicData>
        </a:graphic>
      </p:graphicFrame>
      <p:graphicFrame>
        <p:nvGraphicFramePr>
          <p:cNvPr id="144387" name="Object 7"/>
          <p:cNvGraphicFramePr>
            <a:graphicFrameLocks noChangeAspect="1"/>
          </p:cNvGraphicFramePr>
          <p:nvPr/>
        </p:nvGraphicFramePr>
        <p:xfrm>
          <a:off x="857250" y="1704975"/>
          <a:ext cx="1409700" cy="368300"/>
        </p:xfrm>
        <a:graphic>
          <a:graphicData uri="http://schemas.openxmlformats.org/presentationml/2006/ole">
            <p:oleObj spid="_x0000_s146435" name="Equation" r:id="rId4" imgW="1409400" imgH="368280" progId="Equation.3">
              <p:embed/>
            </p:oleObj>
          </a:graphicData>
        </a:graphic>
      </p:graphicFrame>
      <p:graphicFrame>
        <p:nvGraphicFramePr>
          <p:cNvPr id="146436" name="Object 7"/>
          <p:cNvGraphicFramePr>
            <a:graphicFrameLocks noChangeAspect="1"/>
          </p:cNvGraphicFramePr>
          <p:nvPr/>
        </p:nvGraphicFramePr>
        <p:xfrm>
          <a:off x="2365375" y="1463675"/>
          <a:ext cx="292100" cy="241300"/>
        </p:xfrm>
        <a:graphic>
          <a:graphicData uri="http://schemas.openxmlformats.org/presentationml/2006/ole">
            <p:oleObj spid="_x0000_s146436" name="Equation" r:id="rId5" imgW="291960" imgH="241200" progId="Equation.3">
              <p:embed/>
            </p:oleObj>
          </a:graphicData>
        </a:graphic>
      </p:graphicFrame>
      <p:graphicFrame>
        <p:nvGraphicFramePr>
          <p:cNvPr id="146437" name="Object 7"/>
          <p:cNvGraphicFramePr>
            <a:graphicFrameLocks noChangeAspect="1"/>
          </p:cNvGraphicFramePr>
          <p:nvPr/>
        </p:nvGraphicFramePr>
        <p:xfrm>
          <a:off x="7286625" y="1514475"/>
          <a:ext cx="177800" cy="190500"/>
        </p:xfrm>
        <a:graphic>
          <a:graphicData uri="http://schemas.openxmlformats.org/presentationml/2006/ole">
            <p:oleObj spid="_x0000_s146437" name="Equation" r:id="rId6" imgW="177480" imgH="190440" progId="Equation.3">
              <p:embed/>
            </p:oleObj>
          </a:graphicData>
        </a:graphic>
      </p:graphicFrame>
      <p:graphicFrame>
        <p:nvGraphicFramePr>
          <p:cNvPr id="146438" name="Object 3"/>
          <p:cNvGraphicFramePr>
            <a:graphicFrameLocks noChangeAspect="1"/>
          </p:cNvGraphicFramePr>
          <p:nvPr/>
        </p:nvGraphicFramePr>
        <p:xfrm>
          <a:off x="2641600" y="2743200"/>
          <a:ext cx="2387600" cy="368300"/>
        </p:xfrm>
        <a:graphic>
          <a:graphicData uri="http://schemas.openxmlformats.org/presentationml/2006/ole">
            <p:oleObj spid="_x0000_s146438" name="Equation" r:id="rId7" imgW="2387520" imgH="368280" progId="Equation.3">
              <p:embed/>
            </p:oleObj>
          </a:graphicData>
        </a:graphic>
      </p:graphicFrame>
      <p:graphicFrame>
        <p:nvGraphicFramePr>
          <p:cNvPr id="146439" name="Object 3"/>
          <p:cNvGraphicFramePr>
            <a:graphicFrameLocks noChangeAspect="1"/>
          </p:cNvGraphicFramePr>
          <p:nvPr/>
        </p:nvGraphicFramePr>
        <p:xfrm>
          <a:off x="2641600" y="2133600"/>
          <a:ext cx="2159000" cy="304800"/>
        </p:xfrm>
        <a:graphic>
          <a:graphicData uri="http://schemas.openxmlformats.org/presentationml/2006/ole">
            <p:oleObj spid="_x0000_s146439" name="Equation" r:id="rId8" imgW="215892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 Calculus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Various operators (grad, div, curl)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Vector/Tensor identities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329</Words>
  <Application>Microsoft Office PowerPoint</Application>
  <PresentationFormat>On-screen Show (4:3)</PresentationFormat>
  <Paragraphs>57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Microsoft Equation 3.0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109</cp:revision>
  <dcterms:created xsi:type="dcterms:W3CDTF">2016-07-18T17:17:36Z</dcterms:created>
  <dcterms:modified xsi:type="dcterms:W3CDTF">2016-07-22T06:46:29Z</dcterms:modified>
</cp:coreProperties>
</file>