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2" r:id="rId3"/>
    <p:sldId id="304" r:id="rId4"/>
    <p:sldId id="264" r:id="rId5"/>
    <p:sldId id="305" r:id="rId6"/>
    <p:sldId id="315" r:id="rId7"/>
    <p:sldId id="306" r:id="rId8"/>
    <p:sldId id="316" r:id="rId9"/>
    <p:sldId id="270" r:id="rId10"/>
    <p:sldId id="307" r:id="rId11"/>
    <p:sldId id="308" r:id="rId12"/>
    <p:sldId id="309" r:id="rId13"/>
    <p:sldId id="317" r:id="rId14"/>
    <p:sldId id="311" r:id="rId15"/>
    <p:sldId id="318" r:id="rId16"/>
    <p:sldId id="310" r:id="rId17"/>
    <p:sldId id="319" r:id="rId18"/>
    <p:sldId id="312" r:id="rId19"/>
    <p:sldId id="313" r:id="rId20"/>
    <p:sldId id="31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77" autoAdjust="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12" Type="http://schemas.openxmlformats.org/officeDocument/2006/relationships/image" Target="../media/image16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11" Type="http://schemas.openxmlformats.org/officeDocument/2006/relationships/image" Target="../media/image15.wmf"/><Relationship Id="rId5" Type="http://schemas.openxmlformats.org/officeDocument/2006/relationships/image" Target="../media/image9.wmf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9.wmf"/><Relationship Id="rId5" Type="http://schemas.openxmlformats.org/officeDocument/2006/relationships/image" Target="../media/image49.wmf"/><Relationship Id="rId4" Type="http://schemas.openxmlformats.org/officeDocument/2006/relationships/image" Target="../media/image4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20/07/2016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9.bin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6.bin"/><Relationship Id="rId9" Type="http://schemas.openxmlformats.org/officeDocument/2006/relationships/oleObject" Target="../embeddings/oleObject11.bin"/><Relationship Id="rId14" Type="http://schemas.openxmlformats.org/officeDocument/2006/relationships/oleObject" Target="../embeddings/oleObject16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10" Type="http://schemas.openxmlformats.org/officeDocument/2006/relationships/oleObject" Target="../embeddings/oleObject44.bin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Relationship Id="rId9" Type="http://schemas.openxmlformats.org/officeDocument/2006/relationships/oleObject" Target="../embeddings/oleObject5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57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5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4.bin"/><Relationship Id="rId5" Type="http://schemas.openxmlformats.org/officeDocument/2006/relationships/oleObject" Target="../embeddings/oleObject63.bin"/><Relationship Id="rId4" Type="http://schemas.openxmlformats.org/officeDocument/2006/relationships/oleObject" Target="../embeddings/oleObject6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5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0092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90601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Matrices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534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0432" y="1369288"/>
            <a:ext cx="617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M</a:t>
            </a:r>
            <a:r>
              <a:rPr lang="en-US" dirty="0" smtClean="0"/>
              <a:t>=</a:t>
            </a:r>
            <a:r>
              <a:rPr lang="en-US" i="1" dirty="0" smtClean="0"/>
              <a:t>N,  </a:t>
            </a:r>
            <a:r>
              <a:rPr lang="en-US" b="1" dirty="0" smtClean="0"/>
              <a:t>square matrix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i="1" dirty="0" smtClean="0"/>
              <a:t>M</a:t>
            </a:r>
            <a:r>
              <a:rPr lang="en-US" dirty="0" smtClean="0"/>
              <a:t>=1</a:t>
            </a:r>
            <a:r>
              <a:rPr lang="en-US" i="1" dirty="0" smtClean="0"/>
              <a:t>,   </a:t>
            </a:r>
            <a:r>
              <a:rPr lang="en-US" b="1" dirty="0" smtClean="0"/>
              <a:t>row matrix</a:t>
            </a:r>
          </a:p>
          <a:p>
            <a:pPr>
              <a:buFont typeface="Arial" pitchFamily="34" charset="0"/>
              <a:buChar char="•"/>
            </a:pPr>
            <a:r>
              <a:rPr lang="en-US" i="1" dirty="0" smtClean="0"/>
              <a:t> N=1,    </a:t>
            </a:r>
            <a:r>
              <a:rPr lang="en-US" b="1" i="1" dirty="0" smtClean="0"/>
              <a:t>column</a:t>
            </a:r>
            <a:r>
              <a:rPr lang="en-US" i="1" dirty="0" smtClean="0"/>
              <a:t> </a:t>
            </a:r>
            <a:r>
              <a:rPr lang="en-US" b="1" dirty="0" smtClean="0"/>
              <a:t>matrix</a:t>
            </a: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914400" y="4267200"/>
          <a:ext cx="2413000" cy="673100"/>
        </p:xfrm>
        <a:graphic>
          <a:graphicData uri="http://schemas.openxmlformats.org/presentationml/2006/ole">
            <p:oleObj spid="_x0000_s88070" name="Equation" r:id="rId3" imgW="2412720" imgH="672840" progId="Equation.3">
              <p:embed/>
            </p:oleObj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1009650" y="2514600"/>
          <a:ext cx="2209800" cy="368300"/>
        </p:xfrm>
        <a:graphic>
          <a:graphicData uri="http://schemas.openxmlformats.org/presentationml/2006/ole">
            <p:oleObj spid="_x0000_s88071" name="Equation" r:id="rId4" imgW="2209680" imgH="368280" progId="Equation.3">
              <p:embed/>
            </p:oleObj>
          </a:graphicData>
        </a:graphic>
      </p:graphicFrame>
      <p:graphicFrame>
        <p:nvGraphicFramePr>
          <p:cNvPr id="12" name="Object 4"/>
          <p:cNvGraphicFramePr>
            <a:graphicFrameLocks noChangeAspect="1"/>
          </p:cNvGraphicFramePr>
          <p:nvPr/>
        </p:nvGraphicFramePr>
        <p:xfrm>
          <a:off x="1219200" y="2895600"/>
          <a:ext cx="1727200" cy="368300"/>
        </p:xfrm>
        <a:graphic>
          <a:graphicData uri="http://schemas.openxmlformats.org/presentationml/2006/ole">
            <p:oleObj spid="_x0000_s88072" name="Equation" r:id="rId5" imgW="1726920" imgH="368280" progId="Equation.3">
              <p:embed/>
            </p:oleObj>
          </a:graphicData>
        </a:graphic>
      </p:graphicFrame>
      <p:graphicFrame>
        <p:nvGraphicFramePr>
          <p:cNvPr id="13" name="Object 5"/>
          <p:cNvGraphicFramePr>
            <a:graphicFrameLocks noChangeAspect="1"/>
          </p:cNvGraphicFramePr>
          <p:nvPr/>
        </p:nvGraphicFramePr>
        <p:xfrm>
          <a:off x="1371600" y="3352800"/>
          <a:ext cx="1371600" cy="266700"/>
        </p:xfrm>
        <a:graphic>
          <a:graphicData uri="http://schemas.openxmlformats.org/presentationml/2006/ole">
            <p:oleObj spid="_x0000_s88073" name="Equation" r:id="rId6" imgW="137160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90601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Determinants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253425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Recap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0118" name="Object 6"/>
          <p:cNvGraphicFramePr>
            <a:graphicFrameLocks noChangeAspect="1"/>
          </p:cNvGraphicFramePr>
          <p:nvPr/>
        </p:nvGraphicFramePr>
        <p:xfrm>
          <a:off x="914400" y="3124200"/>
          <a:ext cx="1892300" cy="317500"/>
        </p:xfrm>
        <a:graphic>
          <a:graphicData uri="http://schemas.openxmlformats.org/presentationml/2006/ole">
            <p:oleObj spid="_x0000_s90118" name="Equation" r:id="rId3" imgW="1892160" imgH="317160" progId="Equation.3">
              <p:embed/>
            </p:oleObj>
          </a:graphicData>
        </a:graphic>
      </p:graphicFrame>
      <p:graphicFrame>
        <p:nvGraphicFramePr>
          <p:cNvPr id="90119" name="Object 7"/>
          <p:cNvGraphicFramePr>
            <a:graphicFrameLocks noChangeAspect="1"/>
          </p:cNvGraphicFramePr>
          <p:nvPr/>
        </p:nvGraphicFramePr>
        <p:xfrm>
          <a:off x="914400" y="3657600"/>
          <a:ext cx="1384300" cy="419100"/>
        </p:xfrm>
        <a:graphic>
          <a:graphicData uri="http://schemas.openxmlformats.org/presentationml/2006/ole">
            <p:oleObj spid="_x0000_s90119" name="Equation" r:id="rId4" imgW="1384200" imgH="419040" progId="Equation.3">
              <p:embed/>
            </p:oleObj>
          </a:graphicData>
        </a:graphic>
      </p:graphicFrame>
      <p:graphicFrame>
        <p:nvGraphicFramePr>
          <p:cNvPr id="90120" name="Object 8"/>
          <p:cNvGraphicFramePr>
            <a:graphicFrameLocks noChangeAspect="1"/>
          </p:cNvGraphicFramePr>
          <p:nvPr/>
        </p:nvGraphicFramePr>
        <p:xfrm>
          <a:off x="2667000" y="3553692"/>
          <a:ext cx="1295400" cy="673100"/>
        </p:xfrm>
        <a:graphic>
          <a:graphicData uri="http://schemas.openxmlformats.org/presentationml/2006/ole">
            <p:oleObj spid="_x0000_s90120" name="Equation" r:id="rId5" imgW="1295280" imgH="672840" progId="Equation.3">
              <p:embed/>
            </p:oleObj>
          </a:graphicData>
        </a:graphic>
      </p:graphicFrame>
      <p:graphicFrame>
        <p:nvGraphicFramePr>
          <p:cNvPr id="90121" name="Object 4"/>
          <p:cNvGraphicFramePr>
            <a:graphicFrameLocks noChangeAspect="1"/>
          </p:cNvGraphicFramePr>
          <p:nvPr/>
        </p:nvGraphicFramePr>
        <p:xfrm>
          <a:off x="921328" y="2133600"/>
          <a:ext cx="2336800" cy="355600"/>
        </p:xfrm>
        <a:graphic>
          <a:graphicData uri="http://schemas.openxmlformats.org/presentationml/2006/ole">
            <p:oleObj spid="_x0000_s90121" name="Equation" r:id="rId6" imgW="2336760" imgH="355320" progId="Equation.3">
              <p:embed/>
            </p:oleObj>
          </a:graphicData>
        </a:graphic>
      </p:graphicFrame>
      <p:graphicFrame>
        <p:nvGraphicFramePr>
          <p:cNvPr id="90122" name="Object 10"/>
          <p:cNvGraphicFramePr>
            <a:graphicFrameLocks noChangeAspect="1"/>
          </p:cNvGraphicFramePr>
          <p:nvPr/>
        </p:nvGraphicFramePr>
        <p:xfrm>
          <a:off x="990600" y="1600200"/>
          <a:ext cx="1930400" cy="431800"/>
        </p:xfrm>
        <a:graphic>
          <a:graphicData uri="http://schemas.openxmlformats.org/presentationml/2006/ole">
            <p:oleObj spid="_x0000_s90122" name="Equation" r:id="rId7" imgW="1930320" imgH="43164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81000" y="2667000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Inverse of a matrix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0123" name="Object 11"/>
          <p:cNvGraphicFramePr>
            <a:graphicFrameLocks noChangeAspect="1"/>
          </p:cNvGraphicFramePr>
          <p:nvPr/>
        </p:nvGraphicFramePr>
        <p:xfrm>
          <a:off x="4622800" y="4889500"/>
          <a:ext cx="2184400" cy="368300"/>
        </p:xfrm>
        <a:graphic>
          <a:graphicData uri="http://schemas.openxmlformats.org/presentationml/2006/ole">
            <p:oleObj spid="_x0000_s90123" name="Equation" r:id="rId8" imgW="2184120" imgH="368280" progId="Equation.3">
              <p:embed/>
            </p:oleObj>
          </a:graphicData>
        </a:graphic>
      </p:graphicFrame>
      <p:graphicFrame>
        <p:nvGraphicFramePr>
          <p:cNvPr id="90124" name="Object 12"/>
          <p:cNvGraphicFramePr>
            <a:graphicFrameLocks noChangeAspect="1"/>
          </p:cNvGraphicFramePr>
          <p:nvPr/>
        </p:nvGraphicFramePr>
        <p:xfrm>
          <a:off x="4876800" y="6184900"/>
          <a:ext cx="2032000" cy="368300"/>
        </p:xfrm>
        <a:graphic>
          <a:graphicData uri="http://schemas.openxmlformats.org/presentationml/2006/ole">
            <p:oleObj spid="_x0000_s90124" name="Equation" r:id="rId9" imgW="2031840" imgH="368280" progId="Equation.3">
              <p:embed/>
            </p:oleObj>
          </a:graphicData>
        </a:graphic>
      </p:graphicFrame>
      <p:graphicFrame>
        <p:nvGraphicFramePr>
          <p:cNvPr id="90125" name="Object 13"/>
          <p:cNvGraphicFramePr>
            <a:graphicFrameLocks noChangeAspect="1"/>
          </p:cNvGraphicFramePr>
          <p:nvPr/>
        </p:nvGraphicFramePr>
        <p:xfrm>
          <a:off x="1219200" y="6019800"/>
          <a:ext cx="1270000" cy="431800"/>
        </p:xfrm>
        <a:graphic>
          <a:graphicData uri="http://schemas.openxmlformats.org/presentationml/2006/ole">
            <p:oleObj spid="_x0000_s90125" name="Equation" r:id="rId10" imgW="1269720" imgH="431640" progId="Equation.3">
              <p:embed/>
            </p:oleObj>
          </a:graphicData>
        </a:graphic>
      </p:graphicFrame>
      <p:graphicFrame>
        <p:nvGraphicFramePr>
          <p:cNvPr id="90126" name="Object 2"/>
          <p:cNvGraphicFramePr>
            <a:graphicFrameLocks noChangeAspect="1"/>
          </p:cNvGraphicFramePr>
          <p:nvPr/>
        </p:nvGraphicFramePr>
        <p:xfrm>
          <a:off x="1193800" y="5105400"/>
          <a:ext cx="1892300" cy="368300"/>
        </p:xfrm>
        <a:graphic>
          <a:graphicData uri="http://schemas.openxmlformats.org/presentationml/2006/ole">
            <p:oleObj spid="_x0000_s90126" name="Equation" r:id="rId11" imgW="1892160" imgH="368280" progId="Equation.3">
              <p:embed/>
            </p:oleObj>
          </a:graphicData>
        </a:graphic>
      </p:graphicFrame>
      <p:graphicFrame>
        <p:nvGraphicFramePr>
          <p:cNvPr id="90127" name="Object 15"/>
          <p:cNvGraphicFramePr>
            <a:graphicFrameLocks noChangeAspect="1"/>
          </p:cNvGraphicFramePr>
          <p:nvPr/>
        </p:nvGraphicFramePr>
        <p:xfrm>
          <a:off x="1295400" y="5562600"/>
          <a:ext cx="1676400" cy="419100"/>
        </p:xfrm>
        <a:graphic>
          <a:graphicData uri="http://schemas.openxmlformats.org/presentationml/2006/ole">
            <p:oleObj spid="_x0000_s90127" name="Equation" r:id="rId12" imgW="1676160" imgH="419040" progId="Equation.3">
              <p:embed/>
            </p:oleObj>
          </a:graphicData>
        </a:graphic>
      </p:graphicFrame>
      <p:graphicFrame>
        <p:nvGraphicFramePr>
          <p:cNvPr id="90128" name="Object 16"/>
          <p:cNvGraphicFramePr>
            <a:graphicFrameLocks noChangeAspect="1"/>
          </p:cNvGraphicFramePr>
          <p:nvPr/>
        </p:nvGraphicFramePr>
        <p:xfrm>
          <a:off x="4800600" y="5283200"/>
          <a:ext cx="1816100" cy="355600"/>
        </p:xfrm>
        <a:graphic>
          <a:graphicData uri="http://schemas.openxmlformats.org/presentationml/2006/ole">
            <p:oleObj spid="_x0000_s90128" name="Equation" r:id="rId13" imgW="1815840" imgH="355320" progId="Equation.3">
              <p:embed/>
            </p:oleObj>
          </a:graphicData>
        </a:graphic>
      </p:graphicFrame>
      <p:graphicFrame>
        <p:nvGraphicFramePr>
          <p:cNvPr id="90129" name="Object 17"/>
          <p:cNvGraphicFramePr>
            <a:graphicFrameLocks noChangeAspect="1"/>
          </p:cNvGraphicFramePr>
          <p:nvPr/>
        </p:nvGraphicFramePr>
        <p:xfrm>
          <a:off x="3911600" y="5791200"/>
          <a:ext cx="3784600" cy="304800"/>
        </p:xfrm>
        <a:graphic>
          <a:graphicData uri="http://schemas.openxmlformats.org/presentationml/2006/ole">
            <p:oleObj spid="_x0000_s90129" name="Equation" r:id="rId14" imgW="3784320" imgH="304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Transformations of Cartesian Tensors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Principal values and Principal Directions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Finding principal values/directions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Transformation to principal axes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two sets of rectangular Cartesian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having a common origin.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6477000" y="29718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6248400" y="35814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086600" y="35814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6400008" y="28963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400801" y="37338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086600" y="33528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3124200" y="5334000"/>
          <a:ext cx="1727200" cy="355600"/>
        </p:xfrm>
        <a:graphic>
          <a:graphicData uri="http://schemas.openxmlformats.org/presentationml/2006/ole">
            <p:oleObj spid="_x0000_s91138" name="Equation" r:id="rId3" imgW="1726920" imgH="355320" progId="Equation.3">
              <p:embed/>
            </p:oleObj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381000" y="4953000"/>
          <a:ext cx="2603500" cy="1079500"/>
        </p:xfrm>
        <a:graphic>
          <a:graphicData uri="http://schemas.openxmlformats.org/presentationml/2006/ole">
            <p:oleObj spid="_x0000_s91139" name="Equation" r:id="rId4" imgW="2603160" imgH="1079280" progId="Equation.3">
              <p:embed/>
            </p:oleObj>
          </a:graphicData>
        </a:graphic>
      </p:graphicFrame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762000" y="6324600"/>
          <a:ext cx="952500" cy="355600"/>
        </p:xfrm>
        <a:graphic>
          <a:graphicData uri="http://schemas.openxmlformats.org/presentationml/2006/ole">
            <p:oleObj spid="_x0000_s91140" name="Equation" r:id="rId5" imgW="95220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4838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two sets of rectangular Cartesian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having a common origin.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6477000" y="29718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6248400" y="35814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086600" y="35814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6400008" y="28963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400801" y="37338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086600" y="33528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6018" name="Object 2"/>
          <p:cNvGraphicFramePr>
            <a:graphicFrameLocks noChangeAspect="1"/>
          </p:cNvGraphicFramePr>
          <p:nvPr/>
        </p:nvGraphicFramePr>
        <p:xfrm>
          <a:off x="3429000" y="2133600"/>
          <a:ext cx="1727200" cy="355600"/>
        </p:xfrm>
        <a:graphic>
          <a:graphicData uri="http://schemas.openxmlformats.org/presentationml/2006/ole">
            <p:oleObj spid="_x0000_s100354" name="Equation" r:id="rId3" imgW="1726920" imgH="355320" progId="Equation.3">
              <p:embed/>
            </p:oleObj>
          </a:graphicData>
        </a:graphic>
      </p:graphicFrame>
      <p:graphicFrame>
        <p:nvGraphicFramePr>
          <p:cNvPr id="86019" name="Object 3"/>
          <p:cNvGraphicFramePr>
            <a:graphicFrameLocks noChangeAspect="1"/>
          </p:cNvGraphicFramePr>
          <p:nvPr/>
        </p:nvGraphicFramePr>
        <p:xfrm>
          <a:off x="457200" y="1828800"/>
          <a:ext cx="2603500" cy="1079500"/>
        </p:xfrm>
        <a:graphic>
          <a:graphicData uri="http://schemas.openxmlformats.org/presentationml/2006/ole">
            <p:oleObj spid="_x0000_s100355" name="Equation" r:id="rId4" imgW="2603160" imgH="1079280" progId="Equation.3">
              <p:embed/>
            </p:oleObj>
          </a:graphicData>
        </a:graphic>
      </p:graphicFrame>
      <p:graphicFrame>
        <p:nvGraphicFramePr>
          <p:cNvPr id="86021" name="Object 5"/>
          <p:cNvGraphicFramePr>
            <a:graphicFrameLocks noChangeAspect="1"/>
          </p:cNvGraphicFramePr>
          <p:nvPr/>
        </p:nvGraphicFramePr>
        <p:xfrm>
          <a:off x="1143000" y="3124200"/>
          <a:ext cx="952500" cy="355600"/>
        </p:xfrm>
        <a:graphic>
          <a:graphicData uri="http://schemas.openxmlformats.org/presentationml/2006/ole">
            <p:oleObj spid="_x0000_s100356" name="Equation" r:id="rId5" imgW="952200" imgH="355320" progId="Equation.3">
              <p:embed/>
            </p:oleObj>
          </a:graphicData>
        </a:graphic>
      </p:graphicFrame>
      <p:graphicFrame>
        <p:nvGraphicFramePr>
          <p:cNvPr id="86022" name="Object 6"/>
          <p:cNvGraphicFramePr>
            <a:graphicFrameLocks noChangeAspect="1"/>
          </p:cNvGraphicFramePr>
          <p:nvPr/>
        </p:nvGraphicFramePr>
        <p:xfrm>
          <a:off x="990600" y="3657600"/>
          <a:ext cx="1117600" cy="355600"/>
        </p:xfrm>
        <a:graphic>
          <a:graphicData uri="http://schemas.openxmlformats.org/presentationml/2006/ole">
            <p:oleObj spid="_x0000_s100357" name="Equation" r:id="rId6" imgW="1117440" imgH="355320" progId="Equation.3">
              <p:embed/>
            </p:oleObj>
          </a:graphicData>
        </a:graphic>
      </p:graphicFrame>
      <p:graphicFrame>
        <p:nvGraphicFramePr>
          <p:cNvPr id="86023" name="Object 7"/>
          <p:cNvGraphicFramePr>
            <a:graphicFrameLocks noChangeAspect="1"/>
          </p:cNvGraphicFramePr>
          <p:nvPr/>
        </p:nvGraphicFramePr>
        <p:xfrm>
          <a:off x="381000" y="6248400"/>
          <a:ext cx="3200400" cy="419100"/>
        </p:xfrm>
        <a:graphic>
          <a:graphicData uri="http://schemas.openxmlformats.org/presentationml/2006/ole">
            <p:oleObj spid="_x0000_s100358" name="Equation" r:id="rId7" imgW="32004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2962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Transformations of Cartesian Tensors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848380"/>
            <a:ext cx="891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Let the primed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x’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 given with respect to the unprimed axes by a 45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counterclockwise rotation about the X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axis as shown. Determine the primed components of the vector given by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6477000" y="29718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6248400" y="35814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086600" y="35814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6400008" y="28963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400801" y="37338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167" name="Object 7"/>
          <p:cNvGraphicFramePr>
            <a:graphicFrameLocks noChangeAspect="1"/>
          </p:cNvGraphicFramePr>
          <p:nvPr/>
        </p:nvGraphicFramePr>
        <p:xfrm>
          <a:off x="6705600" y="1524000"/>
          <a:ext cx="1562100" cy="317500"/>
        </p:xfrm>
        <a:graphic>
          <a:graphicData uri="http://schemas.openxmlformats.org/presentationml/2006/ole">
            <p:oleObj spid="_x0000_s92167" name="Equation" r:id="rId3" imgW="156204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Principal values and Principal Directions….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8382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tensor-vector product given below can be thought of as a linear transformation on vector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u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1905000" y="1676400"/>
          <a:ext cx="2540000" cy="355600"/>
        </p:xfrm>
        <a:graphic>
          <a:graphicData uri="http://schemas.openxmlformats.org/presentationml/2006/ole">
            <p:oleObj spid="_x0000_s11269" name="Equation" r:id="rId3" imgW="2539800" imgH="35532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2035314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particular for every symmetric tensor T having real components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defined at some point in physical space, there is associated with each direction at that point (identified by the unit vector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an image v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ector v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given by</a:t>
            </a:r>
            <a:endParaRPr lang="en-US" sz="2000" b="1" baseline="-25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70" name="Object 6"/>
          <p:cNvGraphicFramePr>
            <a:graphicFrameLocks noChangeAspect="1"/>
          </p:cNvGraphicFramePr>
          <p:nvPr/>
        </p:nvGraphicFramePr>
        <p:xfrm>
          <a:off x="2209800" y="3429000"/>
          <a:ext cx="2540000" cy="368300"/>
        </p:xfrm>
        <a:graphic>
          <a:graphicData uri="http://schemas.openxmlformats.org/presentationml/2006/ole">
            <p:oleObj spid="_x0000_s11270" name="Equation" r:id="rId4" imgW="2539800" imgH="368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38100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vector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a scalar multiple of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that is</a:t>
            </a:r>
            <a:endParaRPr lang="en-US" sz="2000" b="1" baseline="-25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2209800" y="4267200"/>
          <a:ext cx="3022600" cy="368300"/>
        </p:xfrm>
        <a:graphic>
          <a:graphicData uri="http://schemas.openxmlformats.org/presentationml/2006/ole">
            <p:oleObj spid="_x0000_s11271" name="Equation" r:id="rId5" imgW="3022560" imgH="36828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1000" y="462909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then the direction defined by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called a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principal direction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eigenvector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T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the scalar     is called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principal value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eigenvalue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T.</a:t>
            </a:r>
            <a:endParaRPr lang="en-US" sz="2000" b="1" baseline="-25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272" name="Object 8"/>
          <p:cNvGraphicFramePr>
            <a:graphicFrameLocks noChangeAspect="1"/>
          </p:cNvGraphicFramePr>
          <p:nvPr/>
        </p:nvGraphicFramePr>
        <p:xfrm>
          <a:off x="4133272" y="5036124"/>
          <a:ext cx="381000" cy="304800"/>
        </p:xfrm>
        <a:graphic>
          <a:graphicData uri="http://schemas.openxmlformats.org/presentationml/2006/ole">
            <p:oleObj spid="_x0000_s11272" name="Equation" r:id="rId6" imgW="380880" imgH="304560" progId="Equation.3">
              <p:embed/>
            </p:oleObj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1714500" y="5715000"/>
          <a:ext cx="4064000" cy="368300"/>
        </p:xfrm>
        <a:graphic>
          <a:graphicData uri="http://schemas.openxmlformats.org/presentationml/2006/ole">
            <p:oleObj spid="_x0000_s11273" name="Equation" r:id="rId7" imgW="406368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Principal values and Principal Directions….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609600" y="990600"/>
          <a:ext cx="4064000" cy="368300"/>
        </p:xfrm>
        <a:graphic>
          <a:graphicData uri="http://schemas.openxmlformats.org/presentationml/2006/ole">
            <p:oleObj spid="_x0000_s93186" name="Equation" r:id="rId3" imgW="4063680" imgH="368280" progId="Equation.3">
              <p:embed/>
            </p:oleObj>
          </a:graphicData>
        </a:graphic>
      </p:graphicFrame>
      <p:graphicFrame>
        <p:nvGraphicFramePr>
          <p:cNvPr id="93187" name="Object 3"/>
          <p:cNvGraphicFramePr>
            <a:graphicFrameLocks noChangeAspect="1"/>
          </p:cNvGraphicFramePr>
          <p:nvPr/>
        </p:nvGraphicFramePr>
        <p:xfrm>
          <a:off x="1041400" y="1511300"/>
          <a:ext cx="3200400" cy="1079500"/>
        </p:xfrm>
        <a:graphic>
          <a:graphicData uri="http://schemas.openxmlformats.org/presentationml/2006/ole">
            <p:oleObj spid="_x0000_s93187" name="Equation" r:id="rId4" imgW="3200400" imgH="107928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2644914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system of homogeneous equations will have non-trivial solution only if determinant of the coefficients vanishes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3188" name="Object 4"/>
          <p:cNvGraphicFramePr>
            <a:graphicFrameLocks noChangeAspect="1"/>
          </p:cNvGraphicFramePr>
          <p:nvPr/>
        </p:nvGraphicFramePr>
        <p:xfrm>
          <a:off x="2438400" y="3429000"/>
          <a:ext cx="1524000" cy="431800"/>
        </p:xfrm>
        <a:graphic>
          <a:graphicData uri="http://schemas.openxmlformats.org/presentationml/2006/ole">
            <p:oleObj spid="_x0000_s93188" name="Equation" r:id="rId5" imgW="1523880" imgH="4316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3864114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which upon expansion leads to the cubic in      called the characteristic equation 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3189" name="Object 5"/>
          <p:cNvGraphicFramePr>
            <a:graphicFrameLocks noChangeAspect="1"/>
          </p:cNvGraphicFramePr>
          <p:nvPr/>
        </p:nvGraphicFramePr>
        <p:xfrm>
          <a:off x="5420592" y="3949700"/>
          <a:ext cx="190500" cy="241300"/>
        </p:xfrm>
        <a:graphic>
          <a:graphicData uri="http://schemas.openxmlformats.org/presentationml/2006/ole">
            <p:oleObj spid="_x0000_s93189" name="Equation" r:id="rId6" imgW="190440" imgH="241200" progId="Equation.3">
              <p:embed/>
            </p:oleObj>
          </a:graphicData>
        </a:graphic>
      </p:graphicFrame>
      <p:graphicFrame>
        <p:nvGraphicFramePr>
          <p:cNvPr id="93191" name="Object 7"/>
          <p:cNvGraphicFramePr>
            <a:graphicFrameLocks noChangeAspect="1"/>
          </p:cNvGraphicFramePr>
          <p:nvPr/>
        </p:nvGraphicFramePr>
        <p:xfrm>
          <a:off x="1600200" y="4508500"/>
          <a:ext cx="2730500" cy="368300"/>
        </p:xfrm>
        <a:graphic>
          <a:graphicData uri="http://schemas.openxmlformats.org/presentationml/2006/ole">
            <p:oleObj spid="_x0000_s93191" name="Equation" r:id="rId7" imgW="2730240" imgH="368280" progId="Equation.3">
              <p:embed/>
            </p:oleObj>
          </a:graphicData>
        </a:graphic>
      </p:graphicFrame>
      <p:graphicFrame>
        <p:nvGraphicFramePr>
          <p:cNvPr id="93192" name="Object 8"/>
          <p:cNvGraphicFramePr>
            <a:graphicFrameLocks noChangeAspect="1"/>
          </p:cNvGraphicFramePr>
          <p:nvPr/>
        </p:nvGraphicFramePr>
        <p:xfrm>
          <a:off x="1638300" y="5143500"/>
          <a:ext cx="4076700" cy="1409700"/>
        </p:xfrm>
        <a:graphic>
          <a:graphicData uri="http://schemas.openxmlformats.org/presentationml/2006/ole">
            <p:oleObj spid="_x0000_s93192" name="Equation" r:id="rId8" imgW="4076640" imgH="1409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Principal values and Principal Directions….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838200" y="990600"/>
          <a:ext cx="2730500" cy="368300"/>
        </p:xfrm>
        <a:graphic>
          <a:graphicData uri="http://schemas.openxmlformats.org/presentationml/2006/ole">
            <p:oleObj spid="_x0000_s94210" name="Equation" r:id="rId3" imgW="2730240" imgH="36828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1381780"/>
            <a:ext cx="8305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real roots                          for symmetric tensor (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i="1" baseline="-25000" dirty="0" smtClean="0">
                <a:latin typeface="Arial" pitchFamily="34" charset="0"/>
                <a:cs typeface="Arial" pitchFamily="34" charset="0"/>
              </a:rPr>
              <a:t>ij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real)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if           are distinct then principal directions are unique and mutually perpendicular.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if (for example)                 then only the direction associated with      will be unique (take any two (perpendicular) directions orthogonal to       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if                          every set of orthogonal axes can be regarded as the principal axes and every direction is said to be a principal direction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4211" name="Object 3"/>
          <p:cNvGraphicFramePr>
            <a:graphicFrameLocks noChangeAspect="1"/>
          </p:cNvGraphicFramePr>
          <p:nvPr/>
        </p:nvGraphicFramePr>
        <p:xfrm>
          <a:off x="1808020" y="1475508"/>
          <a:ext cx="1612900" cy="355600"/>
        </p:xfrm>
        <a:graphic>
          <a:graphicData uri="http://schemas.openxmlformats.org/presentationml/2006/ole">
            <p:oleObj spid="_x0000_s94211" name="Equation" r:id="rId4" imgW="1612800" imgH="355320" progId="Equation.3">
              <p:embed/>
            </p:oleObj>
          </a:graphicData>
        </a:graphic>
      </p:graphicFrame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685800" y="1808016"/>
          <a:ext cx="3644900" cy="419100"/>
        </p:xfrm>
        <a:graphic>
          <a:graphicData uri="http://schemas.openxmlformats.org/presentationml/2006/ole">
            <p:oleObj spid="_x0000_s94212" name="Equation" r:id="rId5" imgW="3644640" imgH="419040" progId="Equation.3">
              <p:embed/>
            </p:oleObj>
          </a:graphicData>
        </a:graphic>
      </p:graphicFrame>
      <p:graphicFrame>
        <p:nvGraphicFramePr>
          <p:cNvPr id="94213" name="Object 5"/>
          <p:cNvGraphicFramePr>
            <a:graphicFrameLocks noChangeAspect="1"/>
          </p:cNvGraphicFramePr>
          <p:nvPr/>
        </p:nvGraphicFramePr>
        <p:xfrm>
          <a:off x="838200" y="2341416"/>
          <a:ext cx="685800" cy="355600"/>
        </p:xfrm>
        <a:graphic>
          <a:graphicData uri="http://schemas.openxmlformats.org/presentationml/2006/ole">
            <p:oleObj spid="_x0000_s94213" name="Equation" r:id="rId6" imgW="685800" imgH="355320" progId="Equation.3">
              <p:embed/>
            </p:oleObj>
          </a:graphicData>
        </a:graphic>
      </p:graphicFrame>
      <p:graphicFrame>
        <p:nvGraphicFramePr>
          <p:cNvPr id="94214" name="Object 6"/>
          <p:cNvGraphicFramePr>
            <a:graphicFrameLocks noChangeAspect="1"/>
          </p:cNvGraphicFramePr>
          <p:nvPr/>
        </p:nvGraphicFramePr>
        <p:xfrm>
          <a:off x="2413000" y="3201556"/>
          <a:ext cx="1016000" cy="342900"/>
        </p:xfrm>
        <a:graphic>
          <a:graphicData uri="http://schemas.openxmlformats.org/presentationml/2006/ole">
            <p:oleObj spid="_x0000_s94214" name="Equation" r:id="rId7" imgW="1015920" imgH="342720" progId="Equation.3">
              <p:embed/>
            </p:oleObj>
          </a:graphicData>
        </a:graphic>
      </p:graphicFrame>
      <p:graphicFrame>
        <p:nvGraphicFramePr>
          <p:cNvPr id="94215" name="Object 7"/>
          <p:cNvGraphicFramePr>
            <a:graphicFrameLocks noChangeAspect="1"/>
          </p:cNvGraphicFramePr>
          <p:nvPr/>
        </p:nvGraphicFramePr>
        <p:xfrm>
          <a:off x="7857836" y="3217716"/>
          <a:ext cx="381000" cy="342900"/>
        </p:xfrm>
        <a:graphic>
          <a:graphicData uri="http://schemas.openxmlformats.org/presentationml/2006/ole">
            <p:oleObj spid="_x0000_s94215" name="Equation" r:id="rId8" imgW="380880" imgH="342720" progId="Equation.3">
              <p:embed/>
            </p:oleObj>
          </a:graphicData>
        </a:graphic>
      </p:graphicFrame>
      <p:graphicFrame>
        <p:nvGraphicFramePr>
          <p:cNvPr id="94216" name="Object 8"/>
          <p:cNvGraphicFramePr>
            <a:graphicFrameLocks noChangeAspect="1"/>
          </p:cNvGraphicFramePr>
          <p:nvPr/>
        </p:nvGraphicFramePr>
        <p:xfrm>
          <a:off x="7713520" y="3618344"/>
          <a:ext cx="393700" cy="381000"/>
        </p:xfrm>
        <a:graphic>
          <a:graphicData uri="http://schemas.openxmlformats.org/presentationml/2006/ole">
            <p:oleObj spid="_x0000_s94216" name="Equation" r:id="rId9" imgW="393480" imgH="380880" progId="Equation.3">
              <p:embed/>
            </p:oleObj>
          </a:graphicData>
        </a:graphic>
      </p:graphicFrame>
      <p:graphicFrame>
        <p:nvGraphicFramePr>
          <p:cNvPr id="94217" name="Object 9"/>
          <p:cNvGraphicFramePr>
            <a:graphicFrameLocks noChangeAspect="1"/>
          </p:cNvGraphicFramePr>
          <p:nvPr/>
        </p:nvGraphicFramePr>
        <p:xfrm>
          <a:off x="860136" y="4151744"/>
          <a:ext cx="1663700" cy="342900"/>
        </p:xfrm>
        <a:graphic>
          <a:graphicData uri="http://schemas.openxmlformats.org/presentationml/2006/ole">
            <p:oleObj spid="_x0000_s94217" name="Equation" r:id="rId10" imgW="1663560" imgH="342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Principal values and Principal Directions….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7"/>
          <p:cNvGraphicFramePr>
            <a:graphicFrameLocks noChangeAspect="1"/>
          </p:cNvGraphicFramePr>
          <p:nvPr/>
        </p:nvGraphicFramePr>
        <p:xfrm>
          <a:off x="838200" y="990600"/>
          <a:ext cx="2730500" cy="368300"/>
        </p:xfrm>
        <a:graphic>
          <a:graphicData uri="http://schemas.openxmlformats.org/presentationml/2006/ole">
            <p:oleObj spid="_x0000_s95234" name="Equation" r:id="rId3" imgW="2730240" imgH="36828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20574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Transformation to principal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4211" name="Object 3"/>
          <p:cNvGraphicFramePr>
            <a:graphicFrameLocks noChangeAspect="1"/>
          </p:cNvGraphicFramePr>
          <p:nvPr/>
        </p:nvGraphicFramePr>
        <p:xfrm>
          <a:off x="3810000" y="990600"/>
          <a:ext cx="1612900" cy="355600"/>
        </p:xfrm>
        <a:graphic>
          <a:graphicData uri="http://schemas.openxmlformats.org/presentationml/2006/ole">
            <p:oleObj spid="_x0000_s95235" name="Equation" r:id="rId4" imgW="1612800" imgH="355320" progId="Equation.3">
              <p:embed/>
            </p:oleObj>
          </a:graphicData>
        </a:graphic>
      </p:graphicFrame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1295400" y="1447800"/>
          <a:ext cx="3644900" cy="419100"/>
        </p:xfrm>
        <a:graphic>
          <a:graphicData uri="http://schemas.openxmlformats.org/presentationml/2006/ole">
            <p:oleObj spid="_x0000_s95236" name="Equation" r:id="rId5" imgW="3644640" imgH="419040" progId="Equation.3">
              <p:embed/>
            </p:oleObj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rot="5400000" flipH="1" flipV="1">
            <a:off x="7010400" y="19050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6781800" y="25146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620000" y="25146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6933408" y="18295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6934201" y="26670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620000" y="22860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5242" name="Object 4"/>
          <p:cNvGraphicFramePr>
            <a:graphicFrameLocks noChangeAspect="1"/>
          </p:cNvGraphicFramePr>
          <p:nvPr/>
        </p:nvGraphicFramePr>
        <p:xfrm>
          <a:off x="1625600" y="2876550"/>
          <a:ext cx="2374900" cy="1219200"/>
        </p:xfrm>
        <a:graphic>
          <a:graphicData uri="http://schemas.openxmlformats.org/presentationml/2006/ole">
            <p:oleObj spid="_x0000_s95242" name="Equation" r:id="rId6" imgW="2374560" imgH="1218960" progId="Equation.3">
              <p:embed/>
            </p:oleObj>
          </a:graphicData>
        </a:graphic>
      </p:graphicFrame>
      <p:graphicFrame>
        <p:nvGraphicFramePr>
          <p:cNvPr id="95243" name="Object 4"/>
          <p:cNvGraphicFramePr>
            <a:graphicFrameLocks noChangeAspect="1"/>
          </p:cNvGraphicFramePr>
          <p:nvPr/>
        </p:nvGraphicFramePr>
        <p:xfrm>
          <a:off x="1733550" y="5904922"/>
          <a:ext cx="1346200" cy="317500"/>
        </p:xfrm>
        <a:graphic>
          <a:graphicData uri="http://schemas.openxmlformats.org/presentationml/2006/ole">
            <p:oleObj spid="_x0000_s95243" name="Equation" r:id="rId7" imgW="1346040" imgH="31716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00188" y="6301508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is a diagonal matrix whose elements are the principal values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5244" name="Object 4"/>
          <p:cNvGraphicFramePr>
            <a:graphicFrameLocks noChangeAspect="1"/>
          </p:cNvGraphicFramePr>
          <p:nvPr/>
        </p:nvGraphicFramePr>
        <p:xfrm>
          <a:off x="1182256" y="6313056"/>
          <a:ext cx="330200" cy="317500"/>
        </p:xfrm>
        <a:graphic>
          <a:graphicData uri="http://schemas.openxmlformats.org/presentationml/2006/ole">
            <p:oleObj spid="_x0000_s95244" name="Equation" r:id="rId8" imgW="330120" imgH="317160" progId="Equation.3">
              <p:embed/>
            </p:oleObj>
          </a:graphicData>
        </a:graphic>
      </p:graphicFrame>
      <p:graphicFrame>
        <p:nvGraphicFramePr>
          <p:cNvPr id="95245" name="Object 3"/>
          <p:cNvGraphicFramePr>
            <a:graphicFrameLocks noChangeAspect="1"/>
          </p:cNvGraphicFramePr>
          <p:nvPr/>
        </p:nvGraphicFramePr>
        <p:xfrm>
          <a:off x="8430492" y="6350000"/>
          <a:ext cx="533400" cy="355600"/>
        </p:xfrm>
        <a:graphic>
          <a:graphicData uri="http://schemas.openxmlformats.org/presentationml/2006/ole">
            <p:oleObj spid="_x0000_s95245" name="Equation" r:id="rId9" imgW="53316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Principal values and Principal Directions….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7620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Transformation to principal axes O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aseline="-25000" dirty="0" smtClean="0">
                <a:latin typeface="Arial" pitchFamily="34" charset="0"/>
                <a:cs typeface="Arial" pitchFamily="34" charset="0"/>
              </a:rPr>
              <a:t>x*</a:t>
            </a:r>
            <a:r>
              <a:rPr lang="en-US" sz="2000" baseline="-5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7010400" y="1905000"/>
            <a:ext cx="1219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6781800" y="2514600"/>
            <a:ext cx="8382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620000" y="2514600"/>
            <a:ext cx="1219994" cy="7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6933408" y="1829597"/>
            <a:ext cx="1143795" cy="22780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6934201" y="2667000"/>
            <a:ext cx="838199" cy="5334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620000" y="2286000"/>
            <a:ext cx="1219200" cy="22939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5242" name="Object 4"/>
          <p:cNvGraphicFramePr>
            <a:graphicFrameLocks noChangeAspect="1"/>
          </p:cNvGraphicFramePr>
          <p:nvPr/>
        </p:nvGraphicFramePr>
        <p:xfrm>
          <a:off x="6248400" y="4953000"/>
          <a:ext cx="2374900" cy="1219200"/>
        </p:xfrm>
        <a:graphic>
          <a:graphicData uri="http://schemas.openxmlformats.org/presentationml/2006/ole">
            <p:oleObj spid="_x0000_s116741" name="Equation" r:id="rId3" imgW="2374560" imgH="1218960" progId="Equation.3">
              <p:embed/>
            </p:oleObj>
          </a:graphicData>
        </a:graphic>
      </p:graphicFrame>
      <p:graphicFrame>
        <p:nvGraphicFramePr>
          <p:cNvPr id="95243" name="Object 4"/>
          <p:cNvGraphicFramePr>
            <a:graphicFrameLocks noChangeAspect="1"/>
          </p:cNvGraphicFramePr>
          <p:nvPr/>
        </p:nvGraphicFramePr>
        <p:xfrm>
          <a:off x="1733550" y="5904922"/>
          <a:ext cx="1346200" cy="317500"/>
        </p:xfrm>
        <a:graphic>
          <a:graphicData uri="http://schemas.openxmlformats.org/presentationml/2006/ole">
            <p:oleObj spid="_x0000_s116742" name="Equation" r:id="rId4" imgW="1346040" imgH="31716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00188" y="6301508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      is a diagonal matrix whose elements are the principal values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5244" name="Object 4"/>
          <p:cNvGraphicFramePr>
            <a:graphicFrameLocks noChangeAspect="1"/>
          </p:cNvGraphicFramePr>
          <p:nvPr/>
        </p:nvGraphicFramePr>
        <p:xfrm>
          <a:off x="1182256" y="6313056"/>
          <a:ext cx="330200" cy="317500"/>
        </p:xfrm>
        <a:graphic>
          <a:graphicData uri="http://schemas.openxmlformats.org/presentationml/2006/ole">
            <p:oleObj spid="_x0000_s116743" name="Equation" r:id="rId5" imgW="330120" imgH="317160" progId="Equation.3">
              <p:embed/>
            </p:oleObj>
          </a:graphicData>
        </a:graphic>
      </p:graphicFrame>
      <p:graphicFrame>
        <p:nvGraphicFramePr>
          <p:cNvPr id="95245" name="Object 3"/>
          <p:cNvGraphicFramePr>
            <a:graphicFrameLocks noChangeAspect="1"/>
          </p:cNvGraphicFramePr>
          <p:nvPr/>
        </p:nvGraphicFramePr>
        <p:xfrm>
          <a:off x="8430492" y="6350000"/>
          <a:ext cx="533400" cy="355600"/>
        </p:xfrm>
        <a:graphic>
          <a:graphicData uri="http://schemas.openxmlformats.org/presentationml/2006/ole">
            <p:oleObj spid="_x0000_s116744" name="Equation" r:id="rId6" imgW="533160" imgH="3553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Determine the principal values and principal directions of the second order tensor T whose matrix representation is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5242" name="Object 4"/>
          <p:cNvGraphicFramePr>
            <a:graphicFrameLocks noChangeAspect="1"/>
          </p:cNvGraphicFramePr>
          <p:nvPr/>
        </p:nvGraphicFramePr>
        <p:xfrm>
          <a:off x="1479550" y="1422400"/>
          <a:ext cx="1701800" cy="1117600"/>
        </p:xfrm>
        <a:graphic>
          <a:graphicData uri="http://schemas.openxmlformats.org/presentationml/2006/ole">
            <p:oleObj spid="_x0000_s97282" name="Equation" r:id="rId3" imgW="1701720" imgH="1117440" progId="Equation.3">
              <p:embed/>
            </p:oleObj>
          </a:graphicData>
        </a:graphic>
      </p:graphicFrame>
      <p:graphicFrame>
        <p:nvGraphicFramePr>
          <p:cNvPr id="97285" name="Object 5"/>
          <p:cNvGraphicFramePr>
            <a:graphicFrameLocks noChangeAspect="1"/>
          </p:cNvGraphicFramePr>
          <p:nvPr/>
        </p:nvGraphicFramePr>
        <p:xfrm>
          <a:off x="4800600" y="1219200"/>
          <a:ext cx="3200400" cy="1079500"/>
        </p:xfrm>
        <a:graphic>
          <a:graphicData uri="http://schemas.openxmlformats.org/presentationml/2006/ole">
            <p:oleObj spid="_x0000_s97285" name="Equation" r:id="rId4" imgW="3200400" imgH="1079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 the principal values for the tensor having the matrix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have a multiplicity of two, and determine the principal directions.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5242" name="Object 4"/>
          <p:cNvGraphicFramePr>
            <a:graphicFrameLocks noChangeAspect="1"/>
          </p:cNvGraphicFramePr>
          <p:nvPr/>
        </p:nvGraphicFramePr>
        <p:xfrm>
          <a:off x="1981200" y="965200"/>
          <a:ext cx="2260600" cy="1168400"/>
        </p:xfrm>
        <a:graphic>
          <a:graphicData uri="http://schemas.openxmlformats.org/presentationml/2006/ole">
            <p:oleObj spid="_x0000_s96261" name="Equation" r:id="rId3" imgW="2260440" imgH="1168200" progId="Equation.3">
              <p:embed/>
            </p:oleObj>
          </a:graphicData>
        </a:graphic>
      </p:graphicFrame>
      <p:graphicFrame>
        <p:nvGraphicFramePr>
          <p:cNvPr id="96262" name="Object 6"/>
          <p:cNvGraphicFramePr>
            <a:graphicFrameLocks noChangeAspect="1"/>
          </p:cNvGraphicFramePr>
          <p:nvPr/>
        </p:nvGraphicFramePr>
        <p:xfrm>
          <a:off x="5486400" y="838200"/>
          <a:ext cx="3200400" cy="1079500"/>
        </p:xfrm>
        <a:graphic>
          <a:graphicData uri="http://schemas.openxmlformats.org/presentationml/2006/ole">
            <p:oleObj spid="_x0000_s96262" name="Equation" r:id="rId4" imgW="3200400" imgH="1079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84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Transformations of Cartesian Tensors</a:t>
            </a:r>
          </a:p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Principal values and Principal Directions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Finding principal values/directions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Transformation to principal axes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Write down the equations required for finding principal values and principal directions.</a:t>
            </a:r>
          </a:p>
        </p:txBody>
      </p:sp>
      <p:graphicFrame>
        <p:nvGraphicFramePr>
          <p:cNvPr id="81934" name="Object 14"/>
          <p:cNvGraphicFramePr>
            <a:graphicFrameLocks noChangeAspect="1"/>
          </p:cNvGraphicFramePr>
          <p:nvPr/>
        </p:nvGraphicFramePr>
        <p:xfrm>
          <a:off x="2914650" y="6810375"/>
          <a:ext cx="1930400" cy="431800"/>
        </p:xfrm>
        <a:graphic>
          <a:graphicData uri="http://schemas.openxmlformats.org/presentationml/2006/ole">
            <p:oleObj spid="_x0000_s98306" name="Equation" r:id="rId3" imgW="19303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Quiz…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990601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Write down the equations required for finding principal values and principal directions.</a:t>
            </a:r>
          </a:p>
        </p:txBody>
      </p:sp>
      <p:graphicFrame>
        <p:nvGraphicFramePr>
          <p:cNvPr id="81934" name="Object 14"/>
          <p:cNvGraphicFramePr>
            <a:graphicFrameLocks noChangeAspect="1"/>
          </p:cNvGraphicFramePr>
          <p:nvPr/>
        </p:nvGraphicFramePr>
        <p:xfrm>
          <a:off x="2914650" y="6810375"/>
          <a:ext cx="1930400" cy="431800"/>
        </p:xfrm>
        <a:graphic>
          <a:graphicData uri="http://schemas.openxmlformats.org/presentationml/2006/ole">
            <p:oleObj spid="_x0000_s99330" name="Equation" r:id="rId3" imgW="1930320" imgH="431640" progId="Equation.3">
              <p:embed/>
            </p:oleObj>
          </a:graphicData>
        </a:graphic>
      </p:graphicFrame>
      <p:graphicFrame>
        <p:nvGraphicFramePr>
          <p:cNvPr id="99331" name="Object 2"/>
          <p:cNvGraphicFramePr>
            <a:graphicFrameLocks noChangeAspect="1"/>
          </p:cNvGraphicFramePr>
          <p:nvPr/>
        </p:nvGraphicFramePr>
        <p:xfrm>
          <a:off x="3352800" y="1828800"/>
          <a:ext cx="2730500" cy="368300"/>
        </p:xfrm>
        <a:graphic>
          <a:graphicData uri="http://schemas.openxmlformats.org/presentationml/2006/ole">
            <p:oleObj spid="_x0000_s99331" name="Equation" r:id="rId4" imgW="2730240" imgH="368280" progId="Equation.3">
              <p:embed/>
            </p:oleObj>
          </a:graphicData>
        </a:graphic>
      </p:graphicFrame>
      <p:graphicFrame>
        <p:nvGraphicFramePr>
          <p:cNvPr id="99332" name="Object 3"/>
          <p:cNvGraphicFramePr>
            <a:graphicFrameLocks noChangeAspect="1"/>
          </p:cNvGraphicFramePr>
          <p:nvPr/>
        </p:nvGraphicFramePr>
        <p:xfrm>
          <a:off x="2514600" y="2286000"/>
          <a:ext cx="1612900" cy="355600"/>
        </p:xfrm>
        <a:graphic>
          <a:graphicData uri="http://schemas.openxmlformats.org/presentationml/2006/ole">
            <p:oleObj spid="_x0000_s99332" name="Equation" r:id="rId5" imgW="1612800" imgH="355320" progId="Equation.3">
              <p:embed/>
            </p:oleObj>
          </a:graphicData>
        </a:graphic>
      </p:graphicFrame>
      <p:graphicFrame>
        <p:nvGraphicFramePr>
          <p:cNvPr id="99333" name="Object 4"/>
          <p:cNvGraphicFramePr>
            <a:graphicFrameLocks noChangeAspect="1"/>
          </p:cNvGraphicFramePr>
          <p:nvPr/>
        </p:nvGraphicFramePr>
        <p:xfrm>
          <a:off x="1667164" y="2753591"/>
          <a:ext cx="3644900" cy="419100"/>
        </p:xfrm>
        <a:graphic>
          <a:graphicData uri="http://schemas.openxmlformats.org/presentationml/2006/ole">
            <p:oleObj spid="_x0000_s99333" name="Equation" r:id="rId6" imgW="3644640" imgH="4190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4800" y="3581400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how many unknowns we have? and how many equations ? </a:t>
            </a:r>
          </a:p>
        </p:txBody>
      </p:sp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1524000" y="1828800"/>
          <a:ext cx="1752600" cy="431800"/>
        </p:xfrm>
        <a:graphic>
          <a:graphicData uri="http://schemas.openxmlformats.org/presentationml/2006/ole">
            <p:oleObj spid="_x0000_s99334" name="Equation" r:id="rId7" imgW="17524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512</Words>
  <Application>Microsoft Office PowerPoint</Application>
  <PresentationFormat>On-screen Show (4:3)</PresentationFormat>
  <Paragraphs>61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77</cp:revision>
  <dcterms:created xsi:type="dcterms:W3CDTF">2016-07-18T17:17:36Z</dcterms:created>
  <dcterms:modified xsi:type="dcterms:W3CDTF">2016-07-20T10:39:19Z</dcterms:modified>
</cp:coreProperties>
</file>