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9" r:id="rId3"/>
    <p:sldId id="287" r:id="rId4"/>
    <p:sldId id="288" r:id="rId5"/>
    <p:sldId id="290" r:id="rId6"/>
    <p:sldId id="264" r:id="rId7"/>
    <p:sldId id="27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283" r:id="rId19"/>
    <p:sldId id="30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3.wmf"/><Relationship Id="rId18" Type="http://schemas.openxmlformats.org/officeDocument/2006/relationships/image" Target="../media/image28.wmf"/><Relationship Id="rId3" Type="http://schemas.openxmlformats.org/officeDocument/2006/relationships/image" Target="../media/image13.wmf"/><Relationship Id="rId21" Type="http://schemas.openxmlformats.org/officeDocument/2006/relationships/image" Target="../media/image31.wmf"/><Relationship Id="rId7" Type="http://schemas.openxmlformats.org/officeDocument/2006/relationships/image" Target="../media/image17.wmf"/><Relationship Id="rId12" Type="http://schemas.openxmlformats.org/officeDocument/2006/relationships/image" Target="../media/image22.wmf"/><Relationship Id="rId17" Type="http://schemas.openxmlformats.org/officeDocument/2006/relationships/image" Target="../media/image27.wmf"/><Relationship Id="rId2" Type="http://schemas.openxmlformats.org/officeDocument/2006/relationships/image" Target="../media/image12.wmf"/><Relationship Id="rId16" Type="http://schemas.openxmlformats.org/officeDocument/2006/relationships/image" Target="../media/image26.wmf"/><Relationship Id="rId20" Type="http://schemas.openxmlformats.org/officeDocument/2006/relationships/image" Target="../media/image30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5" Type="http://schemas.openxmlformats.org/officeDocument/2006/relationships/image" Target="../media/image25.wmf"/><Relationship Id="rId10" Type="http://schemas.openxmlformats.org/officeDocument/2006/relationships/image" Target="../media/image20.wmf"/><Relationship Id="rId19" Type="http://schemas.openxmlformats.org/officeDocument/2006/relationships/image" Target="../media/image29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Relationship Id="rId14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4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5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4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oleObject" Target="../embeddings/oleObject21.bin"/><Relationship Id="rId18" Type="http://schemas.openxmlformats.org/officeDocument/2006/relationships/oleObject" Target="../embeddings/oleObject26.bin"/><Relationship Id="rId3" Type="http://schemas.openxmlformats.org/officeDocument/2006/relationships/oleObject" Target="../embeddings/oleObject11.bin"/><Relationship Id="rId21" Type="http://schemas.openxmlformats.org/officeDocument/2006/relationships/oleObject" Target="../embeddings/oleObject29.bin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20.bin"/><Relationship Id="rId17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4.bin"/><Relationship Id="rId20" Type="http://schemas.openxmlformats.org/officeDocument/2006/relationships/oleObject" Target="../embeddings/oleObject28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23.bin"/><Relationship Id="rId23" Type="http://schemas.openxmlformats.org/officeDocument/2006/relationships/oleObject" Target="../embeddings/oleObject31.bin"/><Relationship Id="rId10" Type="http://schemas.openxmlformats.org/officeDocument/2006/relationships/oleObject" Target="../embeddings/oleObject18.bin"/><Relationship Id="rId19" Type="http://schemas.openxmlformats.org/officeDocument/2006/relationships/oleObject" Target="../embeddings/oleObject27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7.bin"/><Relationship Id="rId14" Type="http://schemas.openxmlformats.org/officeDocument/2006/relationships/oleObject" Target="../embeddings/oleObject22.bin"/><Relationship Id="rId22" Type="http://schemas.openxmlformats.org/officeDocument/2006/relationships/oleObject" Target="../embeddings/oleObject3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4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4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Relationship Id="rId9" Type="http://schemas.openxmlformats.org/officeDocument/2006/relationships/oleObject" Target="../embeddings/oleObject6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6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71.bin"/><Relationship Id="rId4" Type="http://schemas.openxmlformats.org/officeDocument/2006/relationships/oleObject" Target="../embeddings/oleObject7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7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4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0092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990601"/>
            <a:ext cx="7543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Dot (scalar) product of two vectors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Cross product of two vectors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Triple scalar product (box product)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Triple cross product 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2425700" y="1422400"/>
          <a:ext cx="2832100" cy="330200"/>
        </p:xfrm>
        <a:graphic>
          <a:graphicData uri="http://schemas.openxmlformats.org/presentationml/2006/ole">
            <p:oleObj spid="_x0000_s19460" name="Equation" r:id="rId3" imgW="2831760" imgH="330120" progId="Equation.3">
              <p:embed/>
            </p:oleObj>
          </a:graphicData>
        </a:graphic>
      </p:graphicFrame>
      <p:graphicFrame>
        <p:nvGraphicFramePr>
          <p:cNvPr id="55301" name="Object 8"/>
          <p:cNvGraphicFramePr>
            <a:graphicFrameLocks noChangeAspect="1"/>
          </p:cNvGraphicFramePr>
          <p:nvPr/>
        </p:nvGraphicFramePr>
        <p:xfrm>
          <a:off x="2260600" y="2279076"/>
          <a:ext cx="3759200" cy="368300"/>
        </p:xfrm>
        <a:graphic>
          <a:graphicData uri="http://schemas.openxmlformats.org/presentationml/2006/ole">
            <p:oleObj spid="_x0000_s19461" name="Equation" r:id="rId4" imgW="3759120" imgH="368280" progId="Equation.3">
              <p:embed/>
            </p:oleObj>
          </a:graphicData>
        </a:graphic>
      </p:graphicFrame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2189016" y="3281224"/>
          <a:ext cx="3365500" cy="368300"/>
        </p:xfrm>
        <a:graphic>
          <a:graphicData uri="http://schemas.openxmlformats.org/presentationml/2006/ole">
            <p:oleObj spid="_x0000_s19462" name="Equation" r:id="rId5" imgW="3365280" imgH="368280" progId="Equation.3">
              <p:embed/>
            </p:oleObj>
          </a:graphicData>
        </a:graphic>
      </p:graphicFrame>
      <p:graphicFrame>
        <p:nvGraphicFramePr>
          <p:cNvPr id="55303" name="Object 7"/>
          <p:cNvGraphicFramePr>
            <a:graphicFrameLocks noChangeAspect="1"/>
          </p:cNvGraphicFramePr>
          <p:nvPr/>
        </p:nvGraphicFramePr>
        <p:xfrm>
          <a:off x="1676400" y="4202548"/>
          <a:ext cx="5588000" cy="330200"/>
        </p:xfrm>
        <a:graphic>
          <a:graphicData uri="http://schemas.openxmlformats.org/presentationml/2006/ole">
            <p:oleObj spid="_x0000_s19463" name="Equation" r:id="rId6" imgW="5587920" imgH="33012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" y="25342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990601"/>
            <a:ext cx="7543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Vector-Dyad products</a:t>
            </a:r>
          </a:p>
          <a:p>
            <a:pPr marL="457200" indent="-457200">
              <a:buAutoNum type="alphaLcParenBoth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Dyad-Dyad products</a:t>
            </a:r>
          </a:p>
          <a:p>
            <a:pPr marL="457200" indent="-457200">
              <a:buAutoNum type="alphaLcParenBoth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Vector-Tensor product</a:t>
            </a:r>
          </a:p>
          <a:p>
            <a:pPr marL="457200" indent="-457200">
              <a:buAutoNum type="alphaLcParenBoth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Tensor-Tensor product</a:t>
            </a:r>
          </a:p>
        </p:txBody>
      </p:sp>
      <p:graphicFrame>
        <p:nvGraphicFramePr>
          <p:cNvPr id="25602" name="Object 4"/>
          <p:cNvGraphicFramePr>
            <a:graphicFrameLocks noChangeAspect="1"/>
          </p:cNvGraphicFramePr>
          <p:nvPr/>
        </p:nvGraphicFramePr>
        <p:xfrm>
          <a:off x="990600" y="1384300"/>
          <a:ext cx="1955800" cy="368300"/>
        </p:xfrm>
        <a:graphic>
          <a:graphicData uri="http://schemas.openxmlformats.org/presentationml/2006/ole">
            <p:oleObj spid="_x0000_s43010" name="Equation" r:id="rId3" imgW="1955520" imgH="368280" progId="Equation.3">
              <p:embed/>
            </p:oleObj>
          </a:graphicData>
        </a:graphic>
      </p:graphicFrame>
      <p:graphicFrame>
        <p:nvGraphicFramePr>
          <p:cNvPr id="25603" name="Object 7"/>
          <p:cNvGraphicFramePr>
            <a:graphicFrameLocks noChangeAspect="1"/>
          </p:cNvGraphicFramePr>
          <p:nvPr/>
        </p:nvGraphicFramePr>
        <p:xfrm>
          <a:off x="844550" y="1765300"/>
          <a:ext cx="2578100" cy="368300"/>
        </p:xfrm>
        <a:graphic>
          <a:graphicData uri="http://schemas.openxmlformats.org/presentationml/2006/ole">
            <p:oleObj spid="_x0000_s43011" name="Equation" r:id="rId4" imgW="2577960" imgH="368280" progId="Equation.3">
              <p:embed/>
            </p:oleObj>
          </a:graphicData>
        </a:graphic>
      </p:graphicFrame>
      <p:graphicFrame>
        <p:nvGraphicFramePr>
          <p:cNvPr id="25604" name="Object 5"/>
          <p:cNvGraphicFramePr>
            <a:graphicFrameLocks noChangeAspect="1"/>
          </p:cNvGraphicFramePr>
          <p:nvPr/>
        </p:nvGraphicFramePr>
        <p:xfrm>
          <a:off x="762000" y="2222500"/>
          <a:ext cx="2628900" cy="368300"/>
        </p:xfrm>
        <a:graphic>
          <a:graphicData uri="http://schemas.openxmlformats.org/presentationml/2006/ole">
            <p:oleObj spid="_x0000_s43012" name="Equation" r:id="rId5" imgW="2628720" imgH="368280" progId="Equation.3">
              <p:embed/>
            </p:oleObj>
          </a:graphicData>
        </a:graphic>
      </p:graphicFrame>
      <p:graphicFrame>
        <p:nvGraphicFramePr>
          <p:cNvPr id="25605" name="Object 6"/>
          <p:cNvGraphicFramePr>
            <a:graphicFrameLocks noChangeAspect="1"/>
          </p:cNvGraphicFramePr>
          <p:nvPr/>
        </p:nvGraphicFramePr>
        <p:xfrm>
          <a:off x="1327150" y="3200400"/>
          <a:ext cx="2654300" cy="368300"/>
        </p:xfrm>
        <a:graphic>
          <a:graphicData uri="http://schemas.openxmlformats.org/presentationml/2006/ole">
            <p:oleObj spid="_x0000_s43013" name="Equation" r:id="rId6" imgW="2654280" imgH="368280" progId="Equation.3">
              <p:embed/>
            </p:oleObj>
          </a:graphicData>
        </a:graphic>
      </p:graphicFrame>
      <p:graphicFrame>
        <p:nvGraphicFramePr>
          <p:cNvPr id="25606" name="Object 7"/>
          <p:cNvGraphicFramePr>
            <a:graphicFrameLocks noChangeAspect="1"/>
          </p:cNvGraphicFramePr>
          <p:nvPr/>
        </p:nvGraphicFramePr>
        <p:xfrm>
          <a:off x="958850" y="4191000"/>
          <a:ext cx="3949700" cy="787400"/>
        </p:xfrm>
        <a:graphic>
          <a:graphicData uri="http://schemas.openxmlformats.org/presentationml/2006/ole">
            <p:oleObj spid="_x0000_s43014" name="Equation" r:id="rId7" imgW="3949560" imgH="787320" progId="Equation.3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755650" y="5410200"/>
          <a:ext cx="4508500" cy="368300"/>
        </p:xfrm>
        <a:graphic>
          <a:graphicData uri="http://schemas.openxmlformats.org/presentationml/2006/ole">
            <p:oleObj spid="_x0000_s43015" name="Equation" r:id="rId8" imgW="4508280" imgH="36828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30196" y="234953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1748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Rank (Order) of a Tensor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Tensor rank (order) is the number of free indices.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127760"/>
          <a:ext cx="7543800" cy="2377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84767"/>
                <a:gridCol w="4665133"/>
                <a:gridCol w="19939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Scalar (0</a:t>
                      </a:r>
                      <a:r>
                        <a:rPr lang="en-US" sz="2000" b="0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th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order tensor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Vector (1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st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Dyad (2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nd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9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Dyadic (2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nd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9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Triadic (3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rd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27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Tetradic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(4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th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81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762000" y="1203960"/>
          <a:ext cx="190500" cy="241300"/>
        </p:xfrm>
        <a:graphic>
          <a:graphicData uri="http://schemas.openxmlformats.org/presentationml/2006/ole">
            <p:oleObj spid="_x0000_s53250" name="Equation" r:id="rId3" imgW="190440" imgH="241200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755650" y="1584960"/>
          <a:ext cx="203200" cy="330200"/>
        </p:xfrm>
        <a:graphic>
          <a:graphicData uri="http://schemas.openxmlformats.org/presentationml/2006/ole">
            <p:oleObj spid="_x0000_s53251" name="Equation" r:id="rId4" imgW="203040" imgH="330120" progId="Equation.3">
              <p:embed/>
            </p:oleObj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654050" y="1965960"/>
          <a:ext cx="431800" cy="368300"/>
        </p:xfrm>
        <a:graphic>
          <a:graphicData uri="http://schemas.openxmlformats.org/presentationml/2006/ole">
            <p:oleObj spid="_x0000_s53252" name="Equation" r:id="rId5" imgW="431640" imgH="368280" progId="Equation.3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793750" y="2359660"/>
          <a:ext cx="215900" cy="368300"/>
        </p:xfrm>
        <a:graphic>
          <a:graphicData uri="http://schemas.openxmlformats.org/presentationml/2006/ole">
            <p:oleObj spid="_x0000_s53253" name="Equation" r:id="rId6" imgW="215640" imgH="368280" progId="Equation.3">
              <p:embed/>
            </p:oleObj>
          </a:graphicData>
        </a:graphic>
      </p:graphicFrame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673100" y="3121660"/>
          <a:ext cx="520700" cy="368300"/>
        </p:xfrm>
        <a:graphic>
          <a:graphicData uri="http://schemas.openxmlformats.org/presentationml/2006/ole">
            <p:oleObj spid="_x0000_s53254" name="Equation" r:id="rId7" imgW="520560" imgH="368280" progId="Equation.3">
              <p:embed/>
            </p:oleObj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698500" y="2740660"/>
          <a:ext cx="419100" cy="368300"/>
        </p:xfrm>
        <a:graphic>
          <a:graphicData uri="http://schemas.openxmlformats.org/presentationml/2006/ole">
            <p:oleObj spid="_x0000_s53255" name="Equation" r:id="rId8" imgW="419040" imgH="368280" progId="Equation.3">
              <p:embed/>
            </p:oleObj>
          </a:graphicData>
        </a:graphic>
      </p:graphicFrame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4331852" y="1213196"/>
          <a:ext cx="190500" cy="241300"/>
        </p:xfrm>
        <a:graphic>
          <a:graphicData uri="http://schemas.openxmlformats.org/presentationml/2006/ole">
            <p:oleObj spid="_x0000_s53256" name="Equation" r:id="rId9" imgW="190440" imgH="241200" progId="Equation.3">
              <p:embed/>
            </p:oleObj>
          </a:graphicData>
        </a:graphic>
      </p:graphicFrame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4349750" y="1645285"/>
          <a:ext cx="177800" cy="190500"/>
        </p:xfrm>
        <a:graphic>
          <a:graphicData uri="http://schemas.openxmlformats.org/presentationml/2006/ole">
            <p:oleObj spid="_x0000_s53257" name="Equation" r:id="rId10" imgW="177480" imgH="190440" progId="Equation.3">
              <p:embed/>
            </p:oleObj>
          </a:graphicData>
        </a:graphic>
      </p:graphicFrame>
      <p:graphicFrame>
        <p:nvGraphicFramePr>
          <p:cNvPr id="20492" name="Object 12"/>
          <p:cNvGraphicFramePr>
            <a:graphicFrameLocks noChangeAspect="1"/>
          </p:cNvGraphicFramePr>
          <p:nvPr/>
        </p:nvGraphicFramePr>
        <p:xfrm>
          <a:off x="4248150" y="2037398"/>
          <a:ext cx="355600" cy="203200"/>
        </p:xfrm>
        <a:graphic>
          <a:graphicData uri="http://schemas.openxmlformats.org/presentationml/2006/ole">
            <p:oleObj spid="_x0000_s53258" name="Equation" r:id="rId11" imgW="355320" imgH="203040" progId="Equation.3">
              <p:embed/>
            </p:oleObj>
          </a:graphicData>
        </a:graphic>
      </p:graphicFrame>
      <p:graphicFrame>
        <p:nvGraphicFramePr>
          <p:cNvPr id="20493" name="Object 13"/>
          <p:cNvGraphicFramePr>
            <a:graphicFrameLocks noChangeAspect="1"/>
          </p:cNvGraphicFramePr>
          <p:nvPr/>
        </p:nvGraphicFramePr>
        <p:xfrm>
          <a:off x="4340225" y="2425472"/>
          <a:ext cx="203200" cy="228600"/>
        </p:xfrm>
        <a:graphic>
          <a:graphicData uri="http://schemas.openxmlformats.org/presentationml/2006/ole">
            <p:oleObj spid="_x0000_s53259" name="Equation" r:id="rId12" imgW="203040" imgH="228600" progId="Equation.3">
              <p:embed/>
            </p:oleObj>
          </a:graphicData>
        </a:graphic>
      </p:graphicFrame>
      <p:graphicFrame>
        <p:nvGraphicFramePr>
          <p:cNvPr id="20494" name="Object 14"/>
          <p:cNvGraphicFramePr>
            <a:graphicFrameLocks noChangeAspect="1"/>
          </p:cNvGraphicFramePr>
          <p:nvPr/>
        </p:nvGraphicFramePr>
        <p:xfrm>
          <a:off x="4330700" y="2804160"/>
          <a:ext cx="228600" cy="279400"/>
        </p:xfrm>
        <a:graphic>
          <a:graphicData uri="http://schemas.openxmlformats.org/presentationml/2006/ole">
            <p:oleObj spid="_x0000_s53260" name="Equation" r:id="rId13" imgW="228600" imgH="279360" progId="Equation.3">
              <p:embed/>
            </p:oleObj>
          </a:graphicData>
        </a:graphic>
      </p:graphicFrame>
      <p:graphicFrame>
        <p:nvGraphicFramePr>
          <p:cNvPr id="20495" name="Object 15"/>
          <p:cNvGraphicFramePr>
            <a:graphicFrameLocks noChangeAspect="1"/>
          </p:cNvGraphicFramePr>
          <p:nvPr/>
        </p:nvGraphicFramePr>
        <p:xfrm>
          <a:off x="4387850" y="3197860"/>
          <a:ext cx="203200" cy="241300"/>
        </p:xfrm>
        <a:graphic>
          <a:graphicData uri="http://schemas.openxmlformats.org/presentationml/2006/ole">
            <p:oleObj spid="_x0000_s53261" name="Equation" r:id="rId14" imgW="203040" imgH="241200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6200" y="3733800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Contraction: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process of identifying (that is setting equal to one another) any two indices of a tensor term.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33400" y="4456544"/>
          <a:ext cx="7543800" cy="1584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38400"/>
                <a:gridCol w="3111500"/>
                <a:gridCol w="19939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Outer products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Contraction(s)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Inner products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Object 2"/>
          <p:cNvGraphicFramePr>
            <a:graphicFrameLocks noChangeAspect="1"/>
          </p:cNvGraphicFramePr>
          <p:nvPr/>
        </p:nvGraphicFramePr>
        <p:xfrm>
          <a:off x="1193800" y="4915825"/>
          <a:ext cx="431800" cy="368300"/>
        </p:xfrm>
        <a:graphic>
          <a:graphicData uri="http://schemas.openxmlformats.org/presentationml/2006/ole">
            <p:oleObj spid="_x0000_s53262" name="Equation" r:id="rId15" imgW="431640" imgH="368280" progId="Equation.3">
              <p:embed/>
            </p:oleObj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/>
        </p:nvGraphicFramePr>
        <p:xfrm>
          <a:off x="6748463" y="4906300"/>
          <a:ext cx="393700" cy="330200"/>
        </p:xfrm>
        <a:graphic>
          <a:graphicData uri="http://schemas.openxmlformats.org/presentationml/2006/ole">
            <p:oleObj spid="_x0000_s53263" name="Equation" r:id="rId16" imgW="393480" imgH="330120" progId="Equation.3">
              <p:embed/>
            </p:oleObj>
          </a:graphicData>
        </a:graphic>
      </p:graphicFrame>
      <p:graphicFrame>
        <p:nvGraphicFramePr>
          <p:cNvPr id="22" name="Object 4"/>
          <p:cNvGraphicFramePr>
            <a:graphicFrameLocks noChangeAspect="1"/>
          </p:cNvGraphicFramePr>
          <p:nvPr/>
        </p:nvGraphicFramePr>
        <p:xfrm>
          <a:off x="982663" y="5271425"/>
          <a:ext cx="838200" cy="368300"/>
        </p:xfrm>
        <a:graphic>
          <a:graphicData uri="http://schemas.openxmlformats.org/presentationml/2006/ole">
            <p:oleObj spid="_x0000_s53264" name="Equation" r:id="rId17" imgW="838080" imgH="368280" progId="Equation.3">
              <p:embed/>
            </p:oleObj>
          </a:graphicData>
        </a:graphic>
      </p:graphicFrame>
      <p:graphicFrame>
        <p:nvGraphicFramePr>
          <p:cNvPr id="23" name="Object 5"/>
          <p:cNvGraphicFramePr>
            <a:graphicFrameLocks noChangeAspect="1"/>
          </p:cNvGraphicFramePr>
          <p:nvPr/>
        </p:nvGraphicFramePr>
        <p:xfrm>
          <a:off x="6572250" y="5279362"/>
          <a:ext cx="800100" cy="368300"/>
        </p:xfrm>
        <a:graphic>
          <a:graphicData uri="http://schemas.openxmlformats.org/presentationml/2006/ole">
            <p:oleObj spid="_x0000_s53265" name="Equation" r:id="rId18" imgW="799920" imgH="368280" progId="Equation.3">
              <p:embed/>
            </p:oleObj>
          </a:graphicData>
        </a:graphic>
      </p:graphicFrame>
      <p:graphicFrame>
        <p:nvGraphicFramePr>
          <p:cNvPr id="24" name="Object 6"/>
          <p:cNvGraphicFramePr>
            <a:graphicFrameLocks noChangeAspect="1"/>
          </p:cNvGraphicFramePr>
          <p:nvPr/>
        </p:nvGraphicFramePr>
        <p:xfrm>
          <a:off x="873125" y="5679412"/>
          <a:ext cx="1104900" cy="368300"/>
        </p:xfrm>
        <a:graphic>
          <a:graphicData uri="http://schemas.openxmlformats.org/presentationml/2006/ole">
            <p:oleObj spid="_x0000_s53266" name="Equation" r:id="rId19" imgW="1104840" imgH="368280" progId="Equation.3">
              <p:embed/>
            </p:oleObj>
          </a:graphicData>
        </a:graphic>
      </p:graphicFrame>
      <p:graphicFrame>
        <p:nvGraphicFramePr>
          <p:cNvPr id="25" name="Object 7"/>
          <p:cNvGraphicFramePr>
            <a:graphicFrameLocks noChangeAspect="1"/>
          </p:cNvGraphicFramePr>
          <p:nvPr/>
        </p:nvGraphicFramePr>
        <p:xfrm>
          <a:off x="6477000" y="5669887"/>
          <a:ext cx="1028700" cy="368300"/>
        </p:xfrm>
        <a:graphic>
          <a:graphicData uri="http://schemas.openxmlformats.org/presentationml/2006/ole">
            <p:oleObj spid="_x0000_s53267" name="Equation" r:id="rId20" imgW="1028520" imgH="368280" progId="Equation.3">
              <p:embed/>
            </p:oleObj>
          </a:graphicData>
        </a:graphic>
      </p:graphicFrame>
      <p:graphicFrame>
        <p:nvGraphicFramePr>
          <p:cNvPr id="26" name="Object 8"/>
          <p:cNvGraphicFramePr>
            <a:graphicFrameLocks noChangeAspect="1"/>
          </p:cNvGraphicFramePr>
          <p:nvPr/>
        </p:nvGraphicFramePr>
        <p:xfrm>
          <a:off x="4183637" y="4970520"/>
          <a:ext cx="495300" cy="279400"/>
        </p:xfrm>
        <a:graphic>
          <a:graphicData uri="http://schemas.openxmlformats.org/presentationml/2006/ole">
            <p:oleObj spid="_x0000_s53268" name="Equation" r:id="rId21" imgW="495000" imgH="279360" progId="Equation.3">
              <p:embed/>
            </p:oleObj>
          </a:graphicData>
        </a:graphic>
      </p:graphicFrame>
      <p:graphicFrame>
        <p:nvGraphicFramePr>
          <p:cNvPr id="27" name="Object 9"/>
          <p:cNvGraphicFramePr>
            <a:graphicFrameLocks noChangeAspect="1"/>
          </p:cNvGraphicFramePr>
          <p:nvPr/>
        </p:nvGraphicFramePr>
        <p:xfrm>
          <a:off x="3799026" y="5307648"/>
          <a:ext cx="1270000" cy="304800"/>
        </p:xfrm>
        <a:graphic>
          <a:graphicData uri="http://schemas.openxmlformats.org/presentationml/2006/ole">
            <p:oleObj spid="_x0000_s53269" name="Equation" r:id="rId22" imgW="1269720" imgH="304560" progId="Equation.3">
              <p:embed/>
            </p:oleObj>
          </a:graphicData>
        </a:graphic>
      </p:graphicFrame>
      <p:graphicFrame>
        <p:nvGraphicFramePr>
          <p:cNvPr id="28" name="Object 10"/>
          <p:cNvGraphicFramePr>
            <a:graphicFrameLocks noChangeAspect="1"/>
          </p:cNvGraphicFramePr>
          <p:nvPr/>
        </p:nvGraphicFramePr>
        <p:xfrm>
          <a:off x="3568692" y="5710584"/>
          <a:ext cx="1854200" cy="304800"/>
        </p:xfrm>
        <a:graphic>
          <a:graphicData uri="http://schemas.openxmlformats.org/presentationml/2006/ole">
            <p:oleObj spid="_x0000_s53270" name="Equation" r:id="rId23" imgW="1854000" imgH="304560" progId="Equation.3">
              <p:embed/>
            </p:oleObj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52400" y="6202220"/>
            <a:ext cx="868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Note that the rank of a given tensor is reduced by 2 for each contraction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200" y="958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14300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Symmetric and Antisymmetric tensors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661755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Symmetric tensors in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j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39" name="Object 11"/>
          <p:cNvGraphicFramePr>
            <a:graphicFrameLocks noChangeAspect="1"/>
          </p:cNvGraphicFramePr>
          <p:nvPr/>
        </p:nvGraphicFramePr>
        <p:xfrm>
          <a:off x="1879600" y="2096075"/>
          <a:ext cx="2006600" cy="368300"/>
        </p:xfrm>
        <a:graphic>
          <a:graphicData uri="http://schemas.openxmlformats.org/presentationml/2006/ole">
            <p:oleObj spid="_x0000_s55298" name="Equation" r:id="rId3" imgW="2006280" imgH="368280" progId="Equation.3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01784" y="2614255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Antisymmetric in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j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11"/>
          <p:cNvGraphicFramePr>
            <a:graphicFrameLocks noChangeAspect="1"/>
          </p:cNvGraphicFramePr>
          <p:nvPr/>
        </p:nvGraphicFramePr>
        <p:xfrm>
          <a:off x="2433638" y="3048575"/>
          <a:ext cx="939800" cy="368300"/>
        </p:xfrm>
        <a:graphic>
          <a:graphicData uri="http://schemas.openxmlformats.org/presentationml/2006/ole">
            <p:oleObj spid="_x0000_s55299" name="Equation" r:id="rId4" imgW="939600" imgH="36828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81000" y="3477851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Antisymmetric in all indices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Object 11"/>
          <p:cNvGraphicFramePr>
            <a:graphicFrameLocks noChangeAspect="1"/>
          </p:cNvGraphicFramePr>
          <p:nvPr/>
        </p:nvGraphicFramePr>
        <p:xfrm>
          <a:off x="2108200" y="3912175"/>
          <a:ext cx="1790700" cy="368300"/>
        </p:xfrm>
        <a:graphic>
          <a:graphicData uri="http://schemas.openxmlformats.org/presentationml/2006/ole">
            <p:oleObj spid="_x0000_s55300" name="Equation" r:id="rId5" imgW="1790640" imgH="3682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" y="958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7848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Matrices and Determinants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Some fundamental matrices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Properties of Transpose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Determinant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Cofactor Matrix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Determinants using cofactor expansion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Inverse matrix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Transformations of Cartesian Tensors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Matrices and Determinants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838200" y="1384300"/>
          <a:ext cx="3937000" cy="1536700"/>
        </p:xfrm>
        <a:graphic>
          <a:graphicData uri="http://schemas.openxmlformats.org/presentationml/2006/ole">
            <p:oleObj spid="_x0000_s11268" name="Equation" r:id="rId3" imgW="3936960" imgH="153648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4400" y="3429000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i="1" dirty="0" smtClean="0"/>
              <a:t>M</a:t>
            </a:r>
            <a:r>
              <a:rPr lang="en-US" dirty="0" smtClean="0"/>
              <a:t>=</a:t>
            </a:r>
            <a:r>
              <a:rPr lang="en-US" i="1" dirty="0" smtClean="0"/>
              <a:t>N,  </a:t>
            </a:r>
            <a:r>
              <a:rPr lang="en-US" b="1" dirty="0" smtClean="0"/>
              <a:t>square matrix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i="1" dirty="0" smtClean="0"/>
              <a:t>M</a:t>
            </a:r>
            <a:r>
              <a:rPr lang="en-US" dirty="0" smtClean="0"/>
              <a:t>=1</a:t>
            </a:r>
            <a:r>
              <a:rPr lang="en-US" i="1" dirty="0" smtClean="0"/>
              <a:t>,   </a:t>
            </a:r>
            <a:r>
              <a:rPr lang="en-US" b="1" dirty="0" smtClean="0"/>
              <a:t>row matrix</a:t>
            </a:r>
          </a:p>
          <a:p>
            <a:pPr>
              <a:buFont typeface="Arial" pitchFamily="34" charset="0"/>
              <a:buChar char="•"/>
            </a:pPr>
            <a:r>
              <a:rPr lang="en-US" i="1" dirty="0" smtClean="0"/>
              <a:t> N=1,    </a:t>
            </a:r>
            <a:r>
              <a:rPr lang="en-US" b="1" i="1" dirty="0" smtClean="0"/>
              <a:t>column</a:t>
            </a:r>
            <a:r>
              <a:rPr lang="en-US" i="1" dirty="0" smtClean="0"/>
              <a:t> </a:t>
            </a:r>
            <a:r>
              <a:rPr lang="en-US" b="1" dirty="0" smtClean="0"/>
              <a:t>matrix</a:t>
            </a:r>
          </a:p>
          <a:p>
            <a:pPr>
              <a:buFont typeface="Arial" pitchFamily="34" charset="0"/>
              <a:buChar char="•"/>
            </a:pPr>
            <a:r>
              <a:rPr lang="en-US" i="1" dirty="0" smtClean="0"/>
              <a:t> 3X3  </a:t>
            </a:r>
            <a:r>
              <a:rPr lang="en-US" dirty="0" smtClean="0"/>
              <a:t>square matrix represents 2</a:t>
            </a:r>
            <a:r>
              <a:rPr lang="en-US" baseline="30000" dirty="0" smtClean="0"/>
              <a:t>nd</a:t>
            </a:r>
            <a:r>
              <a:rPr lang="en-US" dirty="0" smtClean="0"/>
              <a:t> order tensor.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Matrices and Determinants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895600" y="1828800"/>
          <a:ext cx="2413000" cy="673100"/>
        </p:xfrm>
        <a:graphic>
          <a:graphicData uri="http://schemas.openxmlformats.org/presentationml/2006/ole">
            <p:oleObj spid="_x0000_s65538" name="Equation" r:id="rId3" imgW="2412720" imgH="67284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84838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Example: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Show that the square matrix        can be expressed as the sum of a symmetric and a skew-symmetric matrix by the decomposition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539" name="Object 3"/>
          <p:cNvGraphicFramePr>
            <a:graphicFrameLocks noChangeAspect="1"/>
          </p:cNvGraphicFramePr>
          <p:nvPr/>
        </p:nvGraphicFramePr>
        <p:xfrm>
          <a:off x="5428672" y="1009072"/>
          <a:ext cx="254000" cy="254000"/>
        </p:xfrm>
        <a:graphic>
          <a:graphicData uri="http://schemas.openxmlformats.org/presentationml/2006/ole">
            <p:oleObj spid="_x0000_s65539" name="Equation" r:id="rId4" imgW="253800" imgH="253800" progId="Equation.3">
              <p:embed/>
            </p:oleObj>
          </a:graphicData>
        </a:graphic>
      </p:graphicFrame>
      <p:graphicFrame>
        <p:nvGraphicFramePr>
          <p:cNvPr id="65540" name="Object 4"/>
          <p:cNvGraphicFramePr>
            <a:graphicFrameLocks noChangeAspect="1"/>
          </p:cNvGraphicFramePr>
          <p:nvPr/>
        </p:nvGraphicFramePr>
        <p:xfrm>
          <a:off x="7086600" y="1752600"/>
          <a:ext cx="1244600" cy="431800"/>
        </p:xfrm>
        <a:graphic>
          <a:graphicData uri="http://schemas.openxmlformats.org/presentationml/2006/ole">
            <p:oleObj spid="_x0000_s65540" name="Equation" r:id="rId5" imgW="12445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Matrices and Determinants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847436" y="1590964"/>
          <a:ext cx="2209800" cy="368300"/>
        </p:xfrm>
        <a:graphic>
          <a:graphicData uri="http://schemas.openxmlformats.org/presentationml/2006/ole">
            <p:oleObj spid="_x0000_s66562" name="Equation" r:id="rId3" imgW="2209680" imgH="368280" progId="Equation.3">
              <p:embed/>
            </p:oleObj>
          </a:graphicData>
        </a:graphic>
      </p:graphicFrame>
      <p:graphicFrame>
        <p:nvGraphicFramePr>
          <p:cNvPr id="65539" name="Object 3"/>
          <p:cNvGraphicFramePr>
            <a:graphicFrameLocks noChangeAspect="1"/>
          </p:cNvGraphicFramePr>
          <p:nvPr/>
        </p:nvGraphicFramePr>
        <p:xfrm>
          <a:off x="8328892" y="1009072"/>
          <a:ext cx="254000" cy="254000"/>
        </p:xfrm>
        <a:graphic>
          <a:graphicData uri="http://schemas.openxmlformats.org/presentationml/2006/ole">
            <p:oleObj spid="_x0000_s66563" name="Equation" r:id="rId4" imgW="253800" imgH="253800" progId="Equation.3">
              <p:embed/>
            </p:oleObj>
          </a:graphicData>
        </a:graphic>
      </p:graphicFrame>
      <p:graphicFrame>
        <p:nvGraphicFramePr>
          <p:cNvPr id="66564" name="Object 3"/>
          <p:cNvGraphicFramePr>
            <a:graphicFrameLocks noChangeAspect="1"/>
          </p:cNvGraphicFramePr>
          <p:nvPr/>
        </p:nvGraphicFramePr>
        <p:xfrm>
          <a:off x="1041400" y="1333500"/>
          <a:ext cx="254000" cy="266700"/>
        </p:xfrm>
        <a:graphic>
          <a:graphicData uri="http://schemas.openxmlformats.org/presentationml/2006/ole">
            <p:oleObj spid="_x0000_s66564" name="Equation" r:id="rId5" imgW="253800" imgH="2664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1000" y="848380"/>
            <a:ext cx="8534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Example: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Use indicial notation to show that for arbitrary matrices       and 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(a)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(b)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(c)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65" name="Object 2"/>
          <p:cNvGraphicFramePr>
            <a:graphicFrameLocks noChangeAspect="1"/>
          </p:cNvGraphicFramePr>
          <p:nvPr/>
        </p:nvGraphicFramePr>
        <p:xfrm>
          <a:off x="845128" y="1905000"/>
          <a:ext cx="1727200" cy="368300"/>
        </p:xfrm>
        <a:graphic>
          <a:graphicData uri="http://schemas.openxmlformats.org/presentationml/2006/ole">
            <p:oleObj spid="_x0000_s66565" name="Equation" r:id="rId6" imgW="1726920" imgH="368280" progId="Equation.3">
              <p:embed/>
            </p:oleObj>
          </a:graphicData>
        </a:graphic>
      </p:graphicFrame>
      <p:graphicFrame>
        <p:nvGraphicFramePr>
          <p:cNvPr id="66566" name="Object 6"/>
          <p:cNvGraphicFramePr>
            <a:graphicFrameLocks noChangeAspect="1"/>
          </p:cNvGraphicFramePr>
          <p:nvPr/>
        </p:nvGraphicFramePr>
        <p:xfrm>
          <a:off x="914400" y="2288308"/>
          <a:ext cx="1371600" cy="266700"/>
        </p:xfrm>
        <a:graphic>
          <a:graphicData uri="http://schemas.openxmlformats.org/presentationml/2006/ole">
            <p:oleObj spid="_x0000_s66566" name="Equation" r:id="rId7" imgW="1371600" imgH="266400" progId="Equation.3">
              <p:embed/>
            </p:oleObj>
          </a:graphicData>
        </a:graphic>
      </p:graphicFrame>
      <p:graphicFrame>
        <p:nvGraphicFramePr>
          <p:cNvPr id="66567" name="Object 7"/>
          <p:cNvGraphicFramePr>
            <a:graphicFrameLocks noChangeAspect="1"/>
          </p:cNvGraphicFramePr>
          <p:nvPr/>
        </p:nvGraphicFramePr>
        <p:xfrm>
          <a:off x="5372100" y="1555750"/>
          <a:ext cx="1905000" cy="1117600"/>
        </p:xfrm>
        <a:graphic>
          <a:graphicData uri="http://schemas.openxmlformats.org/presentationml/2006/ole">
            <p:oleObj spid="_x0000_s66567" name="Equation" r:id="rId8" imgW="1904760" imgH="1117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Matrices and Determinants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793750" y="1384300"/>
          <a:ext cx="4025900" cy="1536700"/>
        </p:xfrm>
        <a:graphic>
          <a:graphicData uri="http://schemas.openxmlformats.org/presentationml/2006/ole">
            <p:oleObj spid="_x0000_s75778" name="Equation" r:id="rId3" imgW="4025880" imgH="153648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89529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Determinant of a square matrix 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97180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Cofactor of a matrix: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81" name="Object 5"/>
          <p:cNvGraphicFramePr>
            <a:graphicFrameLocks noChangeAspect="1"/>
          </p:cNvGraphicFramePr>
          <p:nvPr/>
        </p:nvGraphicFramePr>
        <p:xfrm>
          <a:off x="1828800" y="3505200"/>
          <a:ext cx="1930400" cy="431800"/>
        </p:xfrm>
        <a:graphic>
          <a:graphicData uri="http://schemas.openxmlformats.org/presentationml/2006/ole">
            <p:oleObj spid="_x0000_s75781" name="Equation" r:id="rId4" imgW="19303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Matrices and Determinants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89529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Determinant of a square matrix 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52400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Cofactor Expansion: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779" name="Object 3"/>
          <p:cNvGraphicFramePr>
            <a:graphicFrameLocks noChangeAspect="1"/>
          </p:cNvGraphicFramePr>
          <p:nvPr/>
        </p:nvGraphicFramePr>
        <p:xfrm>
          <a:off x="5867400" y="533400"/>
          <a:ext cx="2438400" cy="1193800"/>
        </p:xfrm>
        <a:graphic>
          <a:graphicData uri="http://schemas.openxmlformats.org/presentationml/2006/ole">
            <p:oleObj spid="_x0000_s76803" name="Equation" r:id="rId3" imgW="2438280" imgH="1193760" progId="Equation.3">
              <p:embed/>
            </p:oleObj>
          </a:graphicData>
        </a:graphic>
      </p:graphicFrame>
      <p:graphicFrame>
        <p:nvGraphicFramePr>
          <p:cNvPr id="75780" name="Object 4"/>
          <p:cNvGraphicFramePr>
            <a:graphicFrameLocks noChangeAspect="1"/>
          </p:cNvGraphicFramePr>
          <p:nvPr/>
        </p:nvGraphicFramePr>
        <p:xfrm>
          <a:off x="1028700" y="2451100"/>
          <a:ext cx="5829300" cy="2946400"/>
        </p:xfrm>
        <a:graphic>
          <a:graphicData uri="http://schemas.openxmlformats.org/presentationml/2006/ole">
            <p:oleObj spid="_x0000_s76804" name="Equation" r:id="rId4" imgW="5829120" imgH="2946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Matrices and Determinants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676400" y="1447800"/>
          <a:ext cx="3784600" cy="304800"/>
        </p:xfrm>
        <a:graphic>
          <a:graphicData uri="http://schemas.openxmlformats.org/presentationml/2006/ole">
            <p:oleObj spid="_x0000_s77826" name="Equation" r:id="rId3" imgW="3784320" imgH="304560" progId="Equation.3">
              <p:embed/>
            </p:oleObj>
          </a:graphicData>
        </a:graphic>
      </p:graphicFrame>
      <p:graphicFrame>
        <p:nvGraphicFramePr>
          <p:cNvPr id="65539" name="Object 3"/>
          <p:cNvGraphicFramePr>
            <a:graphicFrameLocks noChangeAspect="1"/>
          </p:cNvGraphicFramePr>
          <p:nvPr/>
        </p:nvGraphicFramePr>
        <p:xfrm>
          <a:off x="5791200" y="1013692"/>
          <a:ext cx="254000" cy="254000"/>
        </p:xfrm>
        <a:graphic>
          <a:graphicData uri="http://schemas.openxmlformats.org/presentationml/2006/ole">
            <p:oleObj spid="_x0000_s77827" name="Equation" r:id="rId4" imgW="253800" imgH="253800" progId="Equation.3">
              <p:embed/>
            </p:oleObj>
          </a:graphicData>
        </a:graphic>
      </p:graphicFrame>
      <p:graphicFrame>
        <p:nvGraphicFramePr>
          <p:cNvPr id="66564" name="Object 3"/>
          <p:cNvGraphicFramePr>
            <a:graphicFrameLocks noChangeAspect="1"/>
          </p:cNvGraphicFramePr>
          <p:nvPr/>
        </p:nvGraphicFramePr>
        <p:xfrm>
          <a:off x="6629400" y="1009072"/>
          <a:ext cx="254000" cy="266700"/>
        </p:xfrm>
        <a:graphic>
          <a:graphicData uri="http://schemas.openxmlformats.org/presentationml/2006/ole">
            <p:oleObj spid="_x0000_s77828" name="Equation" r:id="rId5" imgW="253800" imgH="2664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1000" y="84838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Example: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Show that for arbitrary matrices       and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Matrices and Determinants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971800" y="1371600"/>
          <a:ext cx="1816100" cy="355600"/>
        </p:xfrm>
        <a:graphic>
          <a:graphicData uri="http://schemas.openxmlformats.org/presentationml/2006/ole">
            <p:oleObj spid="_x0000_s78850" name="Equation" r:id="rId3" imgW="1815840" imgH="355320" progId="Equation.3">
              <p:embed/>
            </p:oleObj>
          </a:graphicData>
        </a:graphic>
      </p:graphicFrame>
      <p:graphicFrame>
        <p:nvGraphicFramePr>
          <p:cNvPr id="65539" name="Object 3"/>
          <p:cNvGraphicFramePr>
            <a:graphicFrameLocks noChangeAspect="1"/>
          </p:cNvGraphicFramePr>
          <p:nvPr/>
        </p:nvGraphicFramePr>
        <p:xfrm>
          <a:off x="5791200" y="1013692"/>
          <a:ext cx="254000" cy="254000"/>
        </p:xfrm>
        <a:graphic>
          <a:graphicData uri="http://schemas.openxmlformats.org/presentationml/2006/ole">
            <p:oleObj spid="_x0000_s78851" name="Equation" r:id="rId4" imgW="253800" imgH="253800" progId="Equation.3">
              <p:embed/>
            </p:oleObj>
          </a:graphicData>
        </a:graphic>
      </p:graphicFrame>
      <p:graphicFrame>
        <p:nvGraphicFramePr>
          <p:cNvPr id="66564" name="Object 3"/>
          <p:cNvGraphicFramePr>
            <a:graphicFrameLocks noChangeAspect="1"/>
          </p:cNvGraphicFramePr>
          <p:nvPr/>
        </p:nvGraphicFramePr>
        <p:xfrm>
          <a:off x="6629400" y="1009072"/>
          <a:ext cx="254000" cy="266700"/>
        </p:xfrm>
        <a:graphic>
          <a:graphicData uri="http://schemas.openxmlformats.org/presentationml/2006/ole">
            <p:oleObj spid="_x0000_s78852" name="Equation" r:id="rId5" imgW="253800" imgH="2664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1000" y="84838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Example: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Show that for arbitrary matrices       and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Matrices and Determinants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48380"/>
            <a:ext cx="853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Inverse of a Matrix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inverse of a matrix       is written as       and is defined  by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74" name="Object 2"/>
          <p:cNvGraphicFramePr>
            <a:graphicFrameLocks noChangeAspect="1"/>
          </p:cNvGraphicFramePr>
          <p:nvPr/>
        </p:nvGraphicFramePr>
        <p:xfrm>
          <a:off x="5918200" y="960580"/>
          <a:ext cx="254000" cy="254000"/>
        </p:xfrm>
        <a:graphic>
          <a:graphicData uri="http://schemas.openxmlformats.org/presentationml/2006/ole">
            <p:oleObj spid="_x0000_s79874" name="Equation" r:id="rId3" imgW="253800" imgH="253800" progId="Equation.3">
              <p:embed/>
            </p:oleObj>
          </a:graphicData>
        </a:graphic>
      </p:graphicFrame>
      <p:graphicFrame>
        <p:nvGraphicFramePr>
          <p:cNvPr id="79875" name="Object 2"/>
          <p:cNvGraphicFramePr>
            <a:graphicFrameLocks noChangeAspect="1"/>
          </p:cNvGraphicFramePr>
          <p:nvPr/>
        </p:nvGraphicFramePr>
        <p:xfrm>
          <a:off x="7721600" y="895928"/>
          <a:ext cx="431800" cy="317500"/>
        </p:xfrm>
        <a:graphic>
          <a:graphicData uri="http://schemas.openxmlformats.org/presentationml/2006/ole">
            <p:oleObj spid="_x0000_s79875" name="Equation" r:id="rId4" imgW="431640" imgH="317160" progId="Equation.3">
              <p:embed/>
            </p:oleObj>
          </a:graphicData>
        </a:graphic>
      </p:graphicFrame>
      <p:graphicFrame>
        <p:nvGraphicFramePr>
          <p:cNvPr id="79876" name="Object 2"/>
          <p:cNvGraphicFramePr>
            <a:graphicFrameLocks noChangeAspect="1"/>
          </p:cNvGraphicFramePr>
          <p:nvPr/>
        </p:nvGraphicFramePr>
        <p:xfrm>
          <a:off x="1841500" y="1600200"/>
          <a:ext cx="1892300" cy="317500"/>
        </p:xfrm>
        <a:graphic>
          <a:graphicData uri="http://schemas.openxmlformats.org/presentationml/2006/ole">
            <p:oleObj spid="_x0000_s79876" name="Equation" r:id="rId5" imgW="1892160" imgH="317160" progId="Equation.3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" y="2133600"/>
            <a:ext cx="7696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where     is the identity matrix.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adjoint matrix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    is defined as the transpose of a cofactor matrix</a:t>
            </a:r>
            <a:endParaRPr lang="en-US" b="1" dirty="0"/>
          </a:p>
        </p:txBody>
      </p:sp>
      <p:graphicFrame>
        <p:nvGraphicFramePr>
          <p:cNvPr id="79877" name="Object 2"/>
          <p:cNvGraphicFramePr>
            <a:graphicFrameLocks noChangeAspect="1"/>
          </p:cNvGraphicFramePr>
          <p:nvPr/>
        </p:nvGraphicFramePr>
        <p:xfrm>
          <a:off x="1228436" y="2175164"/>
          <a:ext cx="152400" cy="254000"/>
        </p:xfrm>
        <a:graphic>
          <a:graphicData uri="http://schemas.openxmlformats.org/presentationml/2006/ole">
            <p:oleObj spid="_x0000_s79877" name="Equation" r:id="rId6" imgW="152280" imgH="253800" progId="Equation.3">
              <p:embed/>
            </p:oleObj>
          </a:graphicData>
        </a:graphic>
      </p:graphicFrame>
      <p:graphicFrame>
        <p:nvGraphicFramePr>
          <p:cNvPr id="79878" name="Object 2"/>
          <p:cNvGraphicFramePr>
            <a:graphicFrameLocks noChangeAspect="1"/>
          </p:cNvGraphicFramePr>
          <p:nvPr/>
        </p:nvGraphicFramePr>
        <p:xfrm>
          <a:off x="2616200" y="3225800"/>
          <a:ext cx="1384300" cy="419100"/>
        </p:xfrm>
        <a:graphic>
          <a:graphicData uri="http://schemas.openxmlformats.org/presentationml/2006/ole">
            <p:oleObj spid="_x0000_s79878" name="Equation" r:id="rId7" imgW="1384200" imgH="419040" progId="Equation.3">
              <p:embed/>
            </p:oleObj>
          </a:graphicData>
        </a:graphic>
      </p:graphicFrame>
      <p:graphicFrame>
        <p:nvGraphicFramePr>
          <p:cNvPr id="79879" name="Object 2"/>
          <p:cNvGraphicFramePr>
            <a:graphicFrameLocks noChangeAspect="1"/>
          </p:cNvGraphicFramePr>
          <p:nvPr/>
        </p:nvGraphicFramePr>
        <p:xfrm>
          <a:off x="2602344" y="2657764"/>
          <a:ext cx="330200" cy="317500"/>
        </p:xfrm>
        <a:graphic>
          <a:graphicData uri="http://schemas.openxmlformats.org/presentationml/2006/ole">
            <p:oleObj spid="_x0000_s79879" name="Equation" r:id="rId8" imgW="330120" imgH="31716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33400" y="3962400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terms of the adjoint matrix the inverse matrix is expressed by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9880" name="Object 8"/>
          <p:cNvGraphicFramePr>
            <a:graphicFrameLocks noChangeAspect="1"/>
          </p:cNvGraphicFramePr>
          <p:nvPr/>
        </p:nvGraphicFramePr>
        <p:xfrm>
          <a:off x="2590800" y="4495800"/>
          <a:ext cx="1295400" cy="673100"/>
        </p:xfrm>
        <a:graphic>
          <a:graphicData uri="http://schemas.openxmlformats.org/presentationml/2006/ole">
            <p:oleObj spid="_x0000_s79880" name="Equation" r:id="rId9" imgW="1295280" imgH="6728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Matrices and Determinants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819150" y="1266825"/>
          <a:ext cx="1892300" cy="368300"/>
        </p:xfrm>
        <a:graphic>
          <a:graphicData uri="http://schemas.openxmlformats.org/presentationml/2006/ole">
            <p:oleObj spid="_x0000_s80898" name="Equation" r:id="rId3" imgW="1892160" imgH="36828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1000" y="848380"/>
            <a:ext cx="8534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Example: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Show from the definition of the inverse, that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(a)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(b)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0901" name="Object 2"/>
          <p:cNvGraphicFramePr>
            <a:graphicFrameLocks noChangeAspect="1"/>
          </p:cNvGraphicFramePr>
          <p:nvPr/>
        </p:nvGraphicFramePr>
        <p:xfrm>
          <a:off x="828675" y="1724025"/>
          <a:ext cx="1676400" cy="419100"/>
        </p:xfrm>
        <a:graphic>
          <a:graphicData uri="http://schemas.openxmlformats.org/presentationml/2006/ole">
            <p:oleObj spid="_x0000_s80901" name="Equation" r:id="rId4" imgW="167616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Transformations of Cartesian Tensors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4838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Consider two sets of rectangular Cartesian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having a common origin.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6477000" y="2971800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6248400" y="3581400"/>
            <a:ext cx="838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7086600" y="3581400"/>
            <a:ext cx="12199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V="1">
            <a:off x="6400008" y="2896397"/>
            <a:ext cx="1143795" cy="22780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6400801" y="3733800"/>
            <a:ext cx="838199" cy="5334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086600" y="3352800"/>
            <a:ext cx="1219200" cy="22939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939800" y="1755775"/>
          <a:ext cx="1727200" cy="355600"/>
        </p:xfrm>
        <a:graphic>
          <a:graphicData uri="http://schemas.openxmlformats.org/presentationml/2006/ole">
            <p:oleObj spid="_x0000_s86018" name="Equation" r:id="rId3" imgW="1726920" imgH="355320" progId="Equation.3">
              <p:embed/>
            </p:oleObj>
          </a:graphicData>
        </a:graphic>
      </p:graphicFrame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552450" y="2228850"/>
          <a:ext cx="2603500" cy="1079500"/>
        </p:xfrm>
        <a:graphic>
          <a:graphicData uri="http://schemas.openxmlformats.org/presentationml/2006/ole">
            <p:oleObj spid="_x0000_s86019" name="Equation" r:id="rId4" imgW="2603160" imgH="1079280" progId="Equation.3">
              <p:embed/>
            </p:oleObj>
          </a:graphicData>
        </a:graphic>
      </p:graphicFrame>
      <p:graphicFrame>
        <p:nvGraphicFramePr>
          <p:cNvPr id="86021" name="Object 5"/>
          <p:cNvGraphicFramePr>
            <a:graphicFrameLocks noChangeAspect="1"/>
          </p:cNvGraphicFramePr>
          <p:nvPr/>
        </p:nvGraphicFramePr>
        <p:xfrm>
          <a:off x="1143000" y="3505200"/>
          <a:ext cx="952500" cy="355600"/>
        </p:xfrm>
        <a:graphic>
          <a:graphicData uri="http://schemas.openxmlformats.org/presentationml/2006/ole">
            <p:oleObj spid="_x0000_s86021" name="Equation" r:id="rId5" imgW="952200" imgH="355320" progId="Equation.3">
              <p:embed/>
            </p:oleObj>
          </a:graphicData>
        </a:graphic>
      </p:graphicFrame>
      <p:graphicFrame>
        <p:nvGraphicFramePr>
          <p:cNvPr id="86022" name="Object 6"/>
          <p:cNvGraphicFramePr>
            <a:graphicFrameLocks noChangeAspect="1"/>
          </p:cNvGraphicFramePr>
          <p:nvPr/>
        </p:nvGraphicFramePr>
        <p:xfrm>
          <a:off x="1060450" y="4038600"/>
          <a:ext cx="1117600" cy="355600"/>
        </p:xfrm>
        <a:graphic>
          <a:graphicData uri="http://schemas.openxmlformats.org/presentationml/2006/ole">
            <p:oleObj spid="_x0000_s86022" name="Equation" r:id="rId6" imgW="1117440" imgH="355320" progId="Equation.3">
              <p:embed/>
            </p:oleObj>
          </a:graphicData>
        </a:graphic>
      </p:graphicFrame>
      <p:graphicFrame>
        <p:nvGraphicFramePr>
          <p:cNvPr id="86023" name="Object 7"/>
          <p:cNvGraphicFramePr>
            <a:graphicFrameLocks noChangeAspect="1"/>
          </p:cNvGraphicFramePr>
          <p:nvPr/>
        </p:nvGraphicFramePr>
        <p:xfrm>
          <a:off x="838200" y="4419600"/>
          <a:ext cx="2895600" cy="419100"/>
        </p:xfrm>
        <a:graphic>
          <a:graphicData uri="http://schemas.openxmlformats.org/presentationml/2006/ole">
            <p:oleObj spid="_x0000_s86023" name="Equation" r:id="rId7" imgW="289548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7848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Matrices and Determinants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Some fundamental matrices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Properties of Transpose 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Determinant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Cofactor Matrix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Determinants using cofactor expansion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Inverse matrix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Transformations of Cartesian Tensors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1"/>
            <a:ext cx="7543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True or False</a:t>
            </a:r>
          </a:p>
          <a:p>
            <a:pPr marL="457200" indent="-457200">
              <a:lnSpc>
                <a:spcPct val="150000"/>
              </a:lnSpc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>
              <a:lnSpc>
                <a:spcPct val="150000"/>
              </a:lnSpc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determinant of any orthogonal matrix is +1 or -1</a:t>
            </a:r>
          </a:p>
          <a:p>
            <a:pPr marL="457200" indent="-457200">
              <a:lnSpc>
                <a:spcPct val="150000"/>
              </a:lnSpc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>
              <a:lnSpc>
                <a:spcPct val="150000"/>
              </a:lnSpc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81923" name="Object 3"/>
          <p:cNvGraphicFramePr>
            <a:graphicFrameLocks noChangeAspect="1"/>
          </p:cNvGraphicFramePr>
          <p:nvPr/>
        </p:nvGraphicFramePr>
        <p:xfrm>
          <a:off x="914400" y="1429328"/>
          <a:ext cx="2184400" cy="368300"/>
        </p:xfrm>
        <a:graphic>
          <a:graphicData uri="http://schemas.openxmlformats.org/presentationml/2006/ole">
            <p:oleObj spid="_x0000_s81923" name="Equation" r:id="rId3" imgW="2184120" imgH="368280" progId="Equation.3">
              <p:embed/>
            </p:oleObj>
          </a:graphicData>
        </a:graphic>
      </p:graphicFrame>
      <p:graphicFrame>
        <p:nvGraphicFramePr>
          <p:cNvPr id="81924" name="Object 4"/>
          <p:cNvGraphicFramePr>
            <a:graphicFrameLocks noChangeAspect="1"/>
          </p:cNvGraphicFramePr>
          <p:nvPr/>
        </p:nvGraphicFramePr>
        <p:xfrm>
          <a:off x="944420" y="2338388"/>
          <a:ext cx="2032000" cy="368300"/>
        </p:xfrm>
        <a:graphic>
          <a:graphicData uri="http://schemas.openxmlformats.org/presentationml/2006/ole">
            <p:oleObj spid="_x0000_s81924" name="Equation" r:id="rId4" imgW="2031840" imgH="368280" progId="Equation.3">
              <p:embed/>
            </p:oleObj>
          </a:graphicData>
        </a:graphic>
      </p:graphicFrame>
      <p:graphicFrame>
        <p:nvGraphicFramePr>
          <p:cNvPr id="81925" name="Object 5"/>
          <p:cNvGraphicFramePr>
            <a:graphicFrameLocks noChangeAspect="1"/>
          </p:cNvGraphicFramePr>
          <p:nvPr/>
        </p:nvGraphicFramePr>
        <p:xfrm>
          <a:off x="958272" y="2703944"/>
          <a:ext cx="1270000" cy="431800"/>
        </p:xfrm>
        <a:graphic>
          <a:graphicData uri="http://schemas.openxmlformats.org/presentationml/2006/ole">
            <p:oleObj spid="_x0000_s81925" name="Equation" r:id="rId5" imgW="12697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1"/>
            <a:ext cx="75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Using the square matrices below, demonstrate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That the transpose of the square of a matrix is equal to the square of its transpose.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that</a:t>
            </a:r>
          </a:p>
        </p:txBody>
      </p:sp>
      <p:graphicFrame>
        <p:nvGraphicFramePr>
          <p:cNvPr id="81921" name="Object 1"/>
          <p:cNvGraphicFramePr>
            <a:graphicFrameLocks noChangeAspect="1"/>
          </p:cNvGraphicFramePr>
          <p:nvPr/>
        </p:nvGraphicFramePr>
        <p:xfrm>
          <a:off x="1443180" y="1895764"/>
          <a:ext cx="1727200" cy="368300"/>
        </p:xfrm>
        <a:graphic>
          <a:graphicData uri="http://schemas.openxmlformats.org/presentationml/2006/ole">
            <p:oleObj spid="_x0000_s87042" name="Equation" r:id="rId3" imgW="1726920" imgH="368280" progId="Equation.3">
              <p:embed/>
            </p:oleObj>
          </a:graphicData>
        </a:graphic>
      </p:graphicFrame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1981200" y="2362200"/>
          <a:ext cx="3378200" cy="1117600"/>
        </p:xfrm>
        <a:graphic>
          <a:graphicData uri="http://schemas.openxmlformats.org/presentationml/2006/ole">
            <p:oleObj spid="_x0000_s87043" name="Equation" r:id="rId4" imgW="3377880" imgH="1117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513</Words>
  <Application>Microsoft Office PowerPoint</Application>
  <PresentationFormat>On-screen Show (4:3)</PresentationFormat>
  <Paragraphs>117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64</cp:revision>
  <dcterms:created xsi:type="dcterms:W3CDTF">2016-07-18T17:17:36Z</dcterms:created>
  <dcterms:modified xsi:type="dcterms:W3CDTF">2016-07-20T08:30:12Z</dcterms:modified>
</cp:coreProperties>
</file>