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290" r:id="rId4"/>
    <p:sldId id="264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80" r:id="rId15"/>
    <p:sldId id="281" r:id="rId16"/>
    <p:sldId id="282" r:id="rId17"/>
    <p:sldId id="287" r:id="rId18"/>
    <p:sldId id="283" r:id="rId19"/>
    <p:sldId id="286" r:id="rId20"/>
    <p:sldId id="284" r:id="rId21"/>
    <p:sldId id="285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19/07/2016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oleObject" Target="../embeddings/oleObject33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Relationship Id="rId14" Type="http://schemas.openxmlformats.org/officeDocument/2006/relationships/oleObject" Target="../embeddings/oleObject3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8.bin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0.bin"/><Relationship Id="rId5" Type="http://schemas.openxmlformats.org/officeDocument/2006/relationships/oleObject" Target="../embeddings/oleObject49.bin"/><Relationship Id="rId4" Type="http://schemas.openxmlformats.org/officeDocument/2006/relationships/oleObject" Target="../embeddings/oleObject4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5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61.bin"/><Relationship Id="rId5" Type="http://schemas.openxmlformats.org/officeDocument/2006/relationships/oleObject" Target="../embeddings/oleObject60.bin"/><Relationship Id="rId4" Type="http://schemas.openxmlformats.org/officeDocument/2006/relationships/oleObject" Target="../embeddings/oleObject5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8288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5052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3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4392" y="4790182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Junaid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90601"/>
            <a:ext cx="7543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Addition of vectors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Multiplication of a vector by a scalar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Dot (scalar) product of two vectors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Cross product of two vectors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scalar product (box product)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Triple cross product 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2628900" y="1447800"/>
          <a:ext cx="1663700" cy="330200"/>
        </p:xfrm>
        <a:graphic>
          <a:graphicData uri="http://schemas.openxmlformats.org/presentationml/2006/ole">
            <p:oleObj spid="_x0000_s19458" name="Equation" r:id="rId3" imgW="1663560" imgH="330120" progId="Equation.3">
              <p:embed/>
            </p:oleObj>
          </a:graphicData>
        </a:graphic>
      </p:graphicFrame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2770188" y="2336800"/>
          <a:ext cx="1092200" cy="330200"/>
        </p:xfrm>
        <a:graphic>
          <a:graphicData uri="http://schemas.openxmlformats.org/presentationml/2006/ole">
            <p:oleObj spid="_x0000_s19459" name="Equation" r:id="rId4" imgW="1091880" imgH="330120" progId="Equation.3">
              <p:embed/>
            </p:oleObj>
          </a:graphicData>
        </a:graphic>
      </p:graphicFrame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2495550" y="3352800"/>
          <a:ext cx="2794000" cy="330200"/>
        </p:xfrm>
        <a:graphic>
          <a:graphicData uri="http://schemas.openxmlformats.org/presentationml/2006/ole">
            <p:oleObj spid="_x0000_s19460" name="Equation" r:id="rId5" imgW="2793960" imgH="330120" progId="Equation.3">
              <p:embed/>
            </p:oleObj>
          </a:graphicData>
        </a:graphic>
      </p:graphicFrame>
      <p:graphicFrame>
        <p:nvGraphicFramePr>
          <p:cNvPr id="55301" name="Object 8"/>
          <p:cNvGraphicFramePr>
            <a:graphicFrameLocks noChangeAspect="1"/>
          </p:cNvGraphicFramePr>
          <p:nvPr/>
        </p:nvGraphicFramePr>
        <p:xfrm>
          <a:off x="2343150" y="4178300"/>
          <a:ext cx="3721100" cy="368300"/>
        </p:xfrm>
        <a:graphic>
          <a:graphicData uri="http://schemas.openxmlformats.org/presentationml/2006/ole">
            <p:oleObj spid="_x0000_s19461" name="Equation" r:id="rId6" imgW="3720960" imgH="368280" progId="Equation.3">
              <p:embed/>
            </p:oleObj>
          </a:graphicData>
        </a:graphic>
      </p:graphicFrame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2419350" y="5092700"/>
          <a:ext cx="3327400" cy="368300"/>
        </p:xfrm>
        <a:graphic>
          <a:graphicData uri="http://schemas.openxmlformats.org/presentationml/2006/ole">
            <p:oleObj spid="_x0000_s19462" name="Equation" r:id="rId7" imgW="3327120" imgH="368280" progId="Equation.3">
              <p:embed/>
            </p:oleObj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1924050" y="6019800"/>
          <a:ext cx="5486400" cy="330200"/>
        </p:xfrm>
        <a:graphic>
          <a:graphicData uri="http://schemas.openxmlformats.org/presentationml/2006/ole">
            <p:oleObj spid="_x0000_s19463" name="Equation" r:id="rId8" imgW="5486400" imgH="33012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2534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(i) </a:t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latin typeface="Arial" pitchFamily="34" charset="0"/>
                <a:cs typeface="Arial" pitchFamily="34" charset="0"/>
              </a:rPr>
              <a:t>(ii)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774700" y="1358900"/>
          <a:ext cx="1435100" cy="317500"/>
        </p:xfrm>
        <a:graphic>
          <a:graphicData uri="http://schemas.openxmlformats.org/presentationml/2006/ole">
            <p:oleObj spid="_x0000_s45058" name="Equation" r:id="rId3" imgW="1434960" imgH="317160" progId="Equation.3">
              <p:embed/>
            </p:oleObj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773548" y="1667164"/>
          <a:ext cx="1435100" cy="317500"/>
        </p:xfrm>
        <a:graphic>
          <a:graphicData uri="http://schemas.openxmlformats.org/presentationml/2006/ole">
            <p:oleObj spid="_x0000_s45059" name="Equation" r:id="rId4" imgW="14349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Tensor Algebra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 product (dyad)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Notation for dyad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Dyadic Algebra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Vector-Dyad product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Dyad-Dyad product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Vector-Tensor product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Tensor-Tensor product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Tensor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Rank (Order) 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Contraction</a:t>
            </a:r>
          </a:p>
          <a:p>
            <a:pPr lvl="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Symmetric and Antisymmetric Tensor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66800"/>
            <a:ext cx="503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Tensor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825500" y="1803400"/>
          <a:ext cx="6858000" cy="2705100"/>
        </p:xfrm>
        <a:graphic>
          <a:graphicData uri="http://schemas.openxmlformats.org/presentationml/2006/ole">
            <p:oleObj spid="_x0000_s11266" name="Equation" r:id="rId3" imgW="6858000" imgH="2705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66800"/>
            <a:ext cx="503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Tensor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914400" y="1600200"/>
          <a:ext cx="5842000" cy="317500"/>
        </p:xfrm>
        <a:graphic>
          <a:graphicData uri="http://schemas.openxmlformats.org/presentationml/2006/ole">
            <p:oleObj spid="_x0000_s12290" name="Equation" r:id="rId3" imgW="5841720" imgH="31716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1962090"/>
            <a:ext cx="503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Notation for dyad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2197100" y="2425700"/>
          <a:ext cx="3302000" cy="368300"/>
        </p:xfrm>
        <a:graphic>
          <a:graphicData uri="http://schemas.openxmlformats.org/presentationml/2006/ole">
            <p:oleObj spid="_x0000_s12291" name="Equation" r:id="rId4" imgW="3301920" imgH="3682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1754" y="2819400"/>
            <a:ext cx="8081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is called a Tensor product. The tensor product of vectors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defined by how              maps all vectors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u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2819400" y="3200400"/>
          <a:ext cx="660400" cy="254000"/>
        </p:xfrm>
        <a:graphic>
          <a:graphicData uri="http://schemas.openxmlformats.org/presentationml/2006/ole">
            <p:oleObj spid="_x0000_s12292" name="Equation" r:id="rId5" imgW="660240" imgH="253800" progId="Equation.3">
              <p:embed/>
            </p:oleObj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2463800" y="3962400"/>
          <a:ext cx="2108200" cy="317500"/>
        </p:xfrm>
        <a:graphic>
          <a:graphicData uri="http://schemas.openxmlformats.org/presentationml/2006/ole">
            <p:oleObj spid="_x0000_s12293" name="Equation" r:id="rId6" imgW="21081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990600"/>
            <a:ext cx="5033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Notation for dyad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6400800" y="381000"/>
          <a:ext cx="2108200" cy="317500"/>
        </p:xfrm>
        <a:graphic>
          <a:graphicData uri="http://schemas.openxmlformats.org/presentationml/2006/ole">
            <p:oleObj spid="_x0000_s34817" name="Equation" r:id="rId3" imgW="21081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Dyadic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2546350" y="984250"/>
          <a:ext cx="2324100" cy="1841500"/>
        </p:xfrm>
        <a:graphic>
          <a:graphicData uri="http://schemas.openxmlformats.org/presentationml/2006/ole">
            <p:oleObj spid="_x0000_s13314" name="Equation" r:id="rId3" imgW="2323800" imgH="184140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7084" y="32131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dyad can be multiplied by a vector giving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vector-dyad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1079500" y="3810000"/>
          <a:ext cx="1905000" cy="330200"/>
        </p:xfrm>
        <a:graphic>
          <a:graphicData uri="http://schemas.openxmlformats.org/presentationml/2006/ole">
            <p:oleObj spid="_x0000_s13315" name="Equation" r:id="rId4" imgW="190476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Dyadic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084" y="9906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dyad can be multiplied by a vector giving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vector-dyad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08" name="Object 7"/>
          <p:cNvGraphicFramePr>
            <a:graphicFrameLocks noChangeAspect="1"/>
          </p:cNvGraphicFramePr>
          <p:nvPr/>
        </p:nvGraphicFramePr>
        <p:xfrm>
          <a:off x="800100" y="1549400"/>
          <a:ext cx="1930400" cy="368300"/>
        </p:xfrm>
        <a:graphic>
          <a:graphicData uri="http://schemas.openxmlformats.org/presentationml/2006/ole">
            <p:oleObj spid="_x0000_s14338" name="Equation" r:id="rId3" imgW="19303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192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dyad can be multiplied by a vector giving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vector-dyad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037" name="Object 7"/>
          <p:cNvGraphicFramePr>
            <a:graphicFrameLocks noChangeAspect="1"/>
          </p:cNvGraphicFramePr>
          <p:nvPr/>
        </p:nvGraphicFramePr>
        <p:xfrm>
          <a:off x="1003300" y="1739900"/>
          <a:ext cx="2565400" cy="368300"/>
        </p:xfrm>
        <a:graphic>
          <a:graphicData uri="http://schemas.openxmlformats.org/presentationml/2006/ole">
            <p:oleObj spid="_x0000_s15362" name="Equation" r:id="rId3" imgW="25653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192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dyad can be multiplied by a vector giving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vector-dyad product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698500" y="1663700"/>
          <a:ext cx="2603500" cy="368300"/>
        </p:xfrm>
        <a:graphic>
          <a:graphicData uri="http://schemas.openxmlformats.org/presentationml/2006/ole">
            <p:oleObj spid="_x0000_s16386" name="Equation" r:id="rId3" imgW="26031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9144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Dyads can be multiplied with each other to yield another dyad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889000" y="1435100"/>
          <a:ext cx="2616200" cy="368300"/>
        </p:xfrm>
        <a:graphic>
          <a:graphicData uri="http://schemas.openxmlformats.org/presentationml/2006/ole">
            <p:oleObj spid="_x0000_s17410" name="Equation" r:id="rId3" imgW="26161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Tensor Algebra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9144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Vectors can be multiplied by a Tensor to give a vector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133" name="Object 7"/>
          <p:cNvGraphicFramePr>
            <a:graphicFrameLocks noChangeAspect="1"/>
          </p:cNvGraphicFramePr>
          <p:nvPr/>
        </p:nvGraphicFramePr>
        <p:xfrm>
          <a:off x="2197100" y="1482725"/>
          <a:ext cx="3911600" cy="787400"/>
        </p:xfrm>
        <a:graphic>
          <a:graphicData uri="http://schemas.openxmlformats.org/presentationml/2006/ole">
            <p:oleObj spid="_x0000_s18434" name="Equation" r:id="rId3" imgW="3911400" imgH="78732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25908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Two tensors can be multiplied resulting in a tensor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1924050" y="3263900"/>
          <a:ext cx="4457700" cy="368300"/>
        </p:xfrm>
        <a:graphic>
          <a:graphicData uri="http://schemas.openxmlformats.org/presentationml/2006/ole">
            <p:oleObj spid="_x0000_s18435" name="Equation" r:id="rId4" imgW="44575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Rank (Order) of a Tensor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Tensor rank (order) is the number of free indices.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scalar :       no free index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 :      1 free index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nd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order tensor :    2 free indices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514600"/>
          <a:ext cx="7543800" cy="2377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84767"/>
                <a:gridCol w="4665133"/>
                <a:gridCol w="19939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Scalar (0</a:t>
                      </a:r>
                      <a:r>
                        <a:rPr lang="en-US" sz="2000" b="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th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order tensor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Vector (1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st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Dyad (2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Dyadic (2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Triadic (3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rd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27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Tetradic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(4</a:t>
                      </a:r>
                      <a:r>
                        <a:rPr lang="en-US" sz="2000" baseline="30000" dirty="0" smtClean="0">
                          <a:latin typeface="Arial" pitchFamily="34" charset="0"/>
                          <a:cs typeface="Arial" pitchFamily="34" charset="0"/>
                        </a:rPr>
                        <a:t>th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order tensor)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81 components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762000" y="2590800"/>
          <a:ext cx="190500" cy="241300"/>
        </p:xfrm>
        <a:graphic>
          <a:graphicData uri="http://schemas.openxmlformats.org/presentationml/2006/ole">
            <p:oleObj spid="_x0000_s20482" name="Equation" r:id="rId3" imgW="190440" imgH="24120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755650" y="2946400"/>
          <a:ext cx="203200" cy="330200"/>
        </p:xfrm>
        <a:graphic>
          <a:graphicData uri="http://schemas.openxmlformats.org/presentationml/2006/ole">
            <p:oleObj spid="_x0000_s20483" name="Equation" r:id="rId4" imgW="203040" imgH="330120" progId="Equation.3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654050" y="3289300"/>
          <a:ext cx="431800" cy="368300"/>
        </p:xfrm>
        <a:graphic>
          <a:graphicData uri="http://schemas.openxmlformats.org/presentationml/2006/ole">
            <p:oleObj spid="_x0000_s20484" name="Equation" r:id="rId5" imgW="431640" imgH="36828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793750" y="3670300"/>
          <a:ext cx="215900" cy="368300"/>
        </p:xfrm>
        <a:graphic>
          <a:graphicData uri="http://schemas.openxmlformats.org/presentationml/2006/ole">
            <p:oleObj spid="_x0000_s20485" name="Equation" r:id="rId6" imgW="215640" imgH="368280" progId="Equation.3">
              <p:embed/>
            </p:oleObj>
          </a:graphicData>
        </a:graphic>
      </p:graphicFrame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673100" y="4508500"/>
          <a:ext cx="520700" cy="368300"/>
        </p:xfrm>
        <a:graphic>
          <a:graphicData uri="http://schemas.openxmlformats.org/presentationml/2006/ole">
            <p:oleObj spid="_x0000_s20486" name="Equation" r:id="rId7" imgW="520560" imgH="368280" progId="Equation.3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698500" y="4127500"/>
          <a:ext cx="419100" cy="368300"/>
        </p:xfrm>
        <a:graphic>
          <a:graphicData uri="http://schemas.openxmlformats.org/presentationml/2006/ole">
            <p:oleObj spid="_x0000_s20487" name="Equation" r:id="rId8" imgW="419040" imgH="368280" progId="Equation.3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4331852" y="2600036"/>
          <a:ext cx="190500" cy="241300"/>
        </p:xfrm>
        <a:graphic>
          <a:graphicData uri="http://schemas.openxmlformats.org/presentationml/2006/ole">
            <p:oleObj spid="_x0000_s20488" name="Equation" r:id="rId9" imgW="190440" imgH="241200" progId="Equation.3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4349750" y="3032125"/>
          <a:ext cx="177800" cy="190500"/>
        </p:xfrm>
        <a:graphic>
          <a:graphicData uri="http://schemas.openxmlformats.org/presentationml/2006/ole">
            <p:oleObj spid="_x0000_s20490" name="Equation" r:id="rId10" imgW="177480" imgH="190440" progId="Equation.3">
              <p:embed/>
            </p:oleObj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4248150" y="3424238"/>
          <a:ext cx="355600" cy="203200"/>
        </p:xfrm>
        <a:graphic>
          <a:graphicData uri="http://schemas.openxmlformats.org/presentationml/2006/ole">
            <p:oleObj spid="_x0000_s20492" name="Equation" r:id="rId11" imgW="355320" imgH="203040" progId="Equation.3">
              <p:embed/>
            </p:oleObj>
          </a:graphicData>
        </a:graphic>
      </p:graphicFrame>
      <p:graphicFrame>
        <p:nvGraphicFramePr>
          <p:cNvPr id="20493" name="Object 13"/>
          <p:cNvGraphicFramePr>
            <a:graphicFrameLocks noChangeAspect="1"/>
          </p:cNvGraphicFramePr>
          <p:nvPr/>
        </p:nvGraphicFramePr>
        <p:xfrm>
          <a:off x="4340225" y="3812312"/>
          <a:ext cx="203200" cy="228600"/>
        </p:xfrm>
        <a:graphic>
          <a:graphicData uri="http://schemas.openxmlformats.org/presentationml/2006/ole">
            <p:oleObj spid="_x0000_s20493" name="Equation" r:id="rId12" imgW="203040" imgH="228600" progId="Equation.3">
              <p:embed/>
            </p:oleObj>
          </a:graphicData>
        </a:graphic>
      </p:graphicFrame>
      <p:graphicFrame>
        <p:nvGraphicFramePr>
          <p:cNvPr id="20494" name="Object 14"/>
          <p:cNvGraphicFramePr>
            <a:graphicFrameLocks noChangeAspect="1"/>
          </p:cNvGraphicFramePr>
          <p:nvPr/>
        </p:nvGraphicFramePr>
        <p:xfrm>
          <a:off x="4330700" y="4191000"/>
          <a:ext cx="228600" cy="279400"/>
        </p:xfrm>
        <a:graphic>
          <a:graphicData uri="http://schemas.openxmlformats.org/presentationml/2006/ole">
            <p:oleObj spid="_x0000_s20494" name="Equation" r:id="rId13" imgW="228600" imgH="279360" progId="Equation.3">
              <p:embed/>
            </p:oleObj>
          </a:graphicData>
        </a:graphic>
      </p:graphicFrame>
      <p:graphicFrame>
        <p:nvGraphicFramePr>
          <p:cNvPr id="20495" name="Object 15"/>
          <p:cNvGraphicFramePr>
            <a:graphicFrameLocks noChangeAspect="1"/>
          </p:cNvGraphicFramePr>
          <p:nvPr/>
        </p:nvGraphicFramePr>
        <p:xfrm>
          <a:off x="4387850" y="4584700"/>
          <a:ext cx="203200" cy="241300"/>
        </p:xfrm>
        <a:graphic>
          <a:graphicData uri="http://schemas.openxmlformats.org/presentationml/2006/ole">
            <p:oleObj spid="_x0000_s20495" name="Equation" r:id="rId14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Contraction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process of identifying (that is setting equal to one another) any two indices of a tensor term.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514600"/>
          <a:ext cx="7543800" cy="1584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38400"/>
                <a:gridCol w="3111500"/>
                <a:gridCol w="19939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Outer products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Contraction(s)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Inner products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endParaRPr lang="en-US" sz="20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654314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Inner tensor product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formed from 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outer tensor product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by one or more contractions.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1193800" y="2957513"/>
          <a:ext cx="431800" cy="368300"/>
        </p:xfrm>
        <a:graphic>
          <a:graphicData uri="http://schemas.openxmlformats.org/presentationml/2006/ole">
            <p:oleObj spid="_x0000_s21506" name="Equation" r:id="rId3" imgW="431640" imgH="36828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6748463" y="2947988"/>
          <a:ext cx="393700" cy="330200"/>
        </p:xfrm>
        <a:graphic>
          <a:graphicData uri="http://schemas.openxmlformats.org/presentationml/2006/ole">
            <p:oleObj spid="_x0000_s21507" name="Equation" r:id="rId4" imgW="393480" imgH="33012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982663" y="3313113"/>
          <a:ext cx="838200" cy="368300"/>
        </p:xfrm>
        <a:graphic>
          <a:graphicData uri="http://schemas.openxmlformats.org/presentationml/2006/ole">
            <p:oleObj spid="_x0000_s21508" name="Equation" r:id="rId5" imgW="838080" imgH="36828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6572250" y="3321050"/>
          <a:ext cx="800100" cy="368300"/>
        </p:xfrm>
        <a:graphic>
          <a:graphicData uri="http://schemas.openxmlformats.org/presentationml/2006/ole">
            <p:oleObj spid="_x0000_s21509" name="Equation" r:id="rId6" imgW="799920" imgH="36828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873125" y="3721100"/>
          <a:ext cx="1104900" cy="368300"/>
        </p:xfrm>
        <a:graphic>
          <a:graphicData uri="http://schemas.openxmlformats.org/presentationml/2006/ole">
            <p:oleObj spid="_x0000_s21510" name="Equation" r:id="rId7" imgW="1104840" imgH="36828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6477000" y="3711575"/>
          <a:ext cx="1028700" cy="368300"/>
        </p:xfrm>
        <a:graphic>
          <a:graphicData uri="http://schemas.openxmlformats.org/presentationml/2006/ole">
            <p:oleObj spid="_x0000_s21511" name="Equation" r:id="rId8" imgW="1028520" imgH="36828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4183637" y="3012208"/>
          <a:ext cx="495300" cy="279400"/>
        </p:xfrm>
        <a:graphic>
          <a:graphicData uri="http://schemas.openxmlformats.org/presentationml/2006/ole">
            <p:oleObj spid="_x0000_s21512" name="Equation" r:id="rId9" imgW="495000" imgH="27936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3799026" y="3349336"/>
          <a:ext cx="1270000" cy="304800"/>
        </p:xfrm>
        <a:graphic>
          <a:graphicData uri="http://schemas.openxmlformats.org/presentationml/2006/ole">
            <p:oleObj spid="_x0000_s21513" name="Equation" r:id="rId10" imgW="1269720" imgH="304560" progId="Equation.3">
              <p:embed/>
            </p:oleObj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3568692" y="3752272"/>
          <a:ext cx="1854200" cy="304800"/>
        </p:xfrm>
        <a:graphic>
          <a:graphicData uri="http://schemas.openxmlformats.org/presentationml/2006/ole">
            <p:oleObj spid="_x0000_s21514" name="Equation" r:id="rId11" imgW="1854000" imgH="30456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57200" y="49530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Note that the rank of a given tensor is reduced by 2 for each contraction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Symmetric and Antisymmetric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Symmetric tensors in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1885950" y="1282700"/>
          <a:ext cx="1993900" cy="368300"/>
        </p:xfrm>
        <a:graphic>
          <a:graphicData uri="http://schemas.openxmlformats.org/presentationml/2006/ole">
            <p:oleObj spid="_x0000_s22539" name="Equation" r:id="rId3" imgW="1993680" imgH="36828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01784" y="180088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Antisymmetric in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11"/>
          <p:cNvGraphicFramePr>
            <a:graphicFrameLocks noChangeAspect="1"/>
          </p:cNvGraphicFramePr>
          <p:nvPr/>
        </p:nvGraphicFramePr>
        <p:xfrm>
          <a:off x="2439988" y="2235200"/>
          <a:ext cx="927100" cy="368300"/>
        </p:xfrm>
        <a:graphic>
          <a:graphicData uri="http://schemas.openxmlformats.org/presentationml/2006/ole">
            <p:oleObj spid="_x0000_s22540" name="Equation" r:id="rId4" imgW="927000" imgH="3682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81000" y="2664476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Antisymmetric in all indices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120900" y="3098800"/>
          <a:ext cx="1765300" cy="368300"/>
        </p:xfrm>
        <a:graphic>
          <a:graphicData uri="http://schemas.openxmlformats.org/presentationml/2006/ole">
            <p:oleObj spid="_x0000_s22541" name="Equation" r:id="rId5" imgW="17650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Tensor Algebra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 product (dyad)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Notation for dyad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Dyadic Algebra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Vector-Dyad product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Dyad-Dyad product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Vector-Tensor product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Tensor-Tensor product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Tensor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Rank (Order) 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Contraction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Symmetric and Antisymmetric Tensor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Write expressions for: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Vector-Dyad products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Dyad-Dyad products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Vector-Tensor product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Tensor-Tensor product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Solution…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Write expressions for: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Vector-Dyad products</a:t>
            </a: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Dyad-Dyad products</a:t>
            </a: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Vector-Tensor product</a:t>
            </a: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Tensor-Tensor product</a:t>
            </a:r>
          </a:p>
        </p:txBody>
      </p:sp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1003300" y="1663700"/>
          <a:ext cx="1930400" cy="368300"/>
        </p:xfrm>
        <a:graphic>
          <a:graphicData uri="http://schemas.openxmlformats.org/presentationml/2006/ole">
            <p:oleObj spid="_x0000_s25602" name="Equation" r:id="rId3" imgW="1930320" imgH="368280" progId="Equation.3">
              <p:embed/>
            </p:oleObj>
          </a:graphicData>
        </a:graphic>
      </p:graphicFrame>
      <p:graphicFrame>
        <p:nvGraphicFramePr>
          <p:cNvPr id="25603" name="Object 7"/>
          <p:cNvGraphicFramePr>
            <a:graphicFrameLocks noChangeAspect="1"/>
          </p:cNvGraphicFramePr>
          <p:nvPr/>
        </p:nvGraphicFramePr>
        <p:xfrm>
          <a:off x="850900" y="2044700"/>
          <a:ext cx="2565400" cy="368300"/>
        </p:xfrm>
        <a:graphic>
          <a:graphicData uri="http://schemas.openxmlformats.org/presentationml/2006/ole">
            <p:oleObj spid="_x0000_s25603" name="Equation" r:id="rId4" imgW="2565360" imgH="368280" progId="Equation.3">
              <p:embed/>
            </p:oleObj>
          </a:graphicData>
        </a:graphic>
      </p:graphicFrame>
      <p:graphicFrame>
        <p:nvGraphicFramePr>
          <p:cNvPr id="25604" name="Object 5"/>
          <p:cNvGraphicFramePr>
            <a:graphicFrameLocks noChangeAspect="1"/>
          </p:cNvGraphicFramePr>
          <p:nvPr/>
        </p:nvGraphicFramePr>
        <p:xfrm>
          <a:off x="774700" y="2501900"/>
          <a:ext cx="2603500" cy="368300"/>
        </p:xfrm>
        <a:graphic>
          <a:graphicData uri="http://schemas.openxmlformats.org/presentationml/2006/ole">
            <p:oleObj spid="_x0000_s25604" name="Equation" r:id="rId5" imgW="2603160" imgH="368280" progId="Equation.3">
              <p:embed/>
            </p:oleObj>
          </a:graphicData>
        </a:graphic>
      </p:graphicFrame>
      <p:graphicFrame>
        <p:nvGraphicFramePr>
          <p:cNvPr id="25605" name="Object 6"/>
          <p:cNvGraphicFramePr>
            <a:graphicFrameLocks noChangeAspect="1"/>
          </p:cNvGraphicFramePr>
          <p:nvPr/>
        </p:nvGraphicFramePr>
        <p:xfrm>
          <a:off x="1346200" y="3568700"/>
          <a:ext cx="2616200" cy="368300"/>
        </p:xfrm>
        <a:graphic>
          <a:graphicData uri="http://schemas.openxmlformats.org/presentationml/2006/ole">
            <p:oleObj spid="_x0000_s25605" name="Equation" r:id="rId6" imgW="2616120" imgH="368280" progId="Equation.3">
              <p:embed/>
            </p:oleObj>
          </a:graphicData>
        </a:graphic>
      </p:graphicFrame>
      <p:graphicFrame>
        <p:nvGraphicFramePr>
          <p:cNvPr id="25606" name="Object 7"/>
          <p:cNvGraphicFramePr>
            <a:graphicFrameLocks noChangeAspect="1"/>
          </p:cNvGraphicFramePr>
          <p:nvPr/>
        </p:nvGraphicFramePr>
        <p:xfrm>
          <a:off x="977900" y="4413250"/>
          <a:ext cx="3911600" cy="787400"/>
        </p:xfrm>
        <a:graphic>
          <a:graphicData uri="http://schemas.openxmlformats.org/presentationml/2006/ole">
            <p:oleObj spid="_x0000_s25606" name="Equation" r:id="rId7" imgW="3911400" imgH="78732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781050" y="5664200"/>
          <a:ext cx="4457700" cy="368300"/>
        </p:xfrm>
        <a:graphic>
          <a:graphicData uri="http://schemas.openxmlformats.org/presentationml/2006/ole">
            <p:oleObj spid="_x0000_s25607" name="Equation" r:id="rId8" imgW="44575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63025"/>
            <a:ext cx="693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Double dot products of dyads are defined by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306948" y="1267692"/>
          <a:ext cx="2679700" cy="304800"/>
        </p:xfrm>
        <a:graphic>
          <a:graphicData uri="http://schemas.openxmlformats.org/presentationml/2006/ole">
            <p:oleObj spid="_x0000_s23554" name="Equation" r:id="rId3" imgW="2679480" imgH="304560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1327150" y="1558925"/>
          <a:ext cx="2654300" cy="304800"/>
        </p:xfrm>
        <a:graphic>
          <a:graphicData uri="http://schemas.openxmlformats.org/presentationml/2006/ole">
            <p:oleObj spid="_x0000_s23555" name="Equation" r:id="rId4" imgW="2654280" imgH="30456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1764" y="1879937"/>
            <a:ext cx="7553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Expand these products and compare the component form	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63025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 the inner product of          of a symmetric tensor        and an antisymmetric tensor        is zero.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3962400" y="853440"/>
          <a:ext cx="495300" cy="368300"/>
        </p:xfrm>
        <a:graphic>
          <a:graphicData uri="http://schemas.openxmlformats.org/presentationml/2006/ole">
            <p:oleObj spid="_x0000_s24584" name="Equation" r:id="rId3" imgW="495000" imgH="368280" progId="Equation.3">
              <p:embed/>
            </p:oleObj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7137400" y="896620"/>
          <a:ext cx="254000" cy="368300"/>
        </p:xfrm>
        <a:graphic>
          <a:graphicData uri="http://schemas.openxmlformats.org/presentationml/2006/ole">
            <p:oleObj spid="_x0000_s24585" name="Equation" r:id="rId4" imgW="253800" imgH="368280" progId="Equation.3">
              <p:embed/>
            </p:oleObj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>
          <a:off x="3291840" y="1219200"/>
          <a:ext cx="279400" cy="368300"/>
        </p:xfrm>
        <a:graphic>
          <a:graphicData uri="http://schemas.openxmlformats.org/presentationml/2006/ole">
            <p:oleObj spid="_x0000_s24586" name="Equation" r:id="rId5" imgW="2793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63025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By direct expansion of the expression                    determine the components of vector      in terms of the components of the tensor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if the tensor       is symmetric?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4580" name="Object 2"/>
          <p:cNvGraphicFramePr>
            <a:graphicFrameLocks noChangeAspect="1"/>
          </p:cNvGraphicFramePr>
          <p:nvPr/>
        </p:nvGraphicFramePr>
        <p:xfrm>
          <a:off x="4794250" y="895350"/>
          <a:ext cx="1155700" cy="368300"/>
        </p:xfrm>
        <a:graphic>
          <a:graphicData uri="http://schemas.openxmlformats.org/presentationml/2006/ole">
            <p:oleObj spid="_x0000_s43010" name="Equation" r:id="rId3" imgW="1155600" imgH="368280" progId="Equation.3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2992438" y="1222375"/>
          <a:ext cx="203200" cy="330200"/>
        </p:xfrm>
        <a:graphic>
          <a:graphicData uri="http://schemas.openxmlformats.org/presentationml/2006/ole">
            <p:oleObj spid="_x0000_s43011" name="Equation" r:id="rId4" imgW="203040" imgH="330120" progId="Equation.3">
              <p:embed/>
            </p:oleObj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7956550" y="1200150"/>
          <a:ext cx="393700" cy="368300"/>
        </p:xfrm>
        <a:graphic>
          <a:graphicData uri="http://schemas.openxmlformats.org/presentationml/2006/ole">
            <p:oleObj spid="_x0000_s43012" name="Equation" r:id="rId5" imgW="393480" imgH="368280" progId="Equation.3">
              <p:embed/>
            </p:oleObj>
          </a:graphicData>
        </a:graphic>
      </p:graphicFrame>
      <p:graphicFrame>
        <p:nvGraphicFramePr>
          <p:cNvPr id="43013" name="Object 8"/>
          <p:cNvGraphicFramePr>
            <a:graphicFrameLocks noChangeAspect="1"/>
          </p:cNvGraphicFramePr>
          <p:nvPr/>
        </p:nvGraphicFramePr>
        <p:xfrm>
          <a:off x="2501900" y="1490980"/>
          <a:ext cx="393700" cy="368300"/>
        </p:xfrm>
        <a:graphic>
          <a:graphicData uri="http://schemas.openxmlformats.org/presentationml/2006/ole">
            <p:oleObj spid="_x0000_s43013" name="Equation" r:id="rId6" imgW="3934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540</Words>
  <Application>Microsoft Office PowerPoint</Application>
  <PresentationFormat>On-screen Show (4:3)</PresentationFormat>
  <Paragraphs>130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23</cp:revision>
  <dcterms:created xsi:type="dcterms:W3CDTF">2016-07-18T17:17:36Z</dcterms:created>
  <dcterms:modified xsi:type="dcterms:W3CDTF">2016-07-19T09:18:13Z</dcterms:modified>
</cp:coreProperties>
</file>