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6" r:id="rId3"/>
    <p:sldId id="277" r:id="rId4"/>
    <p:sldId id="278" r:id="rId5"/>
    <p:sldId id="280" r:id="rId6"/>
    <p:sldId id="281" r:id="rId7"/>
    <p:sldId id="279" r:id="rId8"/>
    <p:sldId id="258" r:id="rId9"/>
    <p:sldId id="282" r:id="rId10"/>
    <p:sldId id="291" r:id="rId11"/>
    <p:sldId id="283" r:id="rId12"/>
    <p:sldId id="284" r:id="rId13"/>
    <p:sldId id="295" r:id="rId14"/>
    <p:sldId id="296" r:id="rId15"/>
    <p:sldId id="297" r:id="rId16"/>
    <p:sldId id="29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4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AF77B-28CD-40D4-A94F-58D20B1D12B0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58A5F-539A-4106-A2C8-91BC27B664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3CE-F07C-4AD2-9500-E9E2720EF2A4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E9EA-7DE5-4260-813E-251F588B7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3CE-F07C-4AD2-9500-E9E2720EF2A4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E9EA-7DE5-4260-813E-251F588B7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3CE-F07C-4AD2-9500-E9E2720EF2A4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E9EA-7DE5-4260-813E-251F588B7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3CE-F07C-4AD2-9500-E9E2720EF2A4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E9EA-7DE5-4260-813E-251F588B7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3CE-F07C-4AD2-9500-E9E2720EF2A4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E9EA-7DE5-4260-813E-251F588B7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3CE-F07C-4AD2-9500-E9E2720EF2A4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E9EA-7DE5-4260-813E-251F588B7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3CE-F07C-4AD2-9500-E9E2720EF2A4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E9EA-7DE5-4260-813E-251F588B7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3CE-F07C-4AD2-9500-E9E2720EF2A4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E9EA-7DE5-4260-813E-251F588B7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3CE-F07C-4AD2-9500-E9E2720EF2A4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E9EA-7DE5-4260-813E-251F588B7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3CE-F07C-4AD2-9500-E9E2720EF2A4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E9EA-7DE5-4260-813E-251F588B7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03CE-F07C-4AD2-9500-E9E2720EF2A4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3E9EA-7DE5-4260-813E-251F588B7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603CE-F07C-4AD2-9500-E9E2720EF2A4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3E9EA-7DE5-4260-813E-251F588B7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3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9050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35814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2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4866382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Junaid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Recap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14400"/>
            <a:ext cx="1801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Notation 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6292" y="1219201"/>
            <a:ext cx="5638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000" dirty="0" smtClean="0">
                <a:latin typeface="Arial" pitchFamily="34" charset="0"/>
                <a:cs typeface="Arial" pitchFamily="34" charset="0"/>
              </a:rPr>
              <a:t>1.  </a:t>
            </a:r>
            <a:r>
              <a:rPr lang="en-US" sz="2000" i="1" u="sng" dirty="0" smtClean="0">
                <a:latin typeface="Arial" pitchFamily="34" charset="0"/>
                <a:cs typeface="Arial" pitchFamily="34" charset="0"/>
              </a:rPr>
              <a:t>Scalar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variables are written as </a:t>
            </a:r>
            <a:r>
              <a:rPr lang="en-US" sz="2000" i="1" u="sng" dirty="0" smtClean="0">
                <a:latin typeface="Arial" pitchFamily="34" charset="0"/>
                <a:cs typeface="Arial" pitchFamily="34" charset="0"/>
              </a:rPr>
              <a:t>italic letters</a:t>
            </a:r>
          </a:p>
          <a:p>
            <a:pPr marL="457200" indent="-457200"/>
            <a:r>
              <a:rPr lang="en-US" sz="2000" dirty="0" smtClean="0">
                <a:latin typeface="Arial" pitchFamily="34" charset="0"/>
                <a:cs typeface="Arial" pitchFamily="34" charset="0"/>
              </a:rPr>
              <a:t>2.  </a:t>
            </a:r>
            <a:r>
              <a:rPr lang="en-US" sz="2000" b="1" i="1" u="sng" dirty="0" smtClean="0">
                <a:latin typeface="Arial" pitchFamily="34" charset="0"/>
                <a:cs typeface="Arial" pitchFamily="34" charset="0"/>
              </a:rPr>
              <a:t>Vectors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are written as </a:t>
            </a:r>
            <a:r>
              <a:rPr lang="en-US" sz="2000" b="1" i="1" u="sng" dirty="0" smtClean="0">
                <a:latin typeface="Arial" pitchFamily="34" charset="0"/>
                <a:cs typeface="Arial" pitchFamily="34" charset="0"/>
              </a:rPr>
              <a:t>boldface italics</a:t>
            </a:r>
          </a:p>
          <a:p>
            <a:pPr marL="457200" indent="-457200"/>
            <a:r>
              <a:rPr lang="en-US" sz="2000" dirty="0" smtClean="0">
                <a:latin typeface="Arial" pitchFamily="34" charset="0"/>
                <a:cs typeface="Arial" pitchFamily="34" charset="0"/>
              </a:rPr>
              <a:t>3.  SECOND and 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HIGHER ORDER TENSORS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are designated by 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UPPERCASE FONTS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Additionally matrices  are shown in calligraphic form  to differentiate them from tensors</a:t>
            </a:r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2374900" y="3873500"/>
          <a:ext cx="2959100" cy="609600"/>
        </p:xfrm>
        <a:graphic>
          <a:graphicData uri="http://schemas.openxmlformats.org/presentationml/2006/ole">
            <p:oleObj spid="_x0000_s4097" name="Equation" r:id="rId3" imgW="2958840" imgH="609480" progId="Equation.3">
              <p:embed/>
            </p:oleObj>
          </a:graphicData>
        </a:graphic>
      </p:graphicFrame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5740400" y="4019550"/>
          <a:ext cx="736600" cy="330200"/>
        </p:xfrm>
        <a:graphic>
          <a:graphicData uri="http://schemas.openxmlformats.org/presentationml/2006/ole">
            <p:oleObj spid="_x0000_s4098" name="Equation" r:id="rId4" imgW="736560" imgH="33012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4343400"/>
            <a:ext cx="4010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Kronecker delta: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2641600" y="4540250"/>
          <a:ext cx="1727200" cy="711200"/>
        </p:xfrm>
        <a:graphic>
          <a:graphicData uri="http://schemas.openxmlformats.org/presentationml/2006/ole">
            <p:oleObj spid="_x0000_s4099" name="Equation" r:id="rId5" imgW="1726920" imgH="7110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867" y="5619750"/>
            <a:ext cx="4010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Permutation symbol: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Object 11"/>
          <p:cNvGraphicFramePr>
            <a:graphicFrameLocks noChangeAspect="1"/>
          </p:cNvGraphicFramePr>
          <p:nvPr/>
        </p:nvGraphicFramePr>
        <p:xfrm>
          <a:off x="3168650" y="5657850"/>
          <a:ext cx="3124200" cy="1117600"/>
        </p:xfrm>
        <a:graphic>
          <a:graphicData uri="http://schemas.openxmlformats.org/presentationml/2006/ole">
            <p:oleObj spid="_x0000_s4100" name="Equation" r:id="rId6" imgW="3124080" imgH="111744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0" y="3505200"/>
            <a:ext cx="4010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Summation Convention: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9906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Arial" pitchFamily="34" charset="0"/>
                <a:cs typeface="Arial" pitchFamily="34" charset="0"/>
              </a:rPr>
              <a:t>ε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l-GR" sz="2400" dirty="0" smtClean="0">
                <a:latin typeface="Arial" pitchFamily="34" charset="0"/>
                <a:cs typeface="Arial" pitchFamily="34" charset="0"/>
              </a:rPr>
              <a:t>δ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identity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987550" y="1270000"/>
          <a:ext cx="2565400" cy="368300"/>
        </p:xfrm>
        <a:graphic>
          <a:graphicData uri="http://schemas.openxmlformats.org/presentationml/2006/ole">
            <p:oleObj spid="_x0000_s34818" name="Equation" r:id="rId3" imgW="2565360" imgH="36828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1524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Recap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990600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Expand the following expressions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447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(b) </a:t>
            </a:r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1333500" y="1471613"/>
          <a:ext cx="1257300" cy="368300"/>
        </p:xfrm>
        <a:graphic>
          <a:graphicData uri="http://schemas.openxmlformats.org/presentationml/2006/ole">
            <p:oleObj spid="_x0000_s35843" name="Equation" r:id="rId3" imgW="125712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990600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Expand the following expressions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1336675" y="1435100"/>
          <a:ext cx="1155700" cy="368300"/>
        </p:xfrm>
        <a:graphic>
          <a:graphicData uri="http://schemas.openxmlformats.org/presentationml/2006/ole">
            <p:oleObj spid="_x0000_s37891" name="Equation" r:id="rId3" imgW="1155600" imgH="3682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14400" y="14086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(c)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990600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Expand the following expressions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40405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(d) </a:t>
            </a:r>
          </a:p>
        </p:txBody>
      </p:sp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1276350" y="1435100"/>
          <a:ext cx="1282700" cy="368300"/>
        </p:xfrm>
        <a:graphic>
          <a:graphicData uri="http://schemas.openxmlformats.org/presentationml/2006/ole">
            <p:oleObj spid="_x0000_s38916" name="Equation" r:id="rId3" imgW="128268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990600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If                        and                     show that 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12800" y="1019175"/>
          <a:ext cx="1244600" cy="368300"/>
        </p:xfrm>
        <a:graphic>
          <a:graphicData uri="http://schemas.openxmlformats.org/presentationml/2006/ole">
            <p:oleObj spid="_x0000_s36866" name="Equation" r:id="rId3" imgW="1244520" imgH="368280" progId="Equation.3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2590800" y="1014413"/>
          <a:ext cx="1282700" cy="368300"/>
        </p:xfrm>
        <a:graphic>
          <a:graphicData uri="http://schemas.openxmlformats.org/presentationml/2006/ole">
            <p:oleObj spid="_x0000_s36867" name="Equation" r:id="rId4" imgW="1282680" imgH="368280" progId="Equation.3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4953000" y="1020763"/>
          <a:ext cx="2044700" cy="330200"/>
        </p:xfrm>
        <a:graphic>
          <a:graphicData uri="http://schemas.openxmlformats.org/presentationml/2006/ole">
            <p:oleObj spid="_x0000_s36868" name="Equation" r:id="rId5" imgW="2044440" imgH="330120" progId="Equation.3">
              <p:embed/>
            </p:oleObj>
          </a:graphicData>
        </a:graphic>
      </p:graphicFrame>
      <p:graphicFrame>
        <p:nvGraphicFramePr>
          <p:cNvPr id="36872" name="Object 8"/>
          <p:cNvGraphicFramePr>
            <a:graphicFrameLocks noChangeAspect="1"/>
          </p:cNvGraphicFramePr>
          <p:nvPr/>
        </p:nvGraphicFramePr>
        <p:xfrm>
          <a:off x="1771650" y="1422400"/>
          <a:ext cx="2565400" cy="368300"/>
        </p:xfrm>
        <a:graphic>
          <a:graphicData uri="http://schemas.openxmlformats.org/presentationml/2006/ole">
            <p:oleObj spid="_x0000_s36872" name="Equation" r:id="rId6" imgW="256536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447800"/>
            <a:ext cx="784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Tensor Algebra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Vector addition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Scalar multiplication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Scalar (dot) product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Cross product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Triple scalar product (box product)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Triple cross product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83820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Vector addition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1644650" y="1258456"/>
          <a:ext cx="1879600" cy="254000"/>
        </p:xfrm>
        <a:graphic>
          <a:graphicData uri="http://schemas.openxmlformats.org/presentationml/2006/ole">
            <p:oleObj spid="_x0000_s39940" name="Equation" r:id="rId3" imgW="1879560" imgH="253800" progId="Equation.3">
              <p:embed/>
            </p:oleObj>
          </a:graphicData>
        </a:graphic>
      </p:graphicFrame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4017963" y="1201738"/>
          <a:ext cx="1663700" cy="330200"/>
        </p:xfrm>
        <a:graphic>
          <a:graphicData uri="http://schemas.openxmlformats.org/presentationml/2006/ole">
            <p:oleObj spid="_x0000_s39941" name="Equation" r:id="rId4" imgW="1663560" imgH="33012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5554" y="1525152"/>
            <a:ext cx="30520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Scalar multiplication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1860550" y="1928813"/>
          <a:ext cx="1092200" cy="330200"/>
        </p:xfrm>
        <a:graphic>
          <a:graphicData uri="http://schemas.openxmlformats.org/presentationml/2006/ole">
            <p:oleObj spid="_x0000_s39942" name="Equation" r:id="rId5" imgW="1091880" imgH="33012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98052" y="2268680"/>
            <a:ext cx="30520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Dot (scalar) product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/>
        </p:nvGraphicFramePr>
        <p:xfrm>
          <a:off x="1905000" y="2743200"/>
          <a:ext cx="1498600" cy="685800"/>
        </p:xfrm>
        <a:graphic>
          <a:graphicData uri="http://schemas.openxmlformats.org/presentationml/2006/ole">
            <p:oleObj spid="_x0000_s39943" name="Equation" r:id="rId6" imgW="1498320" imgH="685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7954" y="1219200"/>
            <a:ext cx="30520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Vector (cross) product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/>
        </p:nvGraphicFramePr>
        <p:xfrm>
          <a:off x="1466850" y="1892300"/>
          <a:ext cx="2527300" cy="736600"/>
        </p:xfrm>
        <a:graphic>
          <a:graphicData uri="http://schemas.openxmlformats.org/presentationml/2006/ole">
            <p:oleObj spid="_x0000_s50182" name="Equation" r:id="rId3" imgW="2527200" imgH="736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7954" y="990600"/>
            <a:ext cx="5033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 triple scalar product (box product)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Object 5"/>
          <p:cNvGraphicFramePr>
            <a:graphicFrameLocks noChangeAspect="1"/>
          </p:cNvGraphicFramePr>
          <p:nvPr/>
        </p:nvGraphicFramePr>
        <p:xfrm>
          <a:off x="1663700" y="1504950"/>
          <a:ext cx="3136900" cy="1168400"/>
        </p:xfrm>
        <a:graphic>
          <a:graphicData uri="http://schemas.openxmlformats.org/presentationml/2006/ole">
            <p:oleObj spid="_x0000_s40966" name="Equation" r:id="rId3" imgW="3136680" imgH="1168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1066800"/>
            <a:ext cx="5033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 triple cross product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Object 5"/>
          <p:cNvGraphicFramePr>
            <a:graphicFrameLocks noChangeAspect="1"/>
          </p:cNvGraphicFramePr>
          <p:nvPr/>
        </p:nvGraphicFramePr>
        <p:xfrm>
          <a:off x="1225550" y="1968500"/>
          <a:ext cx="3987800" cy="2400300"/>
        </p:xfrm>
        <a:graphic>
          <a:graphicData uri="http://schemas.openxmlformats.org/presentationml/2006/ole">
            <p:oleObj spid="_x0000_s41987" name="Equation" r:id="rId3" imgW="3987720" imgH="2400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1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Write expressions for: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Addition of vectors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Multiplication of a vector by a scalar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Dot (scalar) product of two vectors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Triple scalar product (box product)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Triple cross product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Solution…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1"/>
            <a:ext cx="7543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Write expressions for: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Addition of vectors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Multiplication of a vector by a scalar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Dot (scalar) product of two vectors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Cross product of two vectors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Triple scalar product (box product)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Triple cross product </a:t>
            </a:r>
          </a:p>
        </p:txBody>
      </p:sp>
      <p:graphicFrame>
        <p:nvGraphicFramePr>
          <p:cNvPr id="55298" name="Object 2"/>
          <p:cNvGraphicFramePr>
            <a:graphicFrameLocks noChangeAspect="1"/>
          </p:cNvGraphicFramePr>
          <p:nvPr/>
        </p:nvGraphicFramePr>
        <p:xfrm>
          <a:off x="3238500" y="1295400"/>
          <a:ext cx="1663700" cy="330200"/>
        </p:xfrm>
        <a:graphic>
          <a:graphicData uri="http://schemas.openxmlformats.org/presentationml/2006/ole">
            <p:oleObj spid="_x0000_s55298" name="Equation" r:id="rId3" imgW="1663560" imgH="330120" progId="Equation.3">
              <p:embed/>
            </p:oleObj>
          </a:graphicData>
        </a:graphic>
      </p:graphicFrame>
      <p:graphicFrame>
        <p:nvGraphicFramePr>
          <p:cNvPr id="55299" name="Object 3"/>
          <p:cNvGraphicFramePr>
            <a:graphicFrameLocks noChangeAspect="1"/>
          </p:cNvGraphicFramePr>
          <p:nvPr/>
        </p:nvGraphicFramePr>
        <p:xfrm>
          <a:off x="5245100" y="1600200"/>
          <a:ext cx="1092200" cy="330200"/>
        </p:xfrm>
        <a:graphic>
          <a:graphicData uri="http://schemas.openxmlformats.org/presentationml/2006/ole">
            <p:oleObj spid="_x0000_s55299" name="Equation" r:id="rId4" imgW="1091880" imgH="330120" progId="Equation.3">
              <p:embed/>
            </p:oleObj>
          </a:graphicData>
        </a:graphic>
      </p:graphicFrame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4933950" y="1905000"/>
          <a:ext cx="2794000" cy="330200"/>
        </p:xfrm>
        <a:graphic>
          <a:graphicData uri="http://schemas.openxmlformats.org/presentationml/2006/ole">
            <p:oleObj spid="_x0000_s55300" name="Equation" r:id="rId5" imgW="2793960" imgH="330120" progId="Equation.3">
              <p:embed/>
            </p:oleObj>
          </a:graphicData>
        </a:graphic>
      </p:graphicFrame>
      <p:graphicFrame>
        <p:nvGraphicFramePr>
          <p:cNvPr id="55301" name="Object 8"/>
          <p:cNvGraphicFramePr>
            <a:graphicFrameLocks noChangeAspect="1"/>
          </p:cNvGraphicFramePr>
          <p:nvPr/>
        </p:nvGraphicFramePr>
        <p:xfrm>
          <a:off x="4451350" y="2235200"/>
          <a:ext cx="3721100" cy="368300"/>
        </p:xfrm>
        <a:graphic>
          <a:graphicData uri="http://schemas.openxmlformats.org/presentationml/2006/ole">
            <p:oleObj spid="_x0000_s55301" name="Equation" r:id="rId6" imgW="3720960" imgH="368280" progId="Equation.3">
              <p:embed/>
            </p:oleObj>
          </a:graphicData>
        </a:graphic>
      </p:graphicFrame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4797425" y="2576513"/>
          <a:ext cx="3327400" cy="368300"/>
        </p:xfrm>
        <a:graphic>
          <a:graphicData uri="http://schemas.openxmlformats.org/presentationml/2006/ole">
            <p:oleObj spid="_x0000_s55302" name="Equation" r:id="rId7" imgW="3327120" imgH="368280" progId="Equation.3">
              <p:embed/>
            </p:oleObj>
          </a:graphicData>
        </a:graphic>
      </p:graphicFrame>
      <p:graphicFrame>
        <p:nvGraphicFramePr>
          <p:cNvPr id="55303" name="Object 7"/>
          <p:cNvGraphicFramePr>
            <a:graphicFrameLocks noChangeAspect="1"/>
          </p:cNvGraphicFramePr>
          <p:nvPr/>
        </p:nvGraphicFramePr>
        <p:xfrm>
          <a:off x="3219450" y="2895600"/>
          <a:ext cx="5486400" cy="330200"/>
        </p:xfrm>
        <a:graphic>
          <a:graphicData uri="http://schemas.openxmlformats.org/presentationml/2006/ole">
            <p:oleObj spid="_x0000_s55303" name="Equation" r:id="rId8" imgW="5486400" imgH="330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1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Let the vector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v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 given by                                       where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an arbitrary vector, and     is a unit vector. Express    in terms of the base vectors    , expand and simplify.</a:t>
            </a: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3622675" y="1047750"/>
          <a:ext cx="2616200" cy="317500"/>
        </p:xfrm>
        <a:graphic>
          <a:graphicData uri="http://schemas.openxmlformats.org/presentationml/2006/ole">
            <p:oleObj spid="_x0000_s56322" name="Equation" r:id="rId3" imgW="2616120" imgH="317160" progId="Equation.3">
              <p:embed/>
            </p:oleObj>
          </a:graphicData>
        </a:graphic>
      </p:graphicFrame>
      <p:graphicFrame>
        <p:nvGraphicFramePr>
          <p:cNvPr id="56323" name="Object 3"/>
          <p:cNvGraphicFramePr>
            <a:graphicFrameLocks noChangeAspect="1"/>
          </p:cNvGraphicFramePr>
          <p:nvPr/>
        </p:nvGraphicFramePr>
        <p:xfrm>
          <a:off x="2777836" y="1366406"/>
          <a:ext cx="203200" cy="254000"/>
        </p:xfrm>
        <a:graphic>
          <a:graphicData uri="http://schemas.openxmlformats.org/presentationml/2006/ole">
            <p:oleObj spid="_x0000_s56323" name="Equation" r:id="rId4" imgW="203040" imgH="253800" progId="Equation.3">
              <p:embed/>
            </p:oleObj>
          </a:graphicData>
        </a:graphic>
      </p:graphicFrame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5803900" y="1430480"/>
          <a:ext cx="177800" cy="190500"/>
        </p:xfrm>
        <a:graphic>
          <a:graphicData uri="http://schemas.openxmlformats.org/presentationml/2006/ole">
            <p:oleObj spid="_x0000_s56324" name="Equation" r:id="rId5" imgW="177480" imgH="190440" progId="Equation.3">
              <p:embed/>
            </p:oleObj>
          </a:graphicData>
        </a:graphic>
      </p:graphicFrame>
      <p:graphicFrame>
        <p:nvGraphicFramePr>
          <p:cNvPr id="56325" name="Object 5"/>
          <p:cNvGraphicFramePr>
            <a:graphicFrameLocks noChangeAspect="1"/>
          </p:cNvGraphicFramePr>
          <p:nvPr/>
        </p:nvGraphicFramePr>
        <p:xfrm>
          <a:off x="1944688" y="1660525"/>
          <a:ext cx="203200" cy="330200"/>
        </p:xfrm>
        <a:graphic>
          <a:graphicData uri="http://schemas.openxmlformats.org/presentationml/2006/ole">
            <p:oleObj spid="_x0000_s56325" name="Equation" r:id="rId6" imgW="203040" imgH="330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1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Show that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</a:t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latin typeface="Arial" pitchFamily="34" charset="0"/>
                <a:cs typeface="Arial" pitchFamily="34" charset="0"/>
              </a:rPr>
              <a:t>(ii)</a:t>
            </a: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7350" name="Object 6"/>
          <p:cNvGraphicFramePr>
            <a:graphicFrameLocks noChangeAspect="1"/>
          </p:cNvGraphicFramePr>
          <p:nvPr/>
        </p:nvGraphicFramePr>
        <p:xfrm>
          <a:off x="774700" y="1358900"/>
          <a:ext cx="1435100" cy="317500"/>
        </p:xfrm>
        <a:graphic>
          <a:graphicData uri="http://schemas.openxmlformats.org/presentationml/2006/ole">
            <p:oleObj spid="_x0000_s57350" name="Equation" r:id="rId3" imgW="1434960" imgH="317160" progId="Equation.3">
              <p:embed/>
            </p:oleObj>
          </a:graphicData>
        </a:graphic>
      </p:graphicFrame>
      <p:graphicFrame>
        <p:nvGraphicFramePr>
          <p:cNvPr id="57352" name="Object 8"/>
          <p:cNvGraphicFramePr>
            <a:graphicFrameLocks noChangeAspect="1"/>
          </p:cNvGraphicFramePr>
          <p:nvPr/>
        </p:nvGraphicFramePr>
        <p:xfrm>
          <a:off x="773548" y="1667164"/>
          <a:ext cx="1435100" cy="317500"/>
        </p:xfrm>
        <a:graphic>
          <a:graphicData uri="http://schemas.openxmlformats.org/presentationml/2006/ole">
            <p:oleObj spid="_x0000_s57352" name="Equation" r:id="rId4" imgW="143496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</TotalTime>
  <Words>289</Words>
  <Application>Microsoft Office PowerPoint</Application>
  <PresentationFormat>On-screen Show (4:3)</PresentationFormat>
  <Paragraphs>64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94</cp:revision>
  <dcterms:created xsi:type="dcterms:W3CDTF">2016-07-14T17:33:06Z</dcterms:created>
  <dcterms:modified xsi:type="dcterms:W3CDTF">2016-07-19T07:22:28Z</dcterms:modified>
</cp:coreProperties>
</file>