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76" r:id="rId6"/>
    <p:sldId id="260" r:id="rId7"/>
    <p:sldId id="275"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11" Type="http://schemas.openxmlformats.org/officeDocument/2006/relationships/image" Target="../media/image14.wmf"/><Relationship Id="rId5" Type="http://schemas.openxmlformats.org/officeDocument/2006/relationships/image" Target="../media/image8.wmf"/><Relationship Id="rId10" Type="http://schemas.openxmlformats.org/officeDocument/2006/relationships/image" Target="../media/image13.wmf"/><Relationship Id="rId4" Type="http://schemas.openxmlformats.org/officeDocument/2006/relationships/image" Target="../media/image7.wmf"/><Relationship Id="rId9"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22.wmf"/><Relationship Id="rId5" Type="http://schemas.openxmlformats.org/officeDocument/2006/relationships/image" Target="../media/image21.wmf"/><Relationship Id="rId10" Type="http://schemas.openxmlformats.org/officeDocument/2006/relationships/image" Target="../media/image26.wmf"/><Relationship Id="rId4" Type="http://schemas.openxmlformats.org/officeDocument/2006/relationships/image" Target="../media/image20.wmf"/><Relationship Id="rId9"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4" Type="http://schemas.openxmlformats.org/officeDocument/2006/relationships/image" Target="../media/image34.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5AF77B-28CD-40D4-A94F-58D20B1D12B0}" type="datetimeFigureOut">
              <a:rPr lang="en-US" smtClean="0"/>
              <a:pPr/>
              <a:t>15/07/2016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E58A5F-539A-4106-A2C8-91BC27B6644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E58A5F-539A-4106-A2C8-91BC27B6644A}"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B603CE-F07C-4AD2-9500-E9E2720EF2A4}" type="datetimeFigureOut">
              <a:rPr lang="en-US" smtClean="0"/>
              <a:pPr/>
              <a:t>15/07/2016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3E9EA-7DE5-4260-813E-251F588B7C9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B603CE-F07C-4AD2-9500-E9E2720EF2A4}" type="datetimeFigureOut">
              <a:rPr lang="en-US" smtClean="0"/>
              <a:pPr/>
              <a:t>15/07/2016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E3E9EA-7DE5-4260-813E-251F588B7C9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oleObject" Target="../embeddings/oleObject13.bin"/><Relationship Id="rId3" Type="http://schemas.openxmlformats.org/officeDocument/2006/relationships/oleObject" Target="../embeddings/oleObject3.bin"/><Relationship Id="rId7" Type="http://schemas.openxmlformats.org/officeDocument/2006/relationships/oleObject" Target="../embeddings/oleObject7.bin"/><Relationship Id="rId12"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oleObject" Target="../embeddings/oleObject11.bin"/><Relationship Id="rId5" Type="http://schemas.openxmlformats.org/officeDocument/2006/relationships/oleObject" Target="../embeddings/oleObject5.bin"/><Relationship Id="rId10" Type="http://schemas.openxmlformats.org/officeDocument/2006/relationships/oleObject" Target="../embeddings/oleObject10.bin"/><Relationship Id="rId4" Type="http://schemas.openxmlformats.org/officeDocument/2006/relationships/oleObject" Target="../embeddings/oleObject4.bin"/><Relationship Id="rId9"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oleObject" Target="../embeddings/oleObject25.bin"/><Relationship Id="rId3" Type="http://schemas.openxmlformats.org/officeDocument/2006/relationships/notesSlide" Target="../notesSlides/notesSlide1.xml"/><Relationship Id="rId7" Type="http://schemas.openxmlformats.org/officeDocument/2006/relationships/oleObject" Target="../embeddings/oleObject19.bin"/><Relationship Id="rId12"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18.bin"/><Relationship Id="rId11" Type="http://schemas.openxmlformats.org/officeDocument/2006/relationships/oleObject" Target="../embeddings/oleObject23.bin"/><Relationship Id="rId5" Type="http://schemas.openxmlformats.org/officeDocument/2006/relationships/oleObject" Target="../embeddings/oleObject17.bin"/><Relationship Id="rId10" Type="http://schemas.openxmlformats.org/officeDocument/2006/relationships/oleObject" Target="../embeddings/oleObject22.bin"/><Relationship Id="rId4" Type="http://schemas.openxmlformats.org/officeDocument/2006/relationships/oleObject" Target="../embeddings/oleObject16.bin"/><Relationship Id="rId9" Type="http://schemas.openxmlformats.org/officeDocument/2006/relationships/oleObject" Target="../embeddings/oleObject21.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27.bin"/></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29.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33.bin"/><Relationship Id="rId5" Type="http://schemas.openxmlformats.org/officeDocument/2006/relationships/oleObject" Target="../embeddings/oleObject32.bin"/><Relationship Id="rId4" Type="http://schemas.openxmlformats.org/officeDocument/2006/relationships/oleObject" Target="../embeddings/oleObject31.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6858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23622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1</a:t>
            </a:r>
            <a:endParaRPr lang="en-US" sz="3200" b="1" dirty="0">
              <a:latin typeface="Arial" pitchFamily="34" charset="0"/>
              <a:cs typeface="Arial" pitchFamily="34" charset="0"/>
            </a:endParaRPr>
          </a:p>
        </p:txBody>
      </p:sp>
      <p:sp>
        <p:nvSpPr>
          <p:cNvPr id="6" name="TextBox 5"/>
          <p:cNvSpPr txBox="1"/>
          <p:nvPr/>
        </p:nvSpPr>
        <p:spPr>
          <a:xfrm>
            <a:off x="1297712" y="3647182"/>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a:t>
            </a:r>
            <a:r>
              <a:rPr lang="en-US" sz="3200" b="1" dirty="0" err="1" smtClean="0">
                <a:latin typeface="Arial" pitchFamily="34" charset="0"/>
                <a:cs typeface="Arial" pitchFamily="34" charset="0"/>
              </a:rPr>
              <a:t>Junaid</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Anjum</a:t>
            </a:r>
            <a:endParaRPr lang="en-US" sz="3200" b="1" dirty="0">
              <a:latin typeface="Arial" pitchFamily="34" charset="0"/>
              <a:cs typeface="Arial" pitchFamily="34" charset="0"/>
            </a:endParaRPr>
          </a:p>
        </p:txBody>
      </p:sp>
      <p:pic>
        <p:nvPicPr>
          <p:cNvPr id="7" name="Picture 6" descr="logo-7.png"/>
          <p:cNvPicPr>
            <a:picLocks noChangeAspect="1"/>
          </p:cNvPicPr>
          <p:nvPr/>
        </p:nvPicPr>
        <p:blipFill>
          <a:blip r:embed="rId2" cstate="print"/>
          <a:stretch>
            <a:fillRect/>
          </a:stretch>
        </p:blipFill>
        <p:spPr>
          <a:xfrm>
            <a:off x="2081776" y="5446774"/>
            <a:ext cx="4166624" cy="110642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106220"/>
            <a:ext cx="5486400" cy="523220"/>
          </a:xfrm>
          <a:prstGeom prst="rect">
            <a:avLst/>
          </a:prstGeom>
          <a:noFill/>
        </p:spPr>
        <p:txBody>
          <a:bodyPr wrap="square" rtlCol="0">
            <a:spAutoFit/>
          </a:bodyPr>
          <a:lstStyle/>
          <a:p>
            <a:r>
              <a:rPr lang="en-US" sz="2800" b="1" dirty="0" smtClean="0">
                <a:latin typeface="Arial" pitchFamily="34" charset="0"/>
                <a:cs typeface="Arial" pitchFamily="34" charset="0"/>
              </a:rPr>
              <a:t>About the course…</a:t>
            </a:r>
            <a:endParaRPr lang="en-US" sz="2800" b="1" dirty="0">
              <a:latin typeface="Arial" pitchFamily="34" charset="0"/>
              <a:cs typeface="Arial" pitchFamily="34" charset="0"/>
            </a:endParaRPr>
          </a:p>
        </p:txBody>
      </p:sp>
      <p:sp>
        <p:nvSpPr>
          <p:cNvPr id="6" name="TextBox 5"/>
          <p:cNvSpPr txBox="1"/>
          <p:nvPr/>
        </p:nvSpPr>
        <p:spPr>
          <a:xfrm>
            <a:off x="152400" y="990600"/>
            <a:ext cx="5486400" cy="523220"/>
          </a:xfrm>
          <a:prstGeom prst="rect">
            <a:avLst/>
          </a:prstGeom>
          <a:noFill/>
        </p:spPr>
        <p:txBody>
          <a:bodyPr wrap="square" rtlCol="0">
            <a:spAutoFit/>
          </a:bodyPr>
          <a:lstStyle/>
          <a:p>
            <a:r>
              <a:rPr lang="en-US" sz="2800" b="1" dirty="0" smtClean="0">
                <a:latin typeface="Arial" pitchFamily="34" charset="0"/>
                <a:cs typeface="Arial" pitchFamily="34" charset="0"/>
              </a:rPr>
              <a:t>Course Objectives</a:t>
            </a:r>
            <a:endParaRPr lang="en-US" sz="2800" b="1" dirty="0">
              <a:latin typeface="Arial" pitchFamily="34" charset="0"/>
              <a:cs typeface="Arial" pitchFamily="34" charset="0"/>
            </a:endParaRPr>
          </a:p>
        </p:txBody>
      </p:sp>
      <p:sp>
        <p:nvSpPr>
          <p:cNvPr id="7" name="TextBox 6"/>
          <p:cNvSpPr txBox="1"/>
          <p:nvPr/>
        </p:nvSpPr>
        <p:spPr>
          <a:xfrm>
            <a:off x="457200" y="1752600"/>
            <a:ext cx="8382000" cy="1323439"/>
          </a:xfrm>
          <a:prstGeom prst="rect">
            <a:avLst/>
          </a:prstGeom>
          <a:noFill/>
        </p:spPr>
        <p:txBody>
          <a:bodyPr wrap="square" rtlCol="0">
            <a:spAutoFit/>
          </a:bodyPr>
          <a:lstStyle/>
          <a:p>
            <a:pPr algn="just"/>
            <a:r>
              <a:rPr lang="en-US" sz="2000" dirty="0" smtClean="0">
                <a:latin typeface="Arial" pitchFamily="34" charset="0"/>
                <a:cs typeface="Arial" pitchFamily="34" charset="0"/>
              </a:rPr>
              <a:t>At the end of this course, you will have developed basic understanding of the subject. The objective is to learn and practice the continuum mechanics tools and techniques that are mainly used in advanced applied studies of solid and fluid mechanics.</a:t>
            </a:r>
          </a:p>
        </p:txBody>
      </p:sp>
      <p:sp>
        <p:nvSpPr>
          <p:cNvPr id="8" name="TextBox 7"/>
          <p:cNvSpPr txBox="1"/>
          <p:nvPr/>
        </p:nvSpPr>
        <p:spPr>
          <a:xfrm>
            <a:off x="152400" y="3048000"/>
            <a:ext cx="5486400" cy="523220"/>
          </a:xfrm>
          <a:prstGeom prst="rect">
            <a:avLst/>
          </a:prstGeom>
          <a:noFill/>
        </p:spPr>
        <p:txBody>
          <a:bodyPr wrap="square" rtlCol="0">
            <a:spAutoFit/>
          </a:bodyPr>
          <a:lstStyle/>
          <a:p>
            <a:r>
              <a:rPr lang="en-US" sz="2800" b="1" dirty="0" smtClean="0">
                <a:latin typeface="Arial" pitchFamily="34" charset="0"/>
                <a:cs typeface="Arial" pitchFamily="34" charset="0"/>
              </a:rPr>
              <a:t>Handbooks</a:t>
            </a:r>
            <a:endParaRPr lang="en-US" sz="2800" b="1" dirty="0">
              <a:latin typeface="Arial" pitchFamily="34" charset="0"/>
              <a:cs typeface="Arial" pitchFamily="34" charset="0"/>
            </a:endParaRPr>
          </a:p>
        </p:txBody>
      </p:sp>
      <p:sp>
        <p:nvSpPr>
          <p:cNvPr id="9" name="TextBox 8"/>
          <p:cNvSpPr txBox="1"/>
          <p:nvPr/>
        </p:nvSpPr>
        <p:spPr>
          <a:xfrm>
            <a:off x="457200" y="3657601"/>
            <a:ext cx="7315200" cy="1200329"/>
          </a:xfrm>
          <a:prstGeom prst="rect">
            <a:avLst/>
          </a:prstGeom>
          <a:noFill/>
        </p:spPr>
        <p:txBody>
          <a:bodyPr wrap="square" rtlCol="0">
            <a:spAutoFit/>
          </a:bodyPr>
          <a:lstStyle/>
          <a:p>
            <a:r>
              <a:rPr lang="en-US" b="1" u="sng" dirty="0" smtClean="0">
                <a:latin typeface="Arial" pitchFamily="34" charset="0"/>
                <a:cs typeface="Arial" pitchFamily="34" charset="0"/>
              </a:rPr>
              <a:t>Introduction to Mechanics of Continua</a:t>
            </a:r>
            <a:r>
              <a:rPr lang="en-US" b="1" dirty="0" smtClean="0">
                <a:latin typeface="Arial" pitchFamily="34" charset="0"/>
                <a:cs typeface="Arial" pitchFamily="34" charset="0"/>
              </a:rPr>
              <a:t> </a:t>
            </a:r>
            <a:r>
              <a:rPr lang="en-US" dirty="0" smtClean="0">
                <a:latin typeface="Arial" pitchFamily="34" charset="0"/>
                <a:cs typeface="Arial" pitchFamily="34" charset="0"/>
              </a:rPr>
              <a:t>by William Prager</a:t>
            </a:r>
          </a:p>
          <a:p>
            <a:r>
              <a:rPr lang="en-US" b="1" u="sng" dirty="0" smtClean="0">
                <a:latin typeface="Arial" pitchFamily="34" charset="0"/>
                <a:cs typeface="Arial" pitchFamily="34" charset="0"/>
              </a:rPr>
              <a:t>Continuum Mechanics: Concise Theory and Problems</a:t>
            </a:r>
            <a:r>
              <a:rPr lang="en-US" dirty="0" smtClean="0">
                <a:latin typeface="Arial" pitchFamily="34" charset="0"/>
                <a:cs typeface="Arial" pitchFamily="34" charset="0"/>
              </a:rPr>
              <a:t> by P. Chadwick</a:t>
            </a:r>
          </a:p>
          <a:p>
            <a:r>
              <a:rPr lang="en-US" b="1" u="sng" dirty="0" smtClean="0">
                <a:latin typeface="Arial" pitchFamily="34" charset="0"/>
                <a:cs typeface="Arial" pitchFamily="34" charset="0"/>
              </a:rPr>
              <a:t>Introduction to Continuum Mechanics</a:t>
            </a:r>
            <a:r>
              <a:rPr lang="en-US" b="1" dirty="0" smtClean="0">
                <a:latin typeface="Arial" pitchFamily="34" charset="0"/>
                <a:cs typeface="Arial" pitchFamily="34" charset="0"/>
              </a:rPr>
              <a:t> </a:t>
            </a:r>
            <a:r>
              <a:rPr lang="en-US" dirty="0" smtClean="0">
                <a:latin typeface="Arial" pitchFamily="34" charset="0"/>
                <a:cs typeface="Arial" pitchFamily="34" charset="0"/>
              </a:rPr>
              <a:t>by Sudhakar Nair</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762000" y="1447800"/>
            <a:ext cx="7848600" cy="2677656"/>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Continuum Assumption and Continuum Mechanics</a:t>
            </a:r>
          </a:p>
          <a:p>
            <a:pPr>
              <a:buFont typeface="Wingdings" pitchFamily="2" charset="2"/>
              <a:buChar char="§"/>
            </a:pPr>
            <a:r>
              <a:rPr lang="en-US" sz="2400" b="1" dirty="0" smtClean="0">
                <a:latin typeface="Arial" pitchFamily="34" charset="0"/>
                <a:cs typeface="Arial" pitchFamily="34" charset="0"/>
              </a:rPr>
              <a:t> Tensor definition </a:t>
            </a:r>
          </a:p>
          <a:p>
            <a:pPr>
              <a:buFont typeface="Wingdings" pitchFamily="2" charset="2"/>
              <a:buChar char="§"/>
            </a:pPr>
            <a:r>
              <a:rPr lang="en-US" sz="2400" b="1" dirty="0" smtClean="0">
                <a:latin typeface="Arial" pitchFamily="34" charset="0"/>
                <a:cs typeface="Arial" pitchFamily="34" charset="0"/>
              </a:rPr>
              <a:t> Notation and summation convention</a:t>
            </a:r>
          </a:p>
          <a:p>
            <a:pPr>
              <a:buFont typeface="Wingdings" pitchFamily="2" charset="2"/>
              <a:buChar char="§"/>
            </a:pP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Kronecker</a:t>
            </a:r>
            <a:r>
              <a:rPr lang="en-US" sz="2400" b="1" dirty="0" smtClean="0">
                <a:latin typeface="Arial" pitchFamily="34" charset="0"/>
                <a:cs typeface="Arial" pitchFamily="34" charset="0"/>
              </a:rPr>
              <a:t> delta</a:t>
            </a:r>
          </a:p>
          <a:p>
            <a:pPr>
              <a:buFont typeface="Wingdings" pitchFamily="2" charset="2"/>
              <a:buChar char="§"/>
            </a:pPr>
            <a:r>
              <a:rPr lang="en-US" sz="2400" b="1" dirty="0" smtClean="0">
                <a:latin typeface="Arial" pitchFamily="34" charset="0"/>
                <a:cs typeface="Arial" pitchFamily="34" charset="0"/>
              </a:rPr>
              <a:t> Permutation symbol</a:t>
            </a:r>
          </a:p>
          <a:p>
            <a:pPr>
              <a:buFont typeface="Wingdings" pitchFamily="2" charset="2"/>
              <a:buChar char="§"/>
            </a:pPr>
            <a:r>
              <a:rPr lang="en-US" sz="2400" b="1" dirty="0" smtClean="0">
                <a:latin typeface="Arial" pitchFamily="34" charset="0"/>
                <a:cs typeface="Arial" pitchFamily="34" charset="0"/>
              </a:rPr>
              <a:t> </a:t>
            </a:r>
            <a:r>
              <a:rPr lang="el-GR" sz="2400" b="1" dirty="0" smtClean="0">
                <a:latin typeface="Arial" pitchFamily="34" charset="0"/>
                <a:cs typeface="Arial" pitchFamily="34" charset="0"/>
              </a:rPr>
              <a:t>ε</a:t>
            </a:r>
            <a:r>
              <a:rPr lang="en-US" sz="2400" b="1" dirty="0" smtClean="0">
                <a:latin typeface="Arial" pitchFamily="34" charset="0"/>
                <a:cs typeface="Arial" pitchFamily="34" charset="0"/>
              </a:rPr>
              <a:t>-</a:t>
            </a:r>
            <a:r>
              <a:rPr lang="el-GR" sz="2400" b="1" dirty="0" smtClean="0">
                <a:latin typeface="Arial" pitchFamily="34" charset="0"/>
                <a:cs typeface="Arial" pitchFamily="34" charset="0"/>
              </a:rPr>
              <a:t>δ</a:t>
            </a:r>
            <a:r>
              <a:rPr lang="en-US" sz="2400" b="1" dirty="0" smtClean="0">
                <a:latin typeface="Arial" pitchFamily="34" charset="0"/>
                <a:cs typeface="Arial" pitchFamily="34" charset="0"/>
              </a:rPr>
              <a:t> identity</a:t>
            </a:r>
          </a:p>
          <a:p>
            <a:pPr>
              <a:buFont typeface="Wingdings" pitchFamily="2" charset="2"/>
              <a:buChar char="§"/>
            </a:pP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27672"/>
            <a:ext cx="3886200" cy="1938992"/>
          </a:xfrm>
          <a:prstGeom prst="rect">
            <a:avLst/>
          </a:prstGeom>
          <a:noFill/>
        </p:spPr>
        <p:txBody>
          <a:bodyPr wrap="square" rtlCol="0">
            <a:spAutoFit/>
          </a:bodyPr>
          <a:lstStyle/>
          <a:p>
            <a:r>
              <a:rPr lang="en-US" sz="2000" dirty="0" smtClean="0">
                <a:latin typeface="Arial" pitchFamily="34" charset="0"/>
                <a:cs typeface="Arial" pitchFamily="34" charset="0"/>
              </a:rPr>
              <a:t>“The analysis of the kinematics and mechanical behavior of materials modeled on the </a:t>
            </a:r>
            <a:r>
              <a:rPr lang="en-US" sz="2000" u="sng" dirty="0" smtClean="0">
                <a:latin typeface="Arial" pitchFamily="34" charset="0"/>
                <a:cs typeface="Arial" pitchFamily="34" charset="0"/>
              </a:rPr>
              <a:t>continuum assumption</a:t>
            </a:r>
            <a:r>
              <a:rPr lang="en-US" sz="2000" dirty="0" smtClean="0">
                <a:latin typeface="Arial" pitchFamily="34" charset="0"/>
                <a:cs typeface="Arial" pitchFamily="34" charset="0"/>
              </a:rPr>
              <a:t> is what we know as </a:t>
            </a:r>
            <a:r>
              <a:rPr lang="en-US" sz="2000" b="1" i="1" dirty="0" smtClean="0">
                <a:solidFill>
                  <a:srgbClr val="FF0000"/>
                </a:solidFill>
                <a:latin typeface="Arial" pitchFamily="34" charset="0"/>
                <a:cs typeface="Arial" pitchFamily="34" charset="0"/>
              </a:rPr>
              <a:t>Continuum Mechanics</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p:txBody>
      </p:sp>
      <p:sp>
        <p:nvSpPr>
          <p:cNvPr id="3" name="TextBox 2"/>
          <p:cNvSpPr txBox="1"/>
          <p:nvPr/>
        </p:nvSpPr>
        <p:spPr>
          <a:xfrm>
            <a:off x="4648200" y="457200"/>
            <a:ext cx="4038600" cy="2246769"/>
          </a:xfrm>
          <a:prstGeom prst="rect">
            <a:avLst/>
          </a:prstGeom>
          <a:noFill/>
        </p:spPr>
        <p:txBody>
          <a:bodyPr wrap="square" rtlCol="0">
            <a:spAutoFit/>
          </a:bodyPr>
          <a:lstStyle/>
          <a:p>
            <a:r>
              <a:rPr lang="en-US" sz="2000" dirty="0" smtClean="0">
                <a:latin typeface="Arial" pitchFamily="34" charset="0"/>
                <a:cs typeface="Arial" pitchFamily="34" charset="0"/>
              </a:rPr>
              <a:t>“The </a:t>
            </a:r>
            <a:r>
              <a:rPr lang="en-US" sz="2000" b="1" i="1" dirty="0" smtClean="0">
                <a:solidFill>
                  <a:srgbClr val="FF0000"/>
                </a:solidFill>
                <a:latin typeface="Arial" pitchFamily="34" charset="0"/>
                <a:cs typeface="Arial" pitchFamily="34" charset="0"/>
              </a:rPr>
              <a:t>continuum assumption</a:t>
            </a:r>
            <a:r>
              <a:rPr lang="en-US" sz="2000" i="1" dirty="0" smtClean="0">
                <a:latin typeface="Arial" pitchFamily="34" charset="0"/>
                <a:cs typeface="Arial" pitchFamily="34" charset="0"/>
              </a:rPr>
              <a:t> </a:t>
            </a:r>
            <a:r>
              <a:rPr lang="en-US" sz="2000" dirty="0" smtClean="0">
                <a:latin typeface="Arial" pitchFamily="34" charset="0"/>
                <a:cs typeface="Arial" pitchFamily="34" charset="0"/>
              </a:rPr>
              <a:t>ignores the discrete composition of material bodies and assumes that the substance of such bodies is distributed uniformly throughout, and completely fills the space it occupies”</a:t>
            </a:r>
            <a:endParaRPr lang="en-US" sz="2000" dirty="0">
              <a:latin typeface="Arial" pitchFamily="34" charset="0"/>
              <a:cs typeface="Arial" pitchFamily="34" charset="0"/>
            </a:endParaRPr>
          </a:p>
        </p:txBody>
      </p:sp>
      <p:sp>
        <p:nvSpPr>
          <p:cNvPr id="4" name="TextBox 3"/>
          <p:cNvSpPr txBox="1"/>
          <p:nvPr/>
        </p:nvSpPr>
        <p:spPr>
          <a:xfrm>
            <a:off x="381000" y="2861608"/>
            <a:ext cx="8382000" cy="1938992"/>
          </a:xfrm>
          <a:prstGeom prst="rect">
            <a:avLst/>
          </a:prstGeom>
          <a:noFill/>
        </p:spPr>
        <p:txBody>
          <a:bodyPr wrap="square" rtlCol="0">
            <a:spAutoFit/>
          </a:bodyPr>
          <a:lstStyle/>
          <a:p>
            <a:r>
              <a:rPr lang="en-US" sz="2000" dirty="0" smtClean="0">
                <a:latin typeface="Arial" pitchFamily="34" charset="0"/>
                <a:cs typeface="Arial" pitchFamily="34" charset="0"/>
              </a:rPr>
              <a:t>A body consists of collection of atoms. An atom consists of electron, proton and neutron. Thus matter is not continuous.</a:t>
            </a:r>
          </a:p>
          <a:p>
            <a:r>
              <a:rPr lang="en-US" sz="2000" dirty="0" smtClean="0">
                <a:latin typeface="Arial" pitchFamily="34" charset="0"/>
                <a:cs typeface="Arial" pitchFamily="34" charset="0"/>
              </a:rPr>
              <a:t>On the scale by which we consider bodies of steel, aluminum, concrete etc, the characteristic dimensions are extremely large compared to molecular distances so that the continuum model provides a very useful and reliable representations.</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427672"/>
            <a:ext cx="8382000" cy="707886"/>
          </a:xfrm>
          <a:prstGeom prst="rect">
            <a:avLst/>
          </a:prstGeom>
          <a:noFill/>
        </p:spPr>
        <p:txBody>
          <a:bodyPr wrap="square" rtlCol="0">
            <a:spAutoFit/>
          </a:bodyPr>
          <a:lstStyle/>
          <a:p>
            <a:r>
              <a:rPr lang="en-US" sz="2000" dirty="0" smtClean="0">
                <a:latin typeface="Arial" pitchFamily="34" charset="0"/>
                <a:cs typeface="Arial" pitchFamily="34" charset="0"/>
              </a:rPr>
              <a:t>A</a:t>
            </a:r>
            <a:r>
              <a:rPr lang="en-US" sz="2000" i="1" dirty="0" smtClean="0">
                <a:latin typeface="Arial" pitchFamily="34" charset="0"/>
                <a:cs typeface="Arial" pitchFamily="34" charset="0"/>
              </a:rPr>
              <a:t> </a:t>
            </a:r>
            <a:r>
              <a:rPr lang="en-US" sz="2000" i="1" dirty="0" smtClean="0">
                <a:solidFill>
                  <a:srgbClr val="FF0000"/>
                </a:solidFill>
                <a:latin typeface="Arial" pitchFamily="34" charset="0"/>
                <a:cs typeface="Arial" pitchFamily="34" charset="0"/>
              </a:rPr>
              <a:t>Tensor</a:t>
            </a:r>
            <a:r>
              <a:rPr lang="en-US" sz="2000" i="1" dirty="0" smtClean="0">
                <a:latin typeface="Arial" pitchFamily="34" charset="0"/>
                <a:cs typeface="Arial" pitchFamily="34" charset="0"/>
              </a:rPr>
              <a:t> </a:t>
            </a:r>
            <a:r>
              <a:rPr lang="en-US" sz="2000" dirty="0" smtClean="0">
                <a:latin typeface="Arial" pitchFamily="34" charset="0"/>
                <a:cs typeface="Arial" pitchFamily="34" charset="0"/>
              </a:rPr>
              <a:t>or linear transformation, assigns any vector </a:t>
            </a:r>
            <a:r>
              <a:rPr lang="en-US" sz="2000" i="1" dirty="0" smtClean="0">
                <a:latin typeface="Arial" pitchFamily="34" charset="0"/>
                <a:cs typeface="Arial" pitchFamily="34" charset="0"/>
              </a:rPr>
              <a:t>v</a:t>
            </a:r>
            <a:r>
              <a:rPr lang="en-US" sz="2000" dirty="0" smtClean="0">
                <a:latin typeface="Arial" pitchFamily="34" charset="0"/>
                <a:cs typeface="Arial" pitchFamily="34" charset="0"/>
              </a:rPr>
              <a:t> to another vector </a:t>
            </a:r>
            <a:r>
              <a:rPr lang="en-US" sz="2000" i="1" dirty="0" err="1" smtClean="0">
                <a:latin typeface="Arial" pitchFamily="34" charset="0"/>
                <a:cs typeface="Arial" pitchFamily="34" charset="0"/>
              </a:rPr>
              <a:t>Tv</a:t>
            </a:r>
            <a:r>
              <a:rPr lang="en-US" sz="2000" dirty="0" smtClean="0">
                <a:latin typeface="Arial" pitchFamily="34" charset="0"/>
                <a:cs typeface="Arial" pitchFamily="34" charset="0"/>
              </a:rPr>
              <a:t> such that </a:t>
            </a:r>
            <a:endParaRPr lang="en-US" sz="2000" dirty="0">
              <a:latin typeface="Arial" pitchFamily="34" charset="0"/>
              <a:cs typeface="Arial" pitchFamily="34" charset="0"/>
            </a:endParaRPr>
          </a:p>
        </p:txBody>
      </p:sp>
      <p:graphicFrame>
        <p:nvGraphicFramePr>
          <p:cNvPr id="5" name="Object 4"/>
          <p:cNvGraphicFramePr>
            <a:graphicFrameLocks noChangeAspect="1"/>
          </p:cNvGraphicFramePr>
          <p:nvPr/>
        </p:nvGraphicFramePr>
        <p:xfrm>
          <a:off x="2209800" y="1143000"/>
          <a:ext cx="3124200" cy="266700"/>
        </p:xfrm>
        <a:graphic>
          <a:graphicData uri="http://schemas.openxmlformats.org/presentationml/2006/ole">
            <p:oleObj spid="_x0000_s1026" name="Equation" r:id="rId3" imgW="3124080" imgH="266400" progId="Equation.3">
              <p:embed/>
            </p:oleObj>
          </a:graphicData>
        </a:graphic>
      </p:graphicFrame>
      <p:sp>
        <p:nvSpPr>
          <p:cNvPr id="6" name="TextBox 5"/>
          <p:cNvSpPr txBox="1"/>
          <p:nvPr/>
        </p:nvSpPr>
        <p:spPr>
          <a:xfrm>
            <a:off x="304800" y="1578114"/>
            <a:ext cx="8382000" cy="707886"/>
          </a:xfrm>
          <a:prstGeom prst="rect">
            <a:avLst/>
          </a:prstGeom>
          <a:noFill/>
        </p:spPr>
        <p:txBody>
          <a:bodyPr wrap="square" rtlCol="0">
            <a:spAutoFit/>
          </a:bodyPr>
          <a:lstStyle/>
          <a:p>
            <a:r>
              <a:rPr lang="en-US" sz="2000" dirty="0" smtClean="0">
                <a:latin typeface="Arial" pitchFamily="34" charset="0"/>
                <a:cs typeface="Arial" pitchFamily="34" charset="0"/>
              </a:rPr>
              <a:t>for all </a:t>
            </a:r>
            <a:r>
              <a:rPr lang="en-US" sz="2000" i="1" dirty="0" smtClean="0">
                <a:latin typeface="Arial" pitchFamily="34" charset="0"/>
                <a:cs typeface="Arial" pitchFamily="34" charset="0"/>
              </a:rPr>
              <a:t>v</a:t>
            </a:r>
            <a:r>
              <a:rPr lang="en-US" sz="2000" dirty="0" smtClean="0">
                <a:latin typeface="Arial" pitchFamily="34" charset="0"/>
                <a:cs typeface="Arial" pitchFamily="34" charset="0"/>
              </a:rPr>
              <a:t> and </a:t>
            </a:r>
            <a:r>
              <a:rPr lang="en-US" sz="2000" i="1" dirty="0" smtClean="0">
                <a:latin typeface="Arial" pitchFamily="34" charset="0"/>
                <a:cs typeface="Arial" pitchFamily="34" charset="0"/>
              </a:rPr>
              <a:t>w. </a:t>
            </a:r>
            <a:r>
              <a:rPr lang="en-US" sz="2000" dirty="0" smtClean="0">
                <a:latin typeface="Arial" pitchFamily="34" charset="0"/>
                <a:cs typeface="Arial" pitchFamily="34" charset="0"/>
              </a:rPr>
              <a:t>Furthermore, the sum of two tensors and the scalar multiple of a tensor is defined by,</a:t>
            </a:r>
            <a:endParaRPr lang="en-US" sz="2000" i="1" dirty="0">
              <a:latin typeface="Arial" pitchFamily="34" charset="0"/>
              <a:cs typeface="Arial" pitchFamily="34" charset="0"/>
            </a:endParaRPr>
          </a:p>
        </p:txBody>
      </p:sp>
      <p:graphicFrame>
        <p:nvGraphicFramePr>
          <p:cNvPr id="1027" name="Object 3"/>
          <p:cNvGraphicFramePr>
            <a:graphicFrameLocks noChangeAspect="1"/>
          </p:cNvGraphicFramePr>
          <p:nvPr/>
        </p:nvGraphicFramePr>
        <p:xfrm>
          <a:off x="1987550" y="2400300"/>
          <a:ext cx="3568700" cy="266700"/>
        </p:xfrm>
        <a:graphic>
          <a:graphicData uri="http://schemas.openxmlformats.org/presentationml/2006/ole">
            <p:oleObj spid="_x0000_s1027" name="Equation" r:id="rId4" imgW="3568680" imgH="266400" progId="Equation.3">
              <p:embed/>
            </p:oleObj>
          </a:graphicData>
        </a:graphic>
      </p:graphicFrame>
      <p:sp>
        <p:nvSpPr>
          <p:cNvPr id="8" name="TextBox 7"/>
          <p:cNvSpPr txBox="1"/>
          <p:nvPr/>
        </p:nvSpPr>
        <p:spPr>
          <a:xfrm>
            <a:off x="332508" y="3081278"/>
            <a:ext cx="1801092" cy="461665"/>
          </a:xfrm>
          <a:prstGeom prst="rect">
            <a:avLst/>
          </a:prstGeom>
          <a:noFill/>
        </p:spPr>
        <p:txBody>
          <a:bodyPr wrap="square" rtlCol="0">
            <a:spAutoFit/>
          </a:bodyPr>
          <a:lstStyle/>
          <a:p>
            <a:r>
              <a:rPr lang="en-US" sz="2400" b="1" dirty="0" smtClean="0">
                <a:latin typeface="Arial" pitchFamily="34" charset="0"/>
                <a:cs typeface="Arial" pitchFamily="34" charset="0"/>
              </a:rPr>
              <a:t>Notation :</a:t>
            </a:r>
            <a:endParaRPr lang="en-US" sz="2400" b="1" dirty="0">
              <a:latin typeface="Arial" pitchFamily="34" charset="0"/>
              <a:cs typeface="Arial" pitchFamily="34" charset="0"/>
            </a:endParaRPr>
          </a:p>
        </p:txBody>
      </p:sp>
      <p:sp>
        <p:nvSpPr>
          <p:cNvPr id="9" name="TextBox 8"/>
          <p:cNvSpPr txBox="1"/>
          <p:nvPr/>
        </p:nvSpPr>
        <p:spPr>
          <a:xfrm>
            <a:off x="1828800" y="3386078"/>
            <a:ext cx="4953000" cy="2862322"/>
          </a:xfrm>
          <a:prstGeom prst="rect">
            <a:avLst/>
          </a:prstGeom>
          <a:noFill/>
        </p:spPr>
        <p:txBody>
          <a:bodyPr wrap="square" rtlCol="0">
            <a:spAutoFit/>
          </a:bodyPr>
          <a:lstStyle/>
          <a:p>
            <a:pPr marL="342900" indent="-342900"/>
            <a:r>
              <a:rPr lang="en-US" sz="2000" dirty="0" smtClean="0">
                <a:latin typeface="Arial" pitchFamily="34" charset="0"/>
                <a:cs typeface="Arial" pitchFamily="34" charset="0"/>
              </a:rPr>
              <a:t>1.  </a:t>
            </a:r>
            <a:r>
              <a:rPr lang="en-US" sz="2000" i="1" u="sng" dirty="0" smtClean="0">
                <a:latin typeface="Arial" pitchFamily="34" charset="0"/>
                <a:cs typeface="Arial" pitchFamily="34" charset="0"/>
              </a:rPr>
              <a:t>Scalar</a:t>
            </a:r>
            <a:r>
              <a:rPr lang="en-US" sz="2000" dirty="0" smtClean="0">
                <a:latin typeface="Arial" pitchFamily="34" charset="0"/>
                <a:cs typeface="Arial" pitchFamily="34" charset="0"/>
              </a:rPr>
              <a:t> variables are written as </a:t>
            </a:r>
            <a:r>
              <a:rPr lang="en-US" sz="2000" i="1" u="sng" dirty="0" smtClean="0">
                <a:latin typeface="Arial" pitchFamily="34" charset="0"/>
                <a:cs typeface="Arial" pitchFamily="34" charset="0"/>
              </a:rPr>
              <a:t>italic letters</a:t>
            </a:r>
          </a:p>
          <a:p>
            <a:pPr marL="342900" indent="-342900"/>
            <a:r>
              <a:rPr lang="en-US" sz="2000" dirty="0">
                <a:latin typeface="Arial" pitchFamily="34" charset="0"/>
                <a:cs typeface="Arial" pitchFamily="34" charset="0"/>
              </a:rPr>
              <a:t> 	</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a</a:t>
            </a:r>
            <a:r>
              <a:rPr lang="en-US" sz="2000" dirty="0" smtClean="0">
                <a:latin typeface="Arial" pitchFamily="34" charset="0"/>
                <a:cs typeface="Arial" pitchFamily="34" charset="0"/>
              </a:rPr>
              <a:t> – acceleration (magnitude)</a:t>
            </a:r>
          </a:p>
          <a:p>
            <a:pPr marL="342900" indent="-342900"/>
            <a:r>
              <a:rPr lang="en-US" sz="2000" dirty="0">
                <a:latin typeface="Arial" pitchFamily="34" charset="0"/>
                <a:cs typeface="Arial" pitchFamily="34" charset="0"/>
              </a:rPr>
              <a:t>	</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v</a:t>
            </a:r>
            <a:r>
              <a:rPr lang="en-US" sz="2000" dirty="0" smtClean="0">
                <a:latin typeface="Arial" pitchFamily="34" charset="0"/>
                <a:cs typeface="Arial" pitchFamily="34" charset="0"/>
              </a:rPr>
              <a:t> – velocity (magnitude)</a:t>
            </a:r>
          </a:p>
          <a:p>
            <a:pPr marL="342900" indent="-342900"/>
            <a:r>
              <a:rPr lang="en-US" sz="2000" dirty="0">
                <a:latin typeface="Arial" pitchFamily="34" charset="0"/>
                <a:cs typeface="Arial" pitchFamily="34" charset="0"/>
              </a:rPr>
              <a:t>	</a:t>
            </a:r>
            <a:r>
              <a:rPr lang="en-US" sz="2000" dirty="0" smtClean="0">
                <a:latin typeface="Arial" pitchFamily="34" charset="0"/>
                <a:cs typeface="Arial" pitchFamily="34" charset="0"/>
              </a:rPr>
              <a:t>	</a:t>
            </a:r>
            <a:r>
              <a:rPr lang="en-US" sz="2000" i="1" dirty="0" smtClean="0">
                <a:latin typeface="Arial" pitchFamily="34" charset="0"/>
                <a:cs typeface="Arial" pitchFamily="34" charset="0"/>
              </a:rPr>
              <a:t>r</a:t>
            </a:r>
            <a:r>
              <a:rPr lang="en-US" sz="2000" dirty="0" smtClean="0">
                <a:latin typeface="Arial" pitchFamily="34" charset="0"/>
                <a:cs typeface="Arial" pitchFamily="34" charset="0"/>
              </a:rPr>
              <a:t> – radius </a:t>
            </a:r>
          </a:p>
          <a:p>
            <a:pPr marL="342900" indent="-342900"/>
            <a:r>
              <a:rPr lang="en-US" sz="2000" dirty="0" smtClean="0">
                <a:latin typeface="Arial" pitchFamily="34" charset="0"/>
                <a:cs typeface="Arial" pitchFamily="34" charset="0"/>
              </a:rPr>
              <a:t>2.  </a:t>
            </a:r>
            <a:r>
              <a:rPr lang="en-US" sz="2000" b="1" i="1" u="sng" dirty="0" smtClean="0">
                <a:latin typeface="Arial" pitchFamily="34" charset="0"/>
                <a:cs typeface="Arial" pitchFamily="34" charset="0"/>
              </a:rPr>
              <a:t>Vectors</a:t>
            </a:r>
            <a:r>
              <a:rPr lang="en-US" sz="2000" dirty="0" smtClean="0">
                <a:latin typeface="Arial" pitchFamily="34" charset="0"/>
                <a:cs typeface="Arial" pitchFamily="34" charset="0"/>
              </a:rPr>
              <a:t> are written as </a:t>
            </a:r>
            <a:r>
              <a:rPr lang="en-US" sz="2000" b="1" i="1" u="sng" dirty="0" smtClean="0">
                <a:latin typeface="Arial" pitchFamily="34" charset="0"/>
                <a:cs typeface="Arial" pitchFamily="34" charset="0"/>
              </a:rPr>
              <a:t>boldface italics</a:t>
            </a:r>
          </a:p>
          <a:p>
            <a:pPr marL="342900" indent="-342900"/>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x</a:t>
            </a:r>
            <a:r>
              <a:rPr lang="en-US" sz="2000" dirty="0" smtClean="0">
                <a:latin typeface="Arial" pitchFamily="34" charset="0"/>
                <a:cs typeface="Arial" pitchFamily="34" charset="0"/>
              </a:rPr>
              <a:t> – position </a:t>
            </a:r>
          </a:p>
          <a:p>
            <a:pPr marL="342900" indent="-342900"/>
            <a:r>
              <a:rPr lang="en-US" sz="2000" dirty="0">
                <a:latin typeface="Arial" pitchFamily="34" charset="0"/>
                <a:cs typeface="Arial" pitchFamily="34" charset="0"/>
              </a:rPr>
              <a:t>	</a:t>
            </a:r>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v</a:t>
            </a:r>
            <a:r>
              <a:rPr lang="en-US" sz="2000" dirty="0" smtClean="0">
                <a:latin typeface="Arial" pitchFamily="34" charset="0"/>
                <a:cs typeface="Arial" pitchFamily="34" charset="0"/>
              </a:rPr>
              <a:t> – velocity </a:t>
            </a:r>
          </a:p>
          <a:p>
            <a:pPr marL="342900" indent="-342900"/>
            <a:r>
              <a:rPr lang="en-US" sz="2000" dirty="0">
                <a:latin typeface="Arial" pitchFamily="34" charset="0"/>
                <a:cs typeface="Arial" pitchFamily="34" charset="0"/>
              </a:rPr>
              <a:t>	</a:t>
            </a:r>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a</a:t>
            </a:r>
            <a:r>
              <a:rPr lang="en-US" sz="2000" dirty="0" smtClean="0">
                <a:latin typeface="Arial" pitchFamily="34" charset="0"/>
                <a:cs typeface="Arial" pitchFamily="34" charset="0"/>
              </a:rPr>
              <a:t> – acceleration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1828800"/>
            <a:ext cx="4572000" cy="2308324"/>
          </a:xfrm>
          <a:prstGeom prst="rect">
            <a:avLst/>
          </a:prstGeom>
        </p:spPr>
        <p:txBody>
          <a:bodyPr>
            <a:spAutoFit/>
          </a:bodyPr>
          <a:lstStyle/>
          <a:p>
            <a:pPr marL="342900" indent="-342900">
              <a:buAutoNum type="arabicPeriod" startAt="3"/>
            </a:pPr>
            <a:r>
              <a:rPr lang="en-US" dirty="0" smtClean="0">
                <a:latin typeface="Arial" pitchFamily="34" charset="0"/>
                <a:cs typeface="Arial" pitchFamily="34" charset="0"/>
              </a:rPr>
              <a:t>SECOND and </a:t>
            </a:r>
            <a:r>
              <a:rPr lang="en-US" u="sng" dirty="0" smtClean="0">
                <a:latin typeface="Arial" pitchFamily="34" charset="0"/>
                <a:cs typeface="Arial" pitchFamily="34" charset="0"/>
              </a:rPr>
              <a:t>HIGHER ORDER TENSORS</a:t>
            </a:r>
            <a:r>
              <a:rPr lang="en-US" dirty="0" smtClean="0">
                <a:latin typeface="Arial" pitchFamily="34" charset="0"/>
                <a:cs typeface="Arial" pitchFamily="34" charset="0"/>
              </a:rPr>
              <a:t> are designated by </a:t>
            </a:r>
            <a:r>
              <a:rPr lang="en-US" u="sng" dirty="0" smtClean="0">
                <a:latin typeface="Arial" pitchFamily="34" charset="0"/>
                <a:cs typeface="Arial" pitchFamily="34" charset="0"/>
              </a:rPr>
              <a:t>UPPERCASE FONTS</a:t>
            </a:r>
            <a:r>
              <a:rPr lang="en-US" dirty="0" smtClean="0">
                <a:latin typeface="Arial" pitchFamily="34" charset="0"/>
                <a:cs typeface="Arial" pitchFamily="34" charset="0"/>
              </a:rPr>
              <a:t>. Additionally matrices  are shown in calligraphic form  to differentiate them from tensors</a:t>
            </a:r>
          </a:p>
          <a:p>
            <a:pPr marL="342900" indent="-342900"/>
            <a:r>
              <a:rPr lang="en-US" dirty="0" smtClean="0">
                <a:latin typeface="Arial" pitchFamily="34" charset="0"/>
                <a:cs typeface="Arial" pitchFamily="34" charset="0"/>
              </a:rPr>
              <a:t>		</a:t>
            </a:r>
            <a:r>
              <a:rPr lang="en-US" dirty="0" smtClean="0">
                <a:latin typeface="Blackadder ITC" pitchFamily="82" charset="0"/>
                <a:cs typeface="Arial" pitchFamily="34" charset="0"/>
              </a:rPr>
              <a:t>O</a:t>
            </a:r>
            <a:r>
              <a:rPr lang="en-US" dirty="0" smtClean="0">
                <a:latin typeface="Arial" pitchFamily="34" charset="0"/>
                <a:cs typeface="Arial" pitchFamily="34" charset="0"/>
              </a:rPr>
              <a:t> – orthogonal matrix</a:t>
            </a:r>
          </a:p>
          <a:p>
            <a:pPr marL="342900" indent="-342900"/>
            <a:r>
              <a:rPr lang="en-US" dirty="0" smtClean="0">
                <a:latin typeface="Arial" pitchFamily="34" charset="0"/>
                <a:cs typeface="Arial" pitchFamily="34" charset="0"/>
              </a:rPr>
              <a:t>		 E – finite strain </a:t>
            </a:r>
          </a:p>
          <a:p>
            <a:pPr marL="342900" indent="-342900"/>
            <a:r>
              <a:rPr lang="en-US" dirty="0" smtClean="0">
                <a:latin typeface="Arial" pitchFamily="34" charset="0"/>
                <a:cs typeface="Arial" pitchFamily="34" charset="0"/>
              </a:rPr>
              <a:t>		 T – Cauchy Stress Tensor</a:t>
            </a:r>
            <a:endParaRPr lang="en-US" dirty="0">
              <a:latin typeface="Arial" pitchFamily="34" charset="0"/>
              <a:cs typeface="Arial" pitchFamily="34" charset="0"/>
            </a:endParaRPr>
          </a:p>
        </p:txBody>
      </p:sp>
      <p:sp>
        <p:nvSpPr>
          <p:cNvPr id="3" name="TextBox 2"/>
          <p:cNvSpPr txBox="1"/>
          <p:nvPr/>
        </p:nvSpPr>
        <p:spPr>
          <a:xfrm>
            <a:off x="457200" y="762000"/>
            <a:ext cx="1905000" cy="461665"/>
          </a:xfrm>
          <a:prstGeom prst="rect">
            <a:avLst/>
          </a:prstGeom>
          <a:noFill/>
        </p:spPr>
        <p:txBody>
          <a:bodyPr wrap="square" rtlCol="0">
            <a:spAutoFit/>
          </a:bodyPr>
          <a:lstStyle/>
          <a:p>
            <a:r>
              <a:rPr lang="en-US" sz="2400" b="1" dirty="0" smtClean="0">
                <a:latin typeface="Arial" pitchFamily="34" charset="0"/>
                <a:cs typeface="Arial" pitchFamily="34" charset="0"/>
              </a:rPr>
              <a:t>Notation :</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4010892" cy="461665"/>
          </a:xfrm>
          <a:prstGeom prst="rect">
            <a:avLst/>
          </a:prstGeom>
          <a:noFill/>
        </p:spPr>
        <p:txBody>
          <a:bodyPr wrap="square" rtlCol="0">
            <a:spAutoFit/>
          </a:bodyPr>
          <a:lstStyle/>
          <a:p>
            <a:r>
              <a:rPr lang="en-US" sz="2400" b="1" dirty="0" smtClean="0">
                <a:latin typeface="Arial" pitchFamily="34" charset="0"/>
                <a:cs typeface="Arial" pitchFamily="34" charset="0"/>
              </a:rPr>
              <a:t>Summation Convention:</a:t>
            </a:r>
            <a:endParaRPr lang="en-US" sz="2400" b="1" dirty="0">
              <a:latin typeface="Arial" pitchFamily="34" charset="0"/>
              <a:cs typeface="Arial" pitchFamily="34" charset="0"/>
            </a:endParaRPr>
          </a:p>
        </p:txBody>
      </p:sp>
      <p:sp>
        <p:nvSpPr>
          <p:cNvPr id="3" name="TextBox 2"/>
          <p:cNvSpPr txBox="1"/>
          <p:nvPr/>
        </p:nvSpPr>
        <p:spPr>
          <a:xfrm>
            <a:off x="304800" y="533400"/>
            <a:ext cx="8382000" cy="1938992"/>
          </a:xfrm>
          <a:prstGeom prst="rect">
            <a:avLst/>
          </a:prstGeom>
          <a:noFill/>
        </p:spPr>
        <p:txBody>
          <a:bodyPr wrap="square" rtlCol="0">
            <a:spAutoFit/>
          </a:bodyPr>
          <a:lstStyle/>
          <a:p>
            <a:r>
              <a:rPr lang="en-US" sz="2000" dirty="0" smtClean="0">
                <a:latin typeface="Arial" pitchFamily="34" charset="0"/>
                <a:cs typeface="Arial" pitchFamily="34" charset="0"/>
              </a:rPr>
              <a:t>In order to represent vectors and tensors in component form we introduce in our physical space a right-handed system of rectangular Cartesian axes Ox</a:t>
            </a:r>
            <a:r>
              <a:rPr lang="en-US" sz="2000" baseline="-25000" dirty="0" smtClean="0">
                <a:latin typeface="Arial" pitchFamily="34" charset="0"/>
                <a:cs typeface="Arial" pitchFamily="34" charset="0"/>
              </a:rPr>
              <a:t>1</a:t>
            </a:r>
            <a:r>
              <a:rPr lang="en-US" sz="2000" dirty="0" smtClean="0">
                <a:latin typeface="Arial" pitchFamily="34" charset="0"/>
                <a:cs typeface="Arial" pitchFamily="34" charset="0"/>
              </a:rPr>
              <a:t>x</a:t>
            </a:r>
            <a:r>
              <a:rPr lang="en-US" sz="2000" baseline="-25000" dirty="0" smtClean="0">
                <a:latin typeface="Arial" pitchFamily="34" charset="0"/>
                <a:cs typeface="Arial" pitchFamily="34" charset="0"/>
              </a:rPr>
              <a:t>2</a:t>
            </a:r>
            <a:r>
              <a:rPr lang="en-US" sz="2000" dirty="0" smtClean="0">
                <a:latin typeface="Arial" pitchFamily="34" charset="0"/>
                <a:cs typeface="Arial" pitchFamily="34" charset="0"/>
              </a:rPr>
              <a:t>x</a:t>
            </a:r>
            <a:r>
              <a:rPr lang="en-US" sz="2000" baseline="-25000" dirty="0" smtClean="0">
                <a:latin typeface="Arial" pitchFamily="34" charset="0"/>
                <a:cs typeface="Arial" pitchFamily="34" charset="0"/>
              </a:rPr>
              <a:t>3</a:t>
            </a:r>
            <a:r>
              <a:rPr lang="en-US" sz="2000" dirty="0" smtClean="0">
                <a:latin typeface="Arial" pitchFamily="34" charset="0"/>
                <a:cs typeface="Arial" pitchFamily="34" charset="0"/>
              </a:rPr>
              <a:t>, and identify with these axes the triad of unit base vectors,              shown in the figure below. These base vectors form </a:t>
            </a:r>
            <a:r>
              <a:rPr lang="en-US" sz="2000" dirty="0" err="1" smtClean="0">
                <a:latin typeface="Arial" pitchFamily="34" charset="0"/>
                <a:cs typeface="Arial" pitchFamily="34" charset="0"/>
              </a:rPr>
              <a:t>orthonormal</a:t>
            </a:r>
            <a:r>
              <a:rPr lang="en-US" sz="2000" dirty="0" smtClean="0">
                <a:latin typeface="Arial" pitchFamily="34" charset="0"/>
                <a:cs typeface="Arial" pitchFamily="34" charset="0"/>
              </a:rPr>
              <a:t> basis. In terms of this basis, an arbitrary vector </a:t>
            </a:r>
            <a:r>
              <a:rPr lang="en-US" sz="2000" b="1" i="1" dirty="0" smtClean="0">
                <a:latin typeface="Arial" pitchFamily="34" charset="0"/>
                <a:cs typeface="Arial" pitchFamily="34" charset="0"/>
              </a:rPr>
              <a:t>v </a:t>
            </a:r>
            <a:r>
              <a:rPr lang="en-US" sz="2000" dirty="0" smtClean="0">
                <a:latin typeface="Arial" pitchFamily="34" charset="0"/>
                <a:cs typeface="Arial" pitchFamily="34" charset="0"/>
              </a:rPr>
              <a:t>is given in component form by  </a:t>
            </a:r>
            <a:endParaRPr lang="en-US" sz="2000"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133600" y="1524000"/>
          <a:ext cx="647700" cy="292100"/>
        </p:xfrm>
        <a:graphic>
          <a:graphicData uri="http://schemas.openxmlformats.org/presentationml/2006/ole">
            <p:oleObj spid="_x0000_s2050" name="Equation" r:id="rId3" imgW="647640" imgH="291960" progId="Equation.3">
              <p:embed/>
            </p:oleObj>
          </a:graphicData>
        </a:graphic>
      </p:graphicFrame>
      <p:graphicFrame>
        <p:nvGraphicFramePr>
          <p:cNvPr id="2051" name="Object 3"/>
          <p:cNvGraphicFramePr>
            <a:graphicFrameLocks noChangeAspect="1"/>
          </p:cNvGraphicFramePr>
          <p:nvPr/>
        </p:nvGraphicFramePr>
        <p:xfrm>
          <a:off x="2533650" y="2368550"/>
          <a:ext cx="2654300" cy="431800"/>
        </p:xfrm>
        <a:graphic>
          <a:graphicData uri="http://schemas.openxmlformats.org/presentationml/2006/ole">
            <p:oleObj spid="_x0000_s2051" name="Equation" r:id="rId4" imgW="2654280" imgH="431640" progId="Equation.3">
              <p:embed/>
            </p:oleObj>
          </a:graphicData>
        </a:graphic>
      </p:graphicFrame>
      <p:sp>
        <p:nvSpPr>
          <p:cNvPr id="6" name="TextBox 5"/>
          <p:cNvSpPr txBox="1"/>
          <p:nvPr/>
        </p:nvSpPr>
        <p:spPr>
          <a:xfrm>
            <a:off x="228600" y="2819400"/>
            <a:ext cx="8382000" cy="400110"/>
          </a:xfrm>
          <a:prstGeom prst="rect">
            <a:avLst/>
          </a:prstGeom>
          <a:noFill/>
        </p:spPr>
        <p:txBody>
          <a:bodyPr wrap="square" rtlCol="0">
            <a:spAutoFit/>
          </a:bodyPr>
          <a:lstStyle/>
          <a:p>
            <a:r>
              <a:rPr lang="en-US" sz="2000" dirty="0" smtClean="0">
                <a:latin typeface="Arial" pitchFamily="34" charset="0"/>
                <a:cs typeface="Arial" pitchFamily="34" charset="0"/>
              </a:rPr>
              <a:t>The summation convention is that we drop     and write the vector as </a:t>
            </a:r>
            <a:endParaRPr lang="en-US" sz="2000" dirty="0">
              <a:latin typeface="Arial" pitchFamily="34" charset="0"/>
              <a:cs typeface="Arial" pitchFamily="34" charset="0"/>
            </a:endParaRPr>
          </a:p>
        </p:txBody>
      </p:sp>
      <p:graphicFrame>
        <p:nvGraphicFramePr>
          <p:cNvPr id="7" name="Object 6"/>
          <p:cNvGraphicFramePr>
            <a:graphicFrameLocks noChangeAspect="1"/>
          </p:cNvGraphicFramePr>
          <p:nvPr/>
        </p:nvGraphicFramePr>
        <p:xfrm>
          <a:off x="5105400" y="2819400"/>
          <a:ext cx="330200" cy="292100"/>
        </p:xfrm>
        <a:graphic>
          <a:graphicData uri="http://schemas.openxmlformats.org/presentationml/2006/ole">
            <p:oleObj spid="_x0000_s2052" name="Equation" r:id="rId5" imgW="330120" imgH="291960" progId="Equation.3">
              <p:embed/>
            </p:oleObj>
          </a:graphicData>
        </a:graphic>
      </p:graphicFrame>
      <p:graphicFrame>
        <p:nvGraphicFramePr>
          <p:cNvPr id="2053" name="Object 5"/>
          <p:cNvGraphicFramePr>
            <a:graphicFrameLocks noChangeAspect="1"/>
          </p:cNvGraphicFramePr>
          <p:nvPr/>
        </p:nvGraphicFramePr>
        <p:xfrm>
          <a:off x="3505200" y="3200400"/>
          <a:ext cx="635000" cy="292100"/>
        </p:xfrm>
        <a:graphic>
          <a:graphicData uri="http://schemas.openxmlformats.org/presentationml/2006/ole">
            <p:oleObj spid="_x0000_s2053" name="Equation" r:id="rId6" imgW="634680" imgH="291960" progId="Equation.3">
              <p:embed/>
            </p:oleObj>
          </a:graphicData>
        </a:graphic>
      </p:graphicFrame>
      <p:sp>
        <p:nvSpPr>
          <p:cNvPr id="9" name="TextBox 8"/>
          <p:cNvSpPr txBox="1"/>
          <p:nvPr/>
        </p:nvSpPr>
        <p:spPr>
          <a:xfrm>
            <a:off x="304800" y="3429000"/>
            <a:ext cx="8382000" cy="1015663"/>
          </a:xfrm>
          <a:prstGeom prst="rect">
            <a:avLst/>
          </a:prstGeom>
          <a:noFill/>
        </p:spPr>
        <p:txBody>
          <a:bodyPr wrap="square" rtlCol="0">
            <a:spAutoFit/>
          </a:bodyPr>
          <a:lstStyle/>
          <a:p>
            <a:r>
              <a:rPr lang="en-US" sz="2000" dirty="0" smtClean="0">
                <a:latin typeface="Arial" pitchFamily="34" charset="0"/>
                <a:cs typeface="Arial" pitchFamily="34" charset="0"/>
              </a:rPr>
              <a:t>and understand that there is summation operator being applied on the index I, which is usually termed as the dummy index (</a:t>
            </a:r>
            <a:r>
              <a:rPr lang="en-US" sz="2000" i="1" dirty="0" smtClean="0">
                <a:latin typeface="Arial" pitchFamily="34" charset="0"/>
                <a:cs typeface="Arial" pitchFamily="34" charset="0"/>
              </a:rPr>
              <a:t>index which is repeated exactly twice in a term!</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sp>
        <p:nvSpPr>
          <p:cNvPr id="10" name="TextBox 9"/>
          <p:cNvSpPr txBox="1"/>
          <p:nvPr/>
        </p:nvSpPr>
        <p:spPr>
          <a:xfrm>
            <a:off x="228600" y="4415135"/>
            <a:ext cx="4010892" cy="461665"/>
          </a:xfrm>
          <a:prstGeom prst="rect">
            <a:avLst/>
          </a:prstGeom>
          <a:noFill/>
        </p:spPr>
        <p:txBody>
          <a:bodyPr wrap="square" rtlCol="0">
            <a:spAutoFit/>
          </a:bodyPr>
          <a:lstStyle/>
          <a:p>
            <a:r>
              <a:rPr lang="en-US" sz="2400" b="1" dirty="0" smtClean="0">
                <a:latin typeface="Arial" pitchFamily="34" charset="0"/>
                <a:cs typeface="Arial" pitchFamily="34" charset="0"/>
              </a:rPr>
              <a:t>Example.</a:t>
            </a:r>
            <a:endParaRPr lang="en-US" sz="2400" b="1" dirty="0">
              <a:latin typeface="Arial" pitchFamily="34" charset="0"/>
              <a:cs typeface="Arial" pitchFamily="34" charset="0"/>
            </a:endParaRPr>
          </a:p>
        </p:txBody>
      </p:sp>
      <p:graphicFrame>
        <p:nvGraphicFramePr>
          <p:cNvPr id="2054" name="Object 6"/>
          <p:cNvGraphicFramePr>
            <a:graphicFrameLocks noChangeAspect="1"/>
          </p:cNvGraphicFramePr>
          <p:nvPr/>
        </p:nvGraphicFramePr>
        <p:xfrm>
          <a:off x="1371600" y="4876800"/>
          <a:ext cx="3390900" cy="1663700"/>
        </p:xfrm>
        <a:graphic>
          <a:graphicData uri="http://schemas.openxmlformats.org/presentationml/2006/ole">
            <p:oleObj spid="_x0000_s2054" name="Equation" r:id="rId7" imgW="3390840" imgH="1663560" progId="Equation.3">
              <p:embed/>
            </p:oleObj>
          </a:graphicData>
        </a:graphic>
      </p:graphicFrame>
      <p:cxnSp>
        <p:nvCxnSpPr>
          <p:cNvPr id="13" name="Straight Arrow Connector 12"/>
          <p:cNvCxnSpPr/>
          <p:nvPr/>
        </p:nvCxnSpPr>
        <p:spPr>
          <a:xfrm rot="16200000" flipV="1">
            <a:off x="6186646" y="4969034"/>
            <a:ext cx="1188720" cy="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flipV="1">
            <a:off x="6781800" y="5562600"/>
            <a:ext cx="1296194" cy="794"/>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rot="10800000" flipV="1">
            <a:off x="5867400" y="5562600"/>
            <a:ext cx="913606" cy="762000"/>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graphicFrame>
        <p:nvGraphicFramePr>
          <p:cNvPr id="2055" name="Object 7"/>
          <p:cNvGraphicFramePr>
            <a:graphicFrameLocks noChangeAspect="1"/>
          </p:cNvGraphicFramePr>
          <p:nvPr/>
        </p:nvGraphicFramePr>
        <p:xfrm>
          <a:off x="6400800" y="5867400"/>
          <a:ext cx="165100" cy="292100"/>
        </p:xfrm>
        <a:graphic>
          <a:graphicData uri="http://schemas.openxmlformats.org/presentationml/2006/ole">
            <p:oleObj spid="_x0000_s2055" name="Equation" r:id="rId8" imgW="164880" imgH="291960" progId="Equation.3">
              <p:embed/>
            </p:oleObj>
          </a:graphicData>
        </a:graphic>
      </p:graphicFrame>
      <p:graphicFrame>
        <p:nvGraphicFramePr>
          <p:cNvPr id="2056" name="Object 8"/>
          <p:cNvGraphicFramePr>
            <a:graphicFrameLocks noChangeAspect="1"/>
          </p:cNvGraphicFramePr>
          <p:nvPr/>
        </p:nvGraphicFramePr>
        <p:xfrm>
          <a:off x="7226300" y="5562600"/>
          <a:ext cx="190500" cy="292100"/>
        </p:xfrm>
        <a:graphic>
          <a:graphicData uri="http://schemas.openxmlformats.org/presentationml/2006/ole">
            <p:oleObj spid="_x0000_s2056" name="Equation" r:id="rId9" imgW="190440" imgH="291960" progId="Equation.3">
              <p:embed/>
            </p:oleObj>
          </a:graphicData>
        </a:graphic>
      </p:graphicFrame>
      <p:graphicFrame>
        <p:nvGraphicFramePr>
          <p:cNvPr id="2057" name="Object 9"/>
          <p:cNvGraphicFramePr>
            <a:graphicFrameLocks noChangeAspect="1"/>
          </p:cNvGraphicFramePr>
          <p:nvPr/>
        </p:nvGraphicFramePr>
        <p:xfrm>
          <a:off x="6546850" y="5029200"/>
          <a:ext cx="177800" cy="292100"/>
        </p:xfrm>
        <a:graphic>
          <a:graphicData uri="http://schemas.openxmlformats.org/presentationml/2006/ole">
            <p:oleObj spid="_x0000_s2057" name="Equation" r:id="rId10" imgW="177480" imgH="291960" progId="Equation.3">
              <p:embed/>
            </p:oleObj>
          </a:graphicData>
        </a:graphic>
      </p:graphicFrame>
      <p:graphicFrame>
        <p:nvGraphicFramePr>
          <p:cNvPr id="2058" name="Object 10"/>
          <p:cNvGraphicFramePr>
            <a:graphicFrameLocks noChangeAspect="1"/>
          </p:cNvGraphicFramePr>
          <p:nvPr/>
        </p:nvGraphicFramePr>
        <p:xfrm>
          <a:off x="5854700" y="6324600"/>
          <a:ext cx="190500" cy="292100"/>
        </p:xfrm>
        <a:graphic>
          <a:graphicData uri="http://schemas.openxmlformats.org/presentationml/2006/ole">
            <p:oleObj spid="_x0000_s2058" name="Equation" r:id="rId11" imgW="190440" imgH="291960" progId="Equation.3">
              <p:embed/>
            </p:oleObj>
          </a:graphicData>
        </a:graphic>
      </p:graphicFrame>
      <p:graphicFrame>
        <p:nvGraphicFramePr>
          <p:cNvPr id="2059" name="Object 11"/>
          <p:cNvGraphicFramePr>
            <a:graphicFrameLocks noChangeAspect="1"/>
          </p:cNvGraphicFramePr>
          <p:nvPr/>
        </p:nvGraphicFramePr>
        <p:xfrm>
          <a:off x="7918450" y="5638800"/>
          <a:ext cx="203200" cy="292100"/>
        </p:xfrm>
        <a:graphic>
          <a:graphicData uri="http://schemas.openxmlformats.org/presentationml/2006/ole">
            <p:oleObj spid="_x0000_s2059" name="Equation" r:id="rId12" imgW="203040" imgH="291960" progId="Equation.3">
              <p:embed/>
            </p:oleObj>
          </a:graphicData>
        </a:graphic>
      </p:graphicFrame>
      <p:graphicFrame>
        <p:nvGraphicFramePr>
          <p:cNvPr id="2060" name="Object 12"/>
          <p:cNvGraphicFramePr>
            <a:graphicFrameLocks noChangeAspect="1"/>
          </p:cNvGraphicFramePr>
          <p:nvPr/>
        </p:nvGraphicFramePr>
        <p:xfrm>
          <a:off x="6470650" y="4343400"/>
          <a:ext cx="203200" cy="292100"/>
        </p:xfrm>
        <a:graphic>
          <a:graphicData uri="http://schemas.openxmlformats.org/presentationml/2006/ole">
            <p:oleObj spid="_x0000_s2060" name="Equation" r:id="rId13" imgW="203040" imgH="29196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4010892" cy="461665"/>
          </a:xfrm>
          <a:prstGeom prst="rect">
            <a:avLst/>
          </a:prstGeom>
          <a:noFill/>
        </p:spPr>
        <p:txBody>
          <a:bodyPr wrap="square" rtlCol="0">
            <a:spAutoFit/>
          </a:bodyPr>
          <a:lstStyle/>
          <a:p>
            <a:r>
              <a:rPr lang="en-US" sz="2400" b="1" dirty="0" smtClean="0"/>
              <a:t>Example.</a:t>
            </a:r>
            <a:endParaRPr lang="en-US" sz="2400" b="1" dirty="0"/>
          </a:p>
        </p:txBody>
      </p:sp>
      <p:graphicFrame>
        <p:nvGraphicFramePr>
          <p:cNvPr id="19458" name="Object 2"/>
          <p:cNvGraphicFramePr>
            <a:graphicFrameLocks noChangeAspect="1"/>
          </p:cNvGraphicFramePr>
          <p:nvPr/>
        </p:nvGraphicFramePr>
        <p:xfrm>
          <a:off x="2305050" y="596900"/>
          <a:ext cx="444500" cy="317500"/>
        </p:xfrm>
        <a:graphic>
          <a:graphicData uri="http://schemas.openxmlformats.org/presentationml/2006/ole">
            <p:oleObj spid="_x0000_s19458" name="Equation" r:id="rId3" imgW="444240" imgH="31716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1000"/>
            <a:ext cx="4010892" cy="461665"/>
          </a:xfrm>
          <a:prstGeom prst="rect">
            <a:avLst/>
          </a:prstGeom>
          <a:noFill/>
        </p:spPr>
        <p:txBody>
          <a:bodyPr wrap="square" rtlCol="0">
            <a:spAutoFit/>
          </a:bodyPr>
          <a:lstStyle/>
          <a:p>
            <a:r>
              <a:rPr lang="en-US" sz="2400" b="1" dirty="0" smtClean="0"/>
              <a:t>Example.</a:t>
            </a:r>
            <a:endParaRPr lang="en-US" sz="2400" b="1" dirty="0"/>
          </a:p>
        </p:txBody>
      </p:sp>
      <p:graphicFrame>
        <p:nvGraphicFramePr>
          <p:cNvPr id="19458" name="Object 2"/>
          <p:cNvGraphicFramePr>
            <a:graphicFrameLocks noChangeAspect="1"/>
          </p:cNvGraphicFramePr>
          <p:nvPr/>
        </p:nvGraphicFramePr>
        <p:xfrm>
          <a:off x="2292350" y="596900"/>
          <a:ext cx="469900" cy="317500"/>
        </p:xfrm>
        <a:graphic>
          <a:graphicData uri="http://schemas.openxmlformats.org/presentationml/2006/ole">
            <p:oleObj spid="_x0000_s20482" name="Equation" r:id="rId3" imgW="469800" imgH="31716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4010892" cy="461665"/>
          </a:xfrm>
          <a:prstGeom prst="rect">
            <a:avLst/>
          </a:prstGeom>
          <a:noFill/>
        </p:spPr>
        <p:txBody>
          <a:bodyPr wrap="square" rtlCol="0">
            <a:spAutoFit/>
          </a:bodyPr>
          <a:lstStyle/>
          <a:p>
            <a:r>
              <a:rPr lang="en-US" sz="2400" b="1" dirty="0" err="1" smtClean="0">
                <a:latin typeface="Arial" pitchFamily="34" charset="0"/>
                <a:cs typeface="Arial" pitchFamily="34" charset="0"/>
              </a:rPr>
              <a:t>Kronecker</a:t>
            </a:r>
            <a:r>
              <a:rPr lang="en-US" sz="2400" b="1" dirty="0" smtClean="0">
                <a:latin typeface="Arial" pitchFamily="34" charset="0"/>
                <a:cs typeface="Arial" pitchFamily="34" charset="0"/>
              </a:rPr>
              <a:t> delta: </a:t>
            </a:r>
            <a:endParaRPr lang="en-US" sz="2400" b="1" dirty="0">
              <a:latin typeface="Arial" pitchFamily="34" charset="0"/>
              <a:cs typeface="Arial" pitchFamily="34" charset="0"/>
            </a:endParaRPr>
          </a:p>
        </p:txBody>
      </p:sp>
      <p:sp>
        <p:nvSpPr>
          <p:cNvPr id="3" name="TextBox 2"/>
          <p:cNvSpPr txBox="1"/>
          <p:nvPr/>
        </p:nvSpPr>
        <p:spPr>
          <a:xfrm>
            <a:off x="228600" y="533400"/>
            <a:ext cx="8382000" cy="369332"/>
          </a:xfrm>
          <a:prstGeom prst="rect">
            <a:avLst/>
          </a:prstGeom>
          <a:noFill/>
        </p:spPr>
        <p:txBody>
          <a:bodyPr wrap="square" rtlCol="0">
            <a:spAutoFit/>
          </a:bodyPr>
          <a:lstStyle/>
          <a:p>
            <a:r>
              <a:rPr lang="en-US" dirty="0" smtClean="0">
                <a:latin typeface="Arial" pitchFamily="34" charset="0"/>
                <a:cs typeface="Arial" pitchFamily="34" charset="0"/>
              </a:rPr>
              <a:t>Since the base vectors     are unit vectors and orthogonal </a:t>
            </a:r>
            <a:endParaRPr lang="en-US"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2694708" y="598052"/>
          <a:ext cx="165100" cy="292100"/>
        </p:xfrm>
        <a:graphic>
          <a:graphicData uri="http://schemas.openxmlformats.org/presentationml/2006/ole">
            <p:oleObj spid="_x0000_s21506" name="Equation" r:id="rId4" imgW="164880" imgH="291960" progId="Equation.3">
              <p:embed/>
            </p:oleObj>
          </a:graphicData>
        </a:graphic>
      </p:graphicFrame>
      <p:graphicFrame>
        <p:nvGraphicFramePr>
          <p:cNvPr id="21507" name="Object 3"/>
          <p:cNvGraphicFramePr>
            <a:graphicFrameLocks noChangeAspect="1"/>
          </p:cNvGraphicFramePr>
          <p:nvPr/>
        </p:nvGraphicFramePr>
        <p:xfrm>
          <a:off x="1905000" y="1066800"/>
          <a:ext cx="1752600" cy="647700"/>
        </p:xfrm>
        <a:graphic>
          <a:graphicData uri="http://schemas.openxmlformats.org/presentationml/2006/ole">
            <p:oleObj spid="_x0000_s21507" name="Equation" r:id="rId5" imgW="1752480" imgH="647640" progId="Equation.3">
              <p:embed/>
            </p:oleObj>
          </a:graphicData>
        </a:graphic>
      </p:graphicFrame>
      <p:sp>
        <p:nvSpPr>
          <p:cNvPr id="6" name="TextBox 5"/>
          <p:cNvSpPr txBox="1"/>
          <p:nvPr/>
        </p:nvSpPr>
        <p:spPr>
          <a:xfrm>
            <a:off x="228600" y="1745796"/>
            <a:ext cx="8382000" cy="369332"/>
          </a:xfrm>
          <a:prstGeom prst="rect">
            <a:avLst/>
          </a:prstGeom>
          <a:noFill/>
        </p:spPr>
        <p:txBody>
          <a:bodyPr wrap="square" rtlCol="0">
            <a:spAutoFit/>
          </a:bodyPr>
          <a:lstStyle/>
          <a:p>
            <a:r>
              <a:rPr lang="en-US" dirty="0" smtClean="0">
                <a:latin typeface="Arial" pitchFamily="34" charset="0"/>
                <a:cs typeface="Arial" pitchFamily="34" charset="0"/>
              </a:rPr>
              <a:t>We define </a:t>
            </a:r>
            <a:r>
              <a:rPr lang="en-US" dirty="0" err="1" smtClean="0">
                <a:latin typeface="Arial" pitchFamily="34" charset="0"/>
                <a:cs typeface="Arial" pitchFamily="34" charset="0"/>
              </a:rPr>
              <a:t>Kronecker</a:t>
            </a:r>
            <a:r>
              <a:rPr lang="en-US" dirty="0" smtClean="0">
                <a:latin typeface="Arial" pitchFamily="34" charset="0"/>
                <a:cs typeface="Arial" pitchFamily="34" charset="0"/>
              </a:rPr>
              <a:t> delta       by </a:t>
            </a:r>
            <a:endParaRPr lang="en-US" dirty="0">
              <a:latin typeface="Arial" pitchFamily="34" charset="0"/>
              <a:cs typeface="Arial" pitchFamily="34" charset="0"/>
            </a:endParaRPr>
          </a:p>
        </p:txBody>
      </p:sp>
      <p:graphicFrame>
        <p:nvGraphicFramePr>
          <p:cNvPr id="7" name="Object 6"/>
          <p:cNvGraphicFramePr>
            <a:graphicFrameLocks noChangeAspect="1"/>
          </p:cNvGraphicFramePr>
          <p:nvPr/>
        </p:nvGraphicFramePr>
        <p:xfrm>
          <a:off x="3060700" y="1805704"/>
          <a:ext cx="215900" cy="317500"/>
        </p:xfrm>
        <a:graphic>
          <a:graphicData uri="http://schemas.openxmlformats.org/presentationml/2006/ole">
            <p:oleObj spid="_x0000_s21508" name="Equation" r:id="rId6" imgW="215640" imgH="317160" progId="Equation.3">
              <p:embed/>
            </p:oleObj>
          </a:graphicData>
        </a:graphic>
      </p:graphicFrame>
      <p:graphicFrame>
        <p:nvGraphicFramePr>
          <p:cNvPr id="21510" name="Object 6"/>
          <p:cNvGraphicFramePr>
            <a:graphicFrameLocks noChangeAspect="1"/>
          </p:cNvGraphicFramePr>
          <p:nvPr/>
        </p:nvGraphicFramePr>
        <p:xfrm>
          <a:off x="2057400" y="2209800"/>
          <a:ext cx="1524000" cy="647700"/>
        </p:xfrm>
        <a:graphic>
          <a:graphicData uri="http://schemas.openxmlformats.org/presentationml/2006/ole">
            <p:oleObj spid="_x0000_s21510" name="Equation" r:id="rId7" imgW="1523880" imgH="647640" progId="Equation.3">
              <p:embed/>
            </p:oleObj>
          </a:graphicData>
        </a:graphic>
      </p:graphicFrame>
      <p:graphicFrame>
        <p:nvGraphicFramePr>
          <p:cNvPr id="21511" name="Object 7"/>
          <p:cNvGraphicFramePr>
            <a:graphicFrameLocks noChangeAspect="1"/>
          </p:cNvGraphicFramePr>
          <p:nvPr/>
        </p:nvGraphicFramePr>
        <p:xfrm>
          <a:off x="1066800" y="2882900"/>
          <a:ext cx="863600" cy="317500"/>
        </p:xfrm>
        <a:graphic>
          <a:graphicData uri="http://schemas.openxmlformats.org/presentationml/2006/ole">
            <p:oleObj spid="_x0000_s21511" name="Equation" r:id="rId8" imgW="863280" imgH="317160" progId="Equation.3">
              <p:embed/>
            </p:oleObj>
          </a:graphicData>
        </a:graphic>
      </p:graphicFrame>
      <p:sp>
        <p:nvSpPr>
          <p:cNvPr id="11" name="TextBox 10"/>
          <p:cNvSpPr txBox="1"/>
          <p:nvPr/>
        </p:nvSpPr>
        <p:spPr>
          <a:xfrm>
            <a:off x="228600" y="2819400"/>
            <a:ext cx="8382000" cy="369332"/>
          </a:xfrm>
          <a:prstGeom prst="rect">
            <a:avLst/>
          </a:prstGeom>
          <a:noFill/>
        </p:spPr>
        <p:txBody>
          <a:bodyPr wrap="square" rtlCol="0">
            <a:spAutoFit/>
          </a:bodyPr>
          <a:lstStyle/>
          <a:p>
            <a:r>
              <a:rPr lang="en-US" dirty="0" smtClean="0">
                <a:latin typeface="Arial" pitchFamily="34" charset="0"/>
                <a:cs typeface="Arial" pitchFamily="34" charset="0"/>
              </a:rPr>
              <a:t>Hence </a:t>
            </a:r>
            <a:endParaRPr lang="en-US" dirty="0">
              <a:latin typeface="Arial" pitchFamily="34" charset="0"/>
              <a:cs typeface="Arial" pitchFamily="34" charset="0"/>
            </a:endParaRPr>
          </a:p>
        </p:txBody>
      </p:sp>
      <p:sp>
        <p:nvSpPr>
          <p:cNvPr id="12" name="TextBox 11"/>
          <p:cNvSpPr txBox="1"/>
          <p:nvPr/>
        </p:nvSpPr>
        <p:spPr>
          <a:xfrm>
            <a:off x="228600" y="3202832"/>
            <a:ext cx="8382000" cy="369332"/>
          </a:xfrm>
          <a:prstGeom prst="rect">
            <a:avLst/>
          </a:prstGeom>
          <a:noFill/>
        </p:spPr>
        <p:txBody>
          <a:bodyPr wrap="square" rtlCol="0">
            <a:spAutoFit/>
          </a:bodyPr>
          <a:lstStyle/>
          <a:p>
            <a:r>
              <a:rPr lang="en-US" dirty="0" smtClean="0">
                <a:latin typeface="Arial" pitchFamily="34" charset="0"/>
                <a:cs typeface="Arial" pitchFamily="34" charset="0"/>
              </a:rPr>
              <a:t>Note that </a:t>
            </a:r>
            <a:endParaRPr lang="en-US" dirty="0">
              <a:latin typeface="Arial" pitchFamily="34" charset="0"/>
              <a:cs typeface="Arial" pitchFamily="34" charset="0"/>
            </a:endParaRPr>
          </a:p>
        </p:txBody>
      </p:sp>
      <p:graphicFrame>
        <p:nvGraphicFramePr>
          <p:cNvPr id="21512" name="Object 8"/>
          <p:cNvGraphicFramePr>
            <a:graphicFrameLocks noChangeAspect="1"/>
          </p:cNvGraphicFramePr>
          <p:nvPr/>
        </p:nvGraphicFramePr>
        <p:xfrm>
          <a:off x="1384300" y="3267364"/>
          <a:ext cx="977900" cy="317500"/>
        </p:xfrm>
        <a:graphic>
          <a:graphicData uri="http://schemas.openxmlformats.org/presentationml/2006/ole">
            <p:oleObj spid="_x0000_s21512" name="Equation" r:id="rId9" imgW="977760" imgH="317160" progId="Equation.3">
              <p:embed/>
            </p:oleObj>
          </a:graphicData>
        </a:graphic>
      </p:graphicFrame>
      <p:graphicFrame>
        <p:nvGraphicFramePr>
          <p:cNvPr id="21514" name="Object 10"/>
          <p:cNvGraphicFramePr>
            <a:graphicFrameLocks noChangeAspect="1"/>
          </p:cNvGraphicFramePr>
          <p:nvPr/>
        </p:nvGraphicFramePr>
        <p:xfrm>
          <a:off x="1472044" y="3581400"/>
          <a:ext cx="736600" cy="317500"/>
        </p:xfrm>
        <a:graphic>
          <a:graphicData uri="http://schemas.openxmlformats.org/presentationml/2006/ole">
            <p:oleObj spid="_x0000_s21514" name="Equation" r:id="rId10" imgW="736560" imgH="317160" progId="Equation.3">
              <p:embed/>
            </p:oleObj>
          </a:graphicData>
        </a:graphic>
      </p:graphicFrame>
      <p:sp>
        <p:nvSpPr>
          <p:cNvPr id="16" name="TextBox 15"/>
          <p:cNvSpPr txBox="1"/>
          <p:nvPr/>
        </p:nvSpPr>
        <p:spPr>
          <a:xfrm>
            <a:off x="152400" y="4038600"/>
            <a:ext cx="4010892" cy="461665"/>
          </a:xfrm>
          <a:prstGeom prst="rect">
            <a:avLst/>
          </a:prstGeom>
          <a:noFill/>
        </p:spPr>
        <p:txBody>
          <a:bodyPr wrap="square" rtlCol="0">
            <a:spAutoFit/>
          </a:bodyPr>
          <a:lstStyle/>
          <a:p>
            <a:r>
              <a:rPr lang="en-US" sz="2400" b="1" dirty="0" smtClean="0">
                <a:latin typeface="Arial" pitchFamily="34" charset="0"/>
                <a:cs typeface="Arial" pitchFamily="34" charset="0"/>
              </a:rPr>
              <a:t>Permutation symbol:</a:t>
            </a:r>
            <a:endParaRPr lang="en-US" sz="2400" b="1" dirty="0">
              <a:latin typeface="Arial" pitchFamily="34" charset="0"/>
              <a:cs typeface="Arial" pitchFamily="34" charset="0"/>
            </a:endParaRPr>
          </a:p>
        </p:txBody>
      </p:sp>
      <p:graphicFrame>
        <p:nvGraphicFramePr>
          <p:cNvPr id="21515" name="Object 11"/>
          <p:cNvGraphicFramePr>
            <a:graphicFrameLocks noChangeAspect="1"/>
          </p:cNvGraphicFramePr>
          <p:nvPr/>
        </p:nvGraphicFramePr>
        <p:xfrm>
          <a:off x="1377950" y="4635500"/>
          <a:ext cx="2730500" cy="1003300"/>
        </p:xfrm>
        <a:graphic>
          <a:graphicData uri="http://schemas.openxmlformats.org/presentationml/2006/ole">
            <p:oleObj spid="_x0000_s21515" name="Equation" r:id="rId11" imgW="2730240" imgH="1002960" progId="Equation.3">
              <p:embed/>
            </p:oleObj>
          </a:graphicData>
        </a:graphic>
      </p:graphicFrame>
      <p:graphicFrame>
        <p:nvGraphicFramePr>
          <p:cNvPr id="21516" name="Object 12"/>
          <p:cNvGraphicFramePr>
            <a:graphicFrameLocks noChangeAspect="1"/>
          </p:cNvGraphicFramePr>
          <p:nvPr/>
        </p:nvGraphicFramePr>
        <p:xfrm>
          <a:off x="1549400" y="5675744"/>
          <a:ext cx="1727200" cy="990600"/>
        </p:xfrm>
        <a:graphic>
          <a:graphicData uri="http://schemas.openxmlformats.org/presentationml/2006/ole">
            <p:oleObj spid="_x0000_s21516" name="Equation" r:id="rId12" imgW="1726920" imgH="990360" progId="Equation.3">
              <p:embed/>
            </p:oleObj>
          </a:graphicData>
        </a:graphic>
      </p:graphicFrame>
      <p:sp>
        <p:nvSpPr>
          <p:cNvPr id="19" name="TextBox 18"/>
          <p:cNvSpPr txBox="1"/>
          <p:nvPr/>
        </p:nvSpPr>
        <p:spPr>
          <a:xfrm>
            <a:off x="4953000" y="5397500"/>
            <a:ext cx="3733800" cy="369332"/>
          </a:xfrm>
          <a:prstGeom prst="rect">
            <a:avLst/>
          </a:prstGeom>
          <a:noFill/>
        </p:spPr>
        <p:txBody>
          <a:bodyPr wrap="square" rtlCol="0">
            <a:spAutoFit/>
          </a:bodyPr>
          <a:lstStyle/>
          <a:p>
            <a:r>
              <a:rPr lang="en-US" dirty="0" smtClean="0">
                <a:latin typeface="Arial" pitchFamily="34" charset="0"/>
                <a:cs typeface="Arial" pitchFamily="34" charset="0"/>
              </a:rPr>
              <a:t>Also note that</a:t>
            </a:r>
            <a:endParaRPr lang="en-US" dirty="0">
              <a:latin typeface="Arial" pitchFamily="34" charset="0"/>
              <a:cs typeface="Arial" pitchFamily="34" charset="0"/>
            </a:endParaRPr>
          </a:p>
        </p:txBody>
      </p:sp>
      <p:graphicFrame>
        <p:nvGraphicFramePr>
          <p:cNvPr id="21517" name="Object 13"/>
          <p:cNvGraphicFramePr>
            <a:graphicFrameLocks noChangeAspect="1"/>
          </p:cNvGraphicFramePr>
          <p:nvPr/>
        </p:nvGraphicFramePr>
        <p:xfrm>
          <a:off x="5791200" y="5778500"/>
          <a:ext cx="1879600" cy="317500"/>
        </p:xfrm>
        <a:graphic>
          <a:graphicData uri="http://schemas.openxmlformats.org/presentationml/2006/ole">
            <p:oleObj spid="_x0000_s21517" name="Equation" r:id="rId13" imgW="1879560" imgH="31716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6200"/>
            <a:ext cx="8991600" cy="1107996"/>
          </a:xfrm>
          <a:prstGeom prst="rect">
            <a:avLst/>
          </a:prstGeom>
          <a:noFill/>
        </p:spPr>
        <p:txBody>
          <a:bodyPr wrap="square" rtlCol="0">
            <a:spAutoFit/>
          </a:bodyPr>
          <a:lstStyle/>
          <a:p>
            <a:r>
              <a:rPr lang="el-GR" sz="2400" dirty="0" smtClean="0">
                <a:latin typeface="Arial" pitchFamily="34" charset="0"/>
                <a:cs typeface="Arial" pitchFamily="34" charset="0"/>
              </a:rPr>
              <a:t>ε</a:t>
            </a:r>
            <a:r>
              <a:rPr lang="en-US" sz="2400" dirty="0" smtClean="0">
                <a:latin typeface="Arial" pitchFamily="34" charset="0"/>
                <a:cs typeface="Arial" pitchFamily="34" charset="0"/>
              </a:rPr>
              <a:t>-</a:t>
            </a:r>
            <a:r>
              <a:rPr lang="el-GR" sz="2400" dirty="0" smtClean="0">
                <a:latin typeface="Arial" pitchFamily="34" charset="0"/>
                <a:cs typeface="Arial" pitchFamily="34" charset="0"/>
              </a:rPr>
              <a:t>δ</a:t>
            </a:r>
            <a:r>
              <a:rPr lang="en-US" sz="2400" dirty="0" smtClean="0">
                <a:latin typeface="Arial" pitchFamily="34" charset="0"/>
                <a:cs typeface="Arial" pitchFamily="34" charset="0"/>
              </a:rPr>
              <a:t> identity </a:t>
            </a:r>
            <a:r>
              <a:rPr lang="en-US" sz="2400" b="1" dirty="0" smtClean="0">
                <a:latin typeface="Arial" pitchFamily="34" charset="0"/>
                <a:cs typeface="Arial" pitchFamily="34" charset="0"/>
              </a:rPr>
              <a:t>:</a:t>
            </a:r>
          </a:p>
          <a:p>
            <a:r>
              <a:rPr lang="en-US" dirty="0" smtClean="0">
                <a:latin typeface="Arial" pitchFamily="34" charset="0"/>
                <a:cs typeface="Arial" pitchFamily="34" charset="0"/>
              </a:rPr>
              <a:t>The product of permutation symbols             may be expressed in terms of </a:t>
            </a:r>
            <a:r>
              <a:rPr lang="en-US" dirty="0" err="1" smtClean="0">
                <a:latin typeface="Arial" pitchFamily="34" charset="0"/>
                <a:cs typeface="Arial" pitchFamily="34" charset="0"/>
              </a:rPr>
              <a:t>Kronecker</a:t>
            </a:r>
            <a:r>
              <a:rPr lang="en-US" dirty="0" smtClean="0">
                <a:latin typeface="Arial" pitchFamily="34" charset="0"/>
                <a:cs typeface="Arial" pitchFamily="34" charset="0"/>
              </a:rPr>
              <a:t> deltas by the use of the following identity</a:t>
            </a:r>
            <a:r>
              <a:rPr lang="en-US" sz="2400" b="1" dirty="0" smtClean="0">
                <a:latin typeface="Arial" pitchFamily="34" charset="0"/>
                <a:cs typeface="Arial" pitchFamily="34" charset="0"/>
              </a:rPr>
              <a:t> </a:t>
            </a:r>
            <a:endParaRPr lang="en-US" sz="2400" b="1" dirty="0">
              <a:latin typeface="Arial" pitchFamily="34" charset="0"/>
              <a:cs typeface="Arial" pitchFamily="34" charset="0"/>
            </a:endParaRPr>
          </a:p>
        </p:txBody>
      </p:sp>
      <p:graphicFrame>
        <p:nvGraphicFramePr>
          <p:cNvPr id="22530" name="Object 2"/>
          <p:cNvGraphicFramePr>
            <a:graphicFrameLocks noChangeAspect="1"/>
          </p:cNvGraphicFramePr>
          <p:nvPr/>
        </p:nvGraphicFramePr>
        <p:xfrm>
          <a:off x="2514600" y="1295400"/>
          <a:ext cx="1841500" cy="317500"/>
        </p:xfrm>
        <a:graphic>
          <a:graphicData uri="http://schemas.openxmlformats.org/presentationml/2006/ole">
            <p:oleObj spid="_x0000_s22530" name="Equation" r:id="rId3" imgW="1841400" imgH="317160" progId="Equation.3">
              <p:embed/>
            </p:oleObj>
          </a:graphicData>
        </a:graphic>
      </p:graphicFrame>
      <p:graphicFrame>
        <p:nvGraphicFramePr>
          <p:cNvPr id="22531" name="Object 3"/>
          <p:cNvGraphicFramePr>
            <a:graphicFrameLocks noChangeAspect="1"/>
          </p:cNvGraphicFramePr>
          <p:nvPr/>
        </p:nvGraphicFramePr>
        <p:xfrm>
          <a:off x="4038600" y="457200"/>
          <a:ext cx="546100" cy="317500"/>
        </p:xfrm>
        <a:graphic>
          <a:graphicData uri="http://schemas.openxmlformats.org/presentationml/2006/ole">
            <p:oleObj spid="_x0000_s22531" name="Equation" r:id="rId4" imgW="545760" imgH="317160" progId="Equation.3">
              <p:embed/>
            </p:oleObj>
          </a:graphicData>
        </a:graphic>
      </p:graphicFrame>
      <p:sp>
        <p:nvSpPr>
          <p:cNvPr id="5" name="TextBox 4"/>
          <p:cNvSpPr txBox="1"/>
          <p:nvPr/>
        </p:nvSpPr>
        <p:spPr>
          <a:xfrm>
            <a:off x="180108" y="1752600"/>
            <a:ext cx="4010892" cy="461665"/>
          </a:xfrm>
          <a:prstGeom prst="rect">
            <a:avLst/>
          </a:prstGeom>
          <a:noFill/>
        </p:spPr>
        <p:txBody>
          <a:bodyPr wrap="square" rtlCol="0">
            <a:spAutoFit/>
          </a:bodyPr>
          <a:lstStyle/>
          <a:p>
            <a:r>
              <a:rPr lang="en-US" sz="2400" b="1" dirty="0" smtClean="0">
                <a:latin typeface="Arial" pitchFamily="34" charset="0"/>
                <a:cs typeface="Arial" pitchFamily="34" charset="0"/>
              </a:rPr>
              <a:t>Proof</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4572000" cy="369332"/>
          </a:xfrm>
          <a:prstGeom prst="rect">
            <a:avLst/>
          </a:prstGeom>
        </p:spPr>
        <p:txBody>
          <a:bodyPr>
            <a:spAutoFit/>
          </a:bodyPr>
          <a:lstStyle/>
          <a:p>
            <a:r>
              <a:rPr lang="en-US" dirty="0" smtClean="0">
                <a:latin typeface="Arial" pitchFamily="34" charset="0"/>
                <a:cs typeface="Arial" pitchFamily="34" charset="0"/>
              </a:rPr>
              <a:t>Additionally, </a:t>
            </a:r>
            <a:endParaRPr lang="en-US" sz="2400" b="1" dirty="0">
              <a:latin typeface="Arial" pitchFamily="34" charset="0"/>
              <a:cs typeface="Arial" pitchFamily="34" charset="0"/>
            </a:endParaRPr>
          </a:p>
        </p:txBody>
      </p:sp>
      <p:graphicFrame>
        <p:nvGraphicFramePr>
          <p:cNvPr id="23554" name="Object 2"/>
          <p:cNvGraphicFramePr>
            <a:graphicFrameLocks noChangeAspect="1"/>
          </p:cNvGraphicFramePr>
          <p:nvPr/>
        </p:nvGraphicFramePr>
        <p:xfrm>
          <a:off x="2095500" y="762000"/>
          <a:ext cx="1155700" cy="317500"/>
        </p:xfrm>
        <a:graphic>
          <a:graphicData uri="http://schemas.openxmlformats.org/presentationml/2006/ole">
            <p:oleObj spid="_x0000_s23554" name="Equation" r:id="rId3" imgW="1155600" imgH="317160" progId="Equation.3">
              <p:embed/>
            </p:oleObj>
          </a:graphicData>
        </a:graphic>
      </p:graphicFrame>
      <p:sp>
        <p:nvSpPr>
          <p:cNvPr id="4" name="Rectangle 3"/>
          <p:cNvSpPr/>
          <p:nvPr/>
        </p:nvSpPr>
        <p:spPr>
          <a:xfrm>
            <a:off x="381000" y="1143000"/>
            <a:ext cx="4572000" cy="369332"/>
          </a:xfrm>
          <a:prstGeom prst="rect">
            <a:avLst/>
          </a:prstGeom>
        </p:spPr>
        <p:txBody>
          <a:bodyPr>
            <a:spAutoFit/>
          </a:bodyPr>
          <a:lstStyle/>
          <a:p>
            <a:r>
              <a:rPr lang="en-US" dirty="0" smtClean="0">
                <a:latin typeface="Arial" pitchFamily="34" charset="0"/>
                <a:cs typeface="Arial" pitchFamily="34" charset="0"/>
              </a:rPr>
              <a:t>by setting </a:t>
            </a:r>
            <a:r>
              <a:rPr lang="en-US" i="1" dirty="0" err="1" smtClean="0">
                <a:latin typeface="Arial" pitchFamily="34" charset="0"/>
                <a:cs typeface="Arial" pitchFamily="34" charset="0"/>
              </a:rPr>
              <a:t>i</a:t>
            </a:r>
            <a:r>
              <a:rPr lang="en-US" i="1" dirty="0" smtClean="0">
                <a:latin typeface="Arial" pitchFamily="34" charset="0"/>
                <a:cs typeface="Arial" pitchFamily="34" charset="0"/>
              </a:rPr>
              <a:t>=k </a:t>
            </a:r>
            <a:r>
              <a:rPr lang="en-US" dirty="0" smtClean="0">
                <a:latin typeface="Arial" pitchFamily="34" charset="0"/>
                <a:cs typeface="Arial" pitchFamily="34" charset="0"/>
              </a:rPr>
              <a:t>and</a:t>
            </a:r>
            <a:endParaRPr lang="en-US" sz="2400" b="1" dirty="0">
              <a:latin typeface="Arial" pitchFamily="34" charset="0"/>
              <a:cs typeface="Arial" pitchFamily="34" charset="0"/>
            </a:endParaRPr>
          </a:p>
        </p:txBody>
      </p:sp>
      <p:graphicFrame>
        <p:nvGraphicFramePr>
          <p:cNvPr id="23555" name="Object 3"/>
          <p:cNvGraphicFramePr>
            <a:graphicFrameLocks noChangeAspect="1"/>
          </p:cNvGraphicFramePr>
          <p:nvPr/>
        </p:nvGraphicFramePr>
        <p:xfrm>
          <a:off x="2266950" y="1600200"/>
          <a:ext cx="889000" cy="317500"/>
        </p:xfrm>
        <a:graphic>
          <a:graphicData uri="http://schemas.openxmlformats.org/presentationml/2006/ole">
            <p:oleObj spid="_x0000_s23555" name="Equation" r:id="rId4" imgW="888840" imgH="31716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84775"/>
          </a:xfrm>
          <a:prstGeom prst="rect">
            <a:avLst/>
          </a:prstGeom>
          <a:noFill/>
        </p:spPr>
        <p:txBody>
          <a:bodyPr wrap="square" rtlCol="0">
            <a:spAutoFit/>
          </a:bodyPr>
          <a:lstStyle/>
          <a:p>
            <a:r>
              <a:rPr lang="en-US" sz="3200" b="1" dirty="0" smtClean="0">
                <a:latin typeface="Arial" pitchFamily="34" charset="0"/>
                <a:cs typeface="Arial" pitchFamily="34" charset="0"/>
              </a:rPr>
              <a:t>Aims and Objectives</a:t>
            </a:r>
            <a:endParaRPr lang="en-US" sz="3200" b="1" dirty="0">
              <a:latin typeface="Arial" pitchFamily="34" charset="0"/>
              <a:cs typeface="Arial" pitchFamily="34" charset="0"/>
            </a:endParaRPr>
          </a:p>
        </p:txBody>
      </p:sp>
      <p:sp>
        <p:nvSpPr>
          <p:cNvPr id="3" name="TextBox 2"/>
          <p:cNvSpPr txBox="1"/>
          <p:nvPr/>
        </p:nvSpPr>
        <p:spPr>
          <a:xfrm>
            <a:off x="762000" y="1463457"/>
            <a:ext cx="8229600" cy="3539430"/>
          </a:xfrm>
          <a:prstGeom prst="rect">
            <a:avLst/>
          </a:prstGeom>
          <a:noFill/>
        </p:spPr>
        <p:txBody>
          <a:bodyPr wrap="square" rtlCol="0">
            <a:spAutoFit/>
          </a:bodyPr>
          <a:lstStyle/>
          <a:p>
            <a:pPr>
              <a:buFont typeface="Wingdings" pitchFamily="2" charset="2"/>
              <a:buChar char="ü"/>
            </a:pPr>
            <a:r>
              <a:rPr lang="en-US" sz="2800" b="1" dirty="0" smtClean="0">
                <a:latin typeface="Arial" pitchFamily="34" charset="0"/>
                <a:cs typeface="Arial" pitchFamily="34" charset="0"/>
              </a:rPr>
              <a:t> Continuum Assumption and Continuum Mechanics</a:t>
            </a:r>
          </a:p>
          <a:p>
            <a:pPr>
              <a:buFont typeface="Wingdings" pitchFamily="2" charset="2"/>
              <a:buChar char="ü"/>
            </a:pPr>
            <a:r>
              <a:rPr lang="en-US" sz="2800" b="1" dirty="0" smtClean="0">
                <a:latin typeface="Arial" pitchFamily="34" charset="0"/>
                <a:cs typeface="Arial" pitchFamily="34" charset="0"/>
              </a:rPr>
              <a:t> Tensor definition </a:t>
            </a:r>
          </a:p>
          <a:p>
            <a:pPr>
              <a:buFont typeface="Wingdings" pitchFamily="2" charset="2"/>
              <a:buChar char="ü"/>
            </a:pPr>
            <a:r>
              <a:rPr lang="en-US" sz="2800" b="1" dirty="0" smtClean="0">
                <a:latin typeface="Arial" pitchFamily="34" charset="0"/>
                <a:cs typeface="Arial" pitchFamily="34" charset="0"/>
              </a:rPr>
              <a:t> Notation and summation convention</a:t>
            </a:r>
          </a:p>
          <a:p>
            <a:pPr>
              <a:buFont typeface="Wingdings" pitchFamily="2" charset="2"/>
              <a:buChar char="ü"/>
            </a:pP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Kronecker</a:t>
            </a:r>
            <a:r>
              <a:rPr lang="en-US" sz="2800" b="1" dirty="0" smtClean="0">
                <a:latin typeface="Arial" pitchFamily="34" charset="0"/>
                <a:cs typeface="Arial" pitchFamily="34" charset="0"/>
              </a:rPr>
              <a:t> delta</a:t>
            </a:r>
          </a:p>
          <a:p>
            <a:pPr>
              <a:buFont typeface="Wingdings" pitchFamily="2" charset="2"/>
              <a:buChar char="ü"/>
            </a:pPr>
            <a:r>
              <a:rPr lang="en-US" sz="2800" b="1" dirty="0" smtClean="0">
                <a:latin typeface="Arial" pitchFamily="34" charset="0"/>
                <a:cs typeface="Arial" pitchFamily="34" charset="0"/>
              </a:rPr>
              <a:t> Permutation symbol</a:t>
            </a:r>
          </a:p>
          <a:p>
            <a:pPr>
              <a:buFont typeface="Wingdings" pitchFamily="2" charset="2"/>
              <a:buChar char="ü"/>
            </a:pPr>
            <a:r>
              <a:rPr lang="en-US" sz="2800" b="1" dirty="0" smtClean="0">
                <a:latin typeface="Arial" pitchFamily="34" charset="0"/>
                <a:cs typeface="Arial" pitchFamily="34" charset="0"/>
              </a:rPr>
              <a:t> </a:t>
            </a:r>
            <a:r>
              <a:rPr lang="el-GR" sz="2800" b="1" dirty="0" smtClean="0">
                <a:latin typeface="Arial" pitchFamily="34" charset="0"/>
                <a:cs typeface="Arial" pitchFamily="34" charset="0"/>
              </a:rPr>
              <a:t>ε</a:t>
            </a:r>
            <a:r>
              <a:rPr lang="en-US" sz="2800" b="1" dirty="0" smtClean="0">
                <a:latin typeface="Arial" pitchFamily="34" charset="0"/>
                <a:cs typeface="Arial" pitchFamily="34" charset="0"/>
              </a:rPr>
              <a:t>-</a:t>
            </a:r>
            <a:r>
              <a:rPr lang="el-GR" sz="2800" b="1" dirty="0" smtClean="0">
                <a:latin typeface="Arial" pitchFamily="34" charset="0"/>
                <a:cs typeface="Arial" pitchFamily="34" charset="0"/>
              </a:rPr>
              <a:t>δ</a:t>
            </a:r>
            <a:r>
              <a:rPr lang="en-US" sz="2800" b="1" dirty="0" smtClean="0">
                <a:latin typeface="Arial" pitchFamily="34" charset="0"/>
                <a:cs typeface="Arial" pitchFamily="34" charset="0"/>
              </a:rPr>
              <a:t> identity</a:t>
            </a:r>
          </a:p>
          <a:p>
            <a:pPr>
              <a:buFont typeface="Wingdings" pitchFamily="2" charset="2"/>
              <a:buChar char="§"/>
            </a:pPr>
            <a:endParaRPr lang="en-US"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84775"/>
          </a:xfrm>
          <a:prstGeom prst="rect">
            <a:avLst/>
          </a:prstGeom>
          <a:noFill/>
        </p:spPr>
        <p:txBody>
          <a:bodyPr wrap="square" rtlCol="0">
            <a:spAutoFit/>
          </a:bodyPr>
          <a:lstStyle/>
          <a:p>
            <a:r>
              <a:rPr lang="en-US" sz="3200" b="1" dirty="0" smtClean="0">
                <a:latin typeface="Arial" pitchFamily="34" charset="0"/>
                <a:cs typeface="Arial" pitchFamily="34" charset="0"/>
              </a:rPr>
              <a:t>Quiz…</a:t>
            </a:r>
            <a:endParaRPr lang="en-US" sz="3200" b="1" dirty="0">
              <a:latin typeface="Arial" pitchFamily="34" charset="0"/>
              <a:cs typeface="Arial" pitchFamily="34" charset="0"/>
            </a:endParaRPr>
          </a:p>
        </p:txBody>
      </p:sp>
      <p:sp>
        <p:nvSpPr>
          <p:cNvPr id="3" name="Rectangle 2"/>
          <p:cNvSpPr/>
          <p:nvPr/>
        </p:nvSpPr>
        <p:spPr>
          <a:xfrm>
            <a:off x="457200" y="990600"/>
            <a:ext cx="7924800" cy="646331"/>
          </a:xfrm>
          <a:prstGeom prst="rect">
            <a:avLst/>
          </a:prstGeom>
        </p:spPr>
        <p:txBody>
          <a:bodyPr wrap="square">
            <a:spAutoFit/>
          </a:bodyPr>
          <a:lstStyle/>
          <a:p>
            <a:r>
              <a:rPr lang="en-US" dirty="0" smtClean="0">
                <a:latin typeface="Arial" pitchFamily="34" charset="0"/>
                <a:cs typeface="Arial" pitchFamily="34" charset="0"/>
              </a:rPr>
              <a:t>Which of the following quantities are not represented correctly (using our defined notation)</a:t>
            </a:r>
            <a:endParaRPr lang="en-US" sz="2400" b="1" dirty="0">
              <a:latin typeface="Arial" pitchFamily="34" charset="0"/>
              <a:cs typeface="Arial" pitchFamily="34" charset="0"/>
            </a:endParaRPr>
          </a:p>
        </p:txBody>
      </p:sp>
      <p:sp>
        <p:nvSpPr>
          <p:cNvPr id="4" name="TextBox 3"/>
          <p:cNvSpPr txBox="1"/>
          <p:nvPr/>
        </p:nvSpPr>
        <p:spPr>
          <a:xfrm>
            <a:off x="914400" y="1752600"/>
            <a:ext cx="3733800" cy="1200329"/>
          </a:xfrm>
          <a:prstGeom prst="rect">
            <a:avLst/>
          </a:prstGeom>
          <a:noFill/>
        </p:spPr>
        <p:txBody>
          <a:bodyPr wrap="square" rtlCol="0">
            <a:spAutoFit/>
          </a:bodyPr>
          <a:lstStyle/>
          <a:p>
            <a:r>
              <a:rPr lang="en-US" dirty="0" smtClean="0">
                <a:latin typeface="Arial" pitchFamily="34" charset="0"/>
                <a:cs typeface="Arial" pitchFamily="34" charset="0"/>
              </a:rPr>
              <a:t>(a) time, </a:t>
            </a:r>
            <a:r>
              <a:rPr lang="en-US" i="1" dirty="0" smtClean="0">
                <a:latin typeface="Arial" pitchFamily="34" charset="0"/>
                <a:cs typeface="Arial" pitchFamily="34" charset="0"/>
              </a:rPr>
              <a:t>t</a:t>
            </a:r>
          </a:p>
          <a:p>
            <a:r>
              <a:rPr lang="en-US" dirty="0" smtClean="0">
                <a:latin typeface="Arial" pitchFamily="34" charset="0"/>
                <a:cs typeface="Arial" pitchFamily="34" charset="0"/>
              </a:rPr>
              <a:t>(b) momentum (mass x velocity), P</a:t>
            </a:r>
          </a:p>
          <a:p>
            <a:r>
              <a:rPr lang="en-US" dirty="0" smtClean="0">
                <a:latin typeface="Arial" pitchFamily="34" charset="0"/>
                <a:cs typeface="Arial" pitchFamily="34" charset="0"/>
              </a:rPr>
              <a:t>(c) Identity matrix, I</a:t>
            </a:r>
          </a:p>
          <a:p>
            <a:r>
              <a:rPr lang="en-US" dirty="0" smtClean="0">
                <a:latin typeface="Arial" pitchFamily="34" charset="0"/>
                <a:cs typeface="Arial" pitchFamily="34" charset="0"/>
              </a:rPr>
              <a:t>(d) Stress tensor, </a:t>
            </a:r>
            <a:r>
              <a:rPr lang="en-US" b="1" i="1" dirty="0" smtClean="0">
                <a:latin typeface="Arial" pitchFamily="34" charset="0"/>
                <a:cs typeface="Arial" pitchFamily="34" charset="0"/>
              </a:rPr>
              <a:t>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84775"/>
          </a:xfrm>
          <a:prstGeom prst="rect">
            <a:avLst/>
          </a:prstGeom>
          <a:noFill/>
        </p:spPr>
        <p:txBody>
          <a:bodyPr wrap="square" rtlCol="0">
            <a:spAutoFit/>
          </a:bodyPr>
          <a:lstStyle/>
          <a:p>
            <a:r>
              <a:rPr lang="en-US" sz="3200" b="1" dirty="0" smtClean="0">
                <a:latin typeface="Arial" pitchFamily="34" charset="0"/>
                <a:cs typeface="Arial" pitchFamily="34" charset="0"/>
              </a:rPr>
              <a:t>Quiz…</a:t>
            </a:r>
            <a:endParaRPr lang="en-US" sz="3200" b="1" dirty="0">
              <a:latin typeface="Arial" pitchFamily="34" charset="0"/>
              <a:cs typeface="Arial" pitchFamily="34" charset="0"/>
            </a:endParaRPr>
          </a:p>
        </p:txBody>
      </p:sp>
      <p:sp>
        <p:nvSpPr>
          <p:cNvPr id="3" name="Rectangle 2"/>
          <p:cNvSpPr/>
          <p:nvPr/>
        </p:nvSpPr>
        <p:spPr>
          <a:xfrm>
            <a:off x="457200" y="990600"/>
            <a:ext cx="7924800" cy="369332"/>
          </a:xfrm>
          <a:prstGeom prst="rect">
            <a:avLst/>
          </a:prstGeom>
        </p:spPr>
        <p:txBody>
          <a:bodyPr wrap="square">
            <a:spAutoFit/>
          </a:bodyPr>
          <a:lstStyle/>
          <a:p>
            <a:r>
              <a:rPr lang="en-US" dirty="0" smtClean="0">
                <a:latin typeface="Arial" pitchFamily="34" charset="0"/>
                <a:cs typeface="Arial" pitchFamily="34" charset="0"/>
              </a:rPr>
              <a:t>Expand the following expressions</a:t>
            </a:r>
            <a:endParaRPr lang="en-US" sz="2400" b="1" dirty="0">
              <a:latin typeface="Arial" pitchFamily="34" charset="0"/>
              <a:cs typeface="Arial" pitchFamily="34" charset="0"/>
            </a:endParaRPr>
          </a:p>
        </p:txBody>
      </p:sp>
      <p:sp>
        <p:nvSpPr>
          <p:cNvPr id="4" name="TextBox 3"/>
          <p:cNvSpPr txBox="1"/>
          <p:nvPr/>
        </p:nvSpPr>
        <p:spPr>
          <a:xfrm>
            <a:off x="914400" y="1752600"/>
            <a:ext cx="3733800" cy="1200329"/>
          </a:xfrm>
          <a:prstGeom prst="rect">
            <a:avLst/>
          </a:prstGeom>
          <a:noFill/>
        </p:spPr>
        <p:txBody>
          <a:bodyPr wrap="square" rtlCol="0">
            <a:spAutoFit/>
          </a:bodyPr>
          <a:lstStyle/>
          <a:p>
            <a:r>
              <a:rPr lang="en-US" dirty="0" smtClean="0"/>
              <a:t>(a) </a:t>
            </a:r>
          </a:p>
          <a:p>
            <a:r>
              <a:rPr lang="en-US" dirty="0" smtClean="0"/>
              <a:t>(b) </a:t>
            </a:r>
          </a:p>
          <a:p>
            <a:r>
              <a:rPr lang="en-US" dirty="0" smtClean="0"/>
              <a:t>(c) </a:t>
            </a:r>
          </a:p>
          <a:p>
            <a:r>
              <a:rPr lang="en-US" dirty="0" smtClean="0"/>
              <a:t>(d)</a:t>
            </a:r>
            <a:endParaRPr lang="en-US" b="1" i="1" dirty="0" smtClean="0"/>
          </a:p>
        </p:txBody>
      </p:sp>
      <p:graphicFrame>
        <p:nvGraphicFramePr>
          <p:cNvPr id="5" name="Object 4"/>
          <p:cNvGraphicFramePr>
            <a:graphicFrameLocks noChangeAspect="1"/>
          </p:cNvGraphicFramePr>
          <p:nvPr/>
        </p:nvGraphicFramePr>
        <p:xfrm>
          <a:off x="1323108" y="1808016"/>
          <a:ext cx="393700" cy="317500"/>
        </p:xfrm>
        <a:graphic>
          <a:graphicData uri="http://schemas.openxmlformats.org/presentationml/2006/ole">
            <p:oleObj spid="_x0000_s24578" name="Equation" r:id="rId3" imgW="393480" imgH="317160" progId="Equation.3">
              <p:embed/>
            </p:oleObj>
          </a:graphicData>
        </a:graphic>
      </p:graphicFrame>
      <p:graphicFrame>
        <p:nvGraphicFramePr>
          <p:cNvPr id="24579" name="Object 3"/>
          <p:cNvGraphicFramePr>
            <a:graphicFrameLocks noChangeAspect="1"/>
          </p:cNvGraphicFramePr>
          <p:nvPr/>
        </p:nvGraphicFramePr>
        <p:xfrm>
          <a:off x="1313872" y="2075872"/>
          <a:ext cx="622300" cy="317500"/>
        </p:xfrm>
        <a:graphic>
          <a:graphicData uri="http://schemas.openxmlformats.org/presentationml/2006/ole">
            <p:oleObj spid="_x0000_s24579" name="Equation" r:id="rId4" imgW="622080" imgH="317160" progId="Equation.3">
              <p:embed/>
            </p:oleObj>
          </a:graphicData>
        </a:graphic>
      </p:graphicFrame>
      <p:graphicFrame>
        <p:nvGraphicFramePr>
          <p:cNvPr id="24580" name="Object 4"/>
          <p:cNvGraphicFramePr>
            <a:graphicFrameLocks noChangeAspect="1"/>
          </p:cNvGraphicFramePr>
          <p:nvPr/>
        </p:nvGraphicFramePr>
        <p:xfrm>
          <a:off x="1318496" y="2362200"/>
          <a:ext cx="431800" cy="317500"/>
        </p:xfrm>
        <a:graphic>
          <a:graphicData uri="http://schemas.openxmlformats.org/presentationml/2006/ole">
            <p:oleObj spid="_x0000_s24580" name="Equation" r:id="rId5" imgW="431640" imgH="317160" progId="Equation.3">
              <p:embed/>
            </p:oleObj>
          </a:graphicData>
        </a:graphic>
      </p:graphicFrame>
      <p:graphicFrame>
        <p:nvGraphicFramePr>
          <p:cNvPr id="24581" name="Object 5"/>
          <p:cNvGraphicFramePr>
            <a:graphicFrameLocks noChangeAspect="1"/>
          </p:cNvGraphicFramePr>
          <p:nvPr/>
        </p:nvGraphicFramePr>
        <p:xfrm>
          <a:off x="1315171" y="2646363"/>
          <a:ext cx="482600" cy="317500"/>
        </p:xfrm>
        <a:graphic>
          <a:graphicData uri="http://schemas.openxmlformats.org/presentationml/2006/ole">
            <p:oleObj spid="_x0000_s24581" name="Equation" r:id="rId6" imgW="482400" imgH="31716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84775"/>
          </a:xfrm>
          <a:prstGeom prst="rect">
            <a:avLst/>
          </a:prstGeom>
          <a:noFill/>
        </p:spPr>
        <p:txBody>
          <a:bodyPr wrap="square" rtlCol="0">
            <a:spAutoFit/>
          </a:bodyPr>
          <a:lstStyle/>
          <a:p>
            <a:r>
              <a:rPr lang="en-US" sz="3200" b="1" dirty="0" smtClean="0">
                <a:latin typeface="Arial" pitchFamily="34" charset="0"/>
                <a:cs typeface="Arial" pitchFamily="34" charset="0"/>
              </a:rPr>
              <a:t>Quiz…</a:t>
            </a:r>
            <a:endParaRPr lang="en-US" sz="3200" b="1" dirty="0">
              <a:latin typeface="Arial" pitchFamily="34" charset="0"/>
              <a:cs typeface="Arial" pitchFamily="34" charset="0"/>
            </a:endParaRPr>
          </a:p>
        </p:txBody>
      </p:sp>
      <p:sp>
        <p:nvSpPr>
          <p:cNvPr id="3" name="Rectangle 2"/>
          <p:cNvSpPr/>
          <p:nvPr/>
        </p:nvSpPr>
        <p:spPr>
          <a:xfrm>
            <a:off x="457200" y="990600"/>
            <a:ext cx="7924800" cy="369332"/>
          </a:xfrm>
          <a:prstGeom prst="rect">
            <a:avLst/>
          </a:prstGeom>
        </p:spPr>
        <p:txBody>
          <a:bodyPr wrap="square">
            <a:spAutoFit/>
          </a:bodyPr>
          <a:lstStyle/>
          <a:p>
            <a:r>
              <a:rPr lang="en-US" dirty="0" smtClean="0">
                <a:latin typeface="Arial" pitchFamily="34" charset="0"/>
                <a:cs typeface="Arial" pitchFamily="34" charset="0"/>
              </a:rPr>
              <a:t>If                  and                  show that  </a:t>
            </a:r>
            <a:endParaRPr lang="en-US" sz="2400" b="1" dirty="0">
              <a:latin typeface="Arial" pitchFamily="34" charset="0"/>
              <a:cs typeface="Arial" pitchFamily="34" charset="0"/>
            </a:endParaRPr>
          </a:p>
        </p:txBody>
      </p:sp>
      <p:graphicFrame>
        <p:nvGraphicFramePr>
          <p:cNvPr id="4" name="Object 3"/>
          <p:cNvGraphicFramePr>
            <a:graphicFrameLocks noChangeAspect="1"/>
          </p:cNvGraphicFramePr>
          <p:nvPr/>
        </p:nvGraphicFramePr>
        <p:xfrm>
          <a:off x="773548" y="1044864"/>
          <a:ext cx="952500" cy="317500"/>
        </p:xfrm>
        <a:graphic>
          <a:graphicData uri="http://schemas.openxmlformats.org/presentationml/2006/ole">
            <p:oleObj spid="_x0000_s25602" name="Equation" r:id="rId3" imgW="952200" imgH="317160" progId="Equation.3">
              <p:embed/>
            </p:oleObj>
          </a:graphicData>
        </a:graphic>
      </p:graphicFrame>
      <p:graphicFrame>
        <p:nvGraphicFramePr>
          <p:cNvPr id="25603" name="Object 3"/>
          <p:cNvGraphicFramePr>
            <a:graphicFrameLocks noChangeAspect="1"/>
          </p:cNvGraphicFramePr>
          <p:nvPr/>
        </p:nvGraphicFramePr>
        <p:xfrm>
          <a:off x="2250208" y="1039092"/>
          <a:ext cx="977900" cy="317500"/>
        </p:xfrm>
        <a:graphic>
          <a:graphicData uri="http://schemas.openxmlformats.org/presentationml/2006/ole">
            <p:oleObj spid="_x0000_s25603" name="Equation" r:id="rId4" imgW="977760" imgH="317160" progId="Equation.3">
              <p:embed/>
            </p:oleObj>
          </a:graphicData>
        </a:graphic>
      </p:graphicFrame>
      <p:graphicFrame>
        <p:nvGraphicFramePr>
          <p:cNvPr id="25604" name="Object 4"/>
          <p:cNvGraphicFramePr>
            <a:graphicFrameLocks noChangeAspect="1"/>
          </p:cNvGraphicFramePr>
          <p:nvPr/>
        </p:nvGraphicFramePr>
        <p:xfrm>
          <a:off x="1339850" y="1536700"/>
          <a:ext cx="1625600" cy="292100"/>
        </p:xfrm>
        <a:graphic>
          <a:graphicData uri="http://schemas.openxmlformats.org/presentationml/2006/ole">
            <p:oleObj spid="_x0000_s25604" name="Equation" r:id="rId5" imgW="1625400" imgH="29196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648</TotalTime>
  <Words>571</Words>
  <Application>Microsoft Office PowerPoint</Application>
  <PresentationFormat>On-screen Show (4:3)</PresentationFormat>
  <Paragraphs>80</Paragraphs>
  <Slides>20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77</cp:revision>
  <dcterms:created xsi:type="dcterms:W3CDTF">2016-07-14T17:33:06Z</dcterms:created>
  <dcterms:modified xsi:type="dcterms:W3CDTF">2016-07-15T11:34:05Z</dcterms:modified>
</cp:coreProperties>
</file>