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75" r:id="rId3"/>
    <p:sldId id="288" r:id="rId4"/>
    <p:sldId id="287" r:id="rId5"/>
    <p:sldId id="292" r:id="rId6"/>
    <p:sldId id="282" r:id="rId7"/>
    <p:sldId id="294" r:id="rId8"/>
    <p:sldId id="295" r:id="rId9"/>
    <p:sldId id="296" r:id="rId10"/>
    <p:sldId id="297" r:id="rId11"/>
    <p:sldId id="298"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3015" autoAdjust="0"/>
    <p:restoredTop sz="94660" autoAdjust="0"/>
  </p:normalViewPr>
  <p:slideViewPr>
    <p:cSldViewPr>
      <p:cViewPr varScale="1">
        <p:scale>
          <a:sx n="54" d="100"/>
          <a:sy n="54" d="100"/>
        </p:scale>
        <p:origin x="-1229" y="-67"/>
      </p:cViewPr>
      <p:guideLst>
        <p:guide orient="horz" pos="2160"/>
        <p:guide pos="2880"/>
      </p:guideLst>
    </p:cSldViewPr>
  </p:slideViewPr>
  <p:outlineViewPr>
    <p:cViewPr>
      <p:scale>
        <a:sx n="33" d="100"/>
        <a:sy n="33" d="100"/>
      </p:scale>
      <p:origin x="0" y="10398"/>
    </p:cViewPr>
  </p:outlineViewPr>
  <p:notesTextViewPr>
    <p:cViewPr>
      <p:scale>
        <a:sx n="1" d="1"/>
        <a:sy n="1" d="1"/>
      </p:scale>
      <p:origin x="0" y="0"/>
    </p:cViewPr>
  </p:notesTextViewPr>
  <p:sorterViewPr>
    <p:cViewPr>
      <p:scale>
        <a:sx n="100" d="100"/>
        <a:sy n="100" d="100"/>
      </p:scale>
      <p:origin x="0" y="54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A1714F8-D339-457B-8559-C1F7FB1E9856}" type="datetimeFigureOut">
              <a:rPr lang="en-US" smtClean="0"/>
              <a:pPr/>
              <a:t>7/4/2014</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A1714F8-D339-457B-8559-C1F7FB1E9856}" type="datetimeFigureOut">
              <a:rPr lang="en-US" smtClean="0"/>
              <a:pPr/>
              <a:t>7/4/2014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A1714F8-D339-457B-8559-C1F7FB1E9856}" type="datetimeFigureOut">
              <a:rPr lang="en-US" smtClean="0"/>
              <a:pPr/>
              <a:t>7/4/2014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A1714F8-D339-457B-8559-C1F7FB1E9856}" type="datetimeFigureOut">
              <a:rPr lang="en-US" smtClean="0"/>
              <a:pPr/>
              <a:t>7/4/2014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A1714F8-D339-457B-8559-C1F7FB1E9856}" type="datetimeFigureOut">
              <a:rPr lang="en-US" smtClean="0"/>
              <a:pPr/>
              <a:t>7/4/2014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A1714F8-D339-457B-8559-C1F7FB1E9856}" type="datetimeFigureOut">
              <a:rPr lang="en-US" smtClean="0"/>
              <a:pPr/>
              <a:t>7/4/2014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1714F8-D339-457B-8559-C1F7FB1E9856}" type="datetimeFigureOut">
              <a:rPr lang="en-US" smtClean="0"/>
              <a:pPr/>
              <a:t>7/4/2014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A1714F8-D339-457B-8559-C1F7FB1E9856}" type="datetimeFigureOut">
              <a:rPr lang="en-US" smtClean="0"/>
              <a:pPr/>
              <a:t>7/4/2014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A1714F8-D339-457B-8559-C1F7FB1E9856}" type="datetimeFigureOut">
              <a:rPr lang="en-US" smtClean="0"/>
              <a:pPr/>
              <a:t>7/4/2014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2D588F75-8B68-4FE4-B786-781F20584C4A}"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A1714F8-D339-457B-8559-C1F7FB1E9856}" type="datetimeFigureOut">
              <a:rPr lang="en-US" smtClean="0"/>
              <a:pPr/>
              <a:t>7/4/2014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A1714F8-D339-457B-8559-C1F7FB1E9856}" type="datetimeFigureOut">
              <a:rPr lang="en-US" smtClean="0"/>
              <a:pPr/>
              <a:t>7/4/2014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A1714F8-D339-457B-8559-C1F7FB1E9856}" type="datetimeFigureOut">
              <a:rPr lang="en-US" smtClean="0"/>
              <a:pPr/>
              <a:t>7/4/2014</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D588F75-8B68-4FE4-B786-781F20584C4A}"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en-US" dirty="0" smtClean="0">
                <a:latin typeface="Times New Roman" pitchFamily="18" charset="0"/>
                <a:cs typeface="Times New Roman" pitchFamily="18" charset="0"/>
              </a:rPr>
              <a:t>MTH-471</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Integral Equations</a:t>
            </a:r>
            <a:endParaRPr lang="en-US" dirty="0">
              <a:latin typeface="Times New Roman" pitchFamily="18" charset="0"/>
              <a:cs typeface="Times New Roman" pitchFamily="18" charset="0"/>
            </a:endParaRPr>
          </a:p>
        </p:txBody>
      </p:sp>
      <p:sp>
        <p:nvSpPr>
          <p:cNvPr id="7" name="Content Placeholder 6"/>
          <p:cNvSpPr>
            <a:spLocks noGrp="1"/>
          </p:cNvSpPr>
          <p:nvPr>
            <p:ph idx="1"/>
          </p:nvPr>
        </p:nvSpPr>
        <p:spPr/>
        <p:txBody>
          <a:bodyPr/>
          <a:lstStyle/>
          <a:p>
            <a:pPr marL="0" indent="0" algn="ctr">
              <a:buNone/>
            </a:pPr>
            <a:endParaRPr lang="en-US" dirty="0" smtClean="0"/>
          </a:p>
          <a:p>
            <a:pPr marL="0" indent="0" algn="ctr">
              <a:buNone/>
            </a:pPr>
            <a:r>
              <a:rPr lang="en-US" b="1" dirty="0" smtClean="0">
                <a:latin typeface="Times New Roman" pitchFamily="18" charset="0"/>
                <a:cs typeface="Times New Roman" pitchFamily="18" charset="0"/>
              </a:rPr>
              <a:t>Sheikh Irfan Ullah Khan</a:t>
            </a:r>
          </a:p>
          <a:p>
            <a:pPr marL="0" indent="0" algn="ctr">
              <a:buNone/>
            </a:pPr>
            <a:r>
              <a:rPr lang="en-US" dirty="0" smtClean="0">
                <a:latin typeface="Times New Roman" pitchFamily="18" charset="0"/>
                <a:cs typeface="Times New Roman" pitchFamily="18" charset="0"/>
              </a:rPr>
              <a:t>Assistant Professor</a:t>
            </a:r>
          </a:p>
          <a:p>
            <a:pPr marL="0" indent="0" algn="ctr">
              <a:buNone/>
            </a:pPr>
            <a:r>
              <a:rPr lang="en-US" dirty="0" smtClean="0">
                <a:latin typeface="Times New Roman" pitchFamily="18" charset="0"/>
                <a:cs typeface="Times New Roman" pitchFamily="18" charset="0"/>
              </a:rPr>
              <a:t>Department of Mathematics</a:t>
            </a:r>
          </a:p>
          <a:p>
            <a:pPr marL="0" indent="0" algn="ctr">
              <a:buNone/>
            </a:pPr>
            <a:r>
              <a:rPr lang="en-US" dirty="0" smtClean="0">
                <a:latin typeface="Times New Roman" pitchFamily="18" charset="0"/>
                <a:cs typeface="Times New Roman" pitchFamily="18" charset="0"/>
              </a:rPr>
              <a:t>COMSTAS Institute of Information Technology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8057945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0"/>
            <a:ext cx="8229600" cy="323088"/>
          </a:xfrm>
        </p:spPr>
        <p:txBody>
          <a:bodyPr>
            <a:normAutofit fontScale="90000"/>
          </a:bodyPr>
          <a:lstStyle/>
          <a:p>
            <a:r>
              <a:rPr lang="en-US" sz="3200" dirty="0" smtClean="0">
                <a:latin typeface="Times New Roman" panose="02020603050405020304" pitchFamily="18" charset="0"/>
                <a:cs typeface="Times New Roman" panose="02020603050405020304" pitchFamily="18" charset="0"/>
              </a:rPr>
              <a:t>Recall Lecture </a:t>
            </a:r>
            <a:r>
              <a:rPr lang="en-US" sz="3200" dirty="0">
                <a:latin typeface="Times New Roman" panose="02020603050405020304" pitchFamily="18" charset="0"/>
                <a:cs typeface="Times New Roman" panose="02020603050405020304" pitchFamily="18" charset="0"/>
              </a:rPr>
              <a:t>2</a:t>
            </a:r>
          </a:p>
        </p:txBody>
      </p:sp>
      <p:sp>
        <p:nvSpPr>
          <p:cNvPr id="3" name="Content Placeholder 2"/>
          <p:cNvSpPr>
            <a:spLocks noGrp="1"/>
          </p:cNvSpPr>
          <p:nvPr>
            <p:ph idx="1"/>
          </p:nvPr>
        </p:nvSpPr>
        <p:spPr/>
        <p:txBody>
          <a:bodyPr/>
          <a:lstStyle/>
          <a:p>
            <a:pPr marL="0" indent="0">
              <a:buNone/>
            </a:pPr>
            <a:r>
              <a:rPr lang="en-US" dirty="0">
                <a:latin typeface="Times New Roman" panose="02020603050405020304" pitchFamily="18" charset="0"/>
                <a:cs typeface="Times New Roman" panose="02020603050405020304" pitchFamily="18" charset="0"/>
              </a:rPr>
              <a:t>Solution of an Integral Equation</a:t>
            </a:r>
          </a:p>
          <a:p>
            <a:pPr marL="0" indent="0">
              <a:buNone/>
            </a:pPr>
            <a:r>
              <a:rPr lang="en-US" dirty="0">
                <a:latin typeface="Times New Roman" panose="02020603050405020304" pitchFamily="18" charset="0"/>
                <a:cs typeface="Times New Roman" panose="02020603050405020304" pitchFamily="18" charset="0"/>
              </a:rPr>
              <a:t>Some important identities and Theorems</a:t>
            </a:r>
          </a:p>
          <a:p>
            <a:pPr marL="0" indent="0">
              <a:buNone/>
            </a:pPr>
            <a:r>
              <a:rPr lang="en-US" dirty="0" smtClean="0">
                <a:latin typeface="Times New Roman" panose="02020603050405020304" pitchFamily="18" charset="0"/>
                <a:cs typeface="Times New Roman" panose="02020603050405020304" pitchFamily="18" charset="0"/>
              </a:rPr>
              <a:t>Proof of Theorems</a:t>
            </a:r>
            <a:endParaRPr lang="en-US" dirty="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Examples</a:t>
            </a:r>
            <a:endParaRPr lang="en-US" dirty="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993344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noRot="1" noChangeAspect="1" noMove="1" noResize="1" noEditPoints="1" noAdjustHandles="1" noChangeArrowheads="1" noChangeShapeType="1" noTextEdit="1"/>
          </p:cNvSpPr>
          <p:nvPr>
            <p:ph idx="1"/>
          </p:nvPr>
        </p:nvSpPr>
        <p:spPr>
          <a:xfrm>
            <a:off x="457200" y="914400"/>
            <a:ext cx="8229600" cy="5410200"/>
          </a:xfrm>
          <a:blipFill rotWithShape="0">
            <a:blip r:embed="rId3"/>
            <a:stretch>
              <a:fillRect l="-1333" t="-2477"/>
            </a:stretch>
          </a:blipFill>
        </p:spPr>
        <p:txBody>
          <a:bodyPr/>
          <a:lstStyle/>
          <a:p>
            <a:pPr>
              <a:buNone/>
            </a:pPr>
            <a:r>
              <a:rPr lang="en-US" dirty="0">
                <a:noFill/>
              </a:rPr>
              <a:t> </a:t>
            </a:r>
          </a:p>
        </p:txBody>
      </p:sp>
    </p:spTree>
    <p:extLst>
      <p:ext uri="{BB962C8B-B14F-4D97-AF65-F5344CB8AC3E}">
        <p14:creationId xmlns:p14="http://schemas.microsoft.com/office/powerpoint/2010/main" xmlns="" val="32240082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noRot="1" noChangeAspect="1" noMove="1" noResize="1" noEditPoints="1" noAdjustHandles="1" noChangeArrowheads="1" noChangeShapeType="1" noTextEdit="1"/>
          </p:cNvSpPr>
          <p:nvPr>
            <p:ph idx="1"/>
          </p:nvPr>
        </p:nvSpPr>
        <p:spPr>
          <a:xfrm>
            <a:off x="457200" y="838200"/>
            <a:ext cx="8229600" cy="5486400"/>
          </a:xfrm>
          <a:blipFill rotWithShape="0">
            <a:blip r:embed="rId3"/>
            <a:stretch>
              <a:fillRect l="-1333" t="-1111"/>
            </a:stretch>
          </a:blipFill>
        </p:spPr>
        <p:txBody>
          <a:bodyPr/>
          <a:lstStyle/>
          <a:p>
            <a:pPr>
              <a:buNone/>
            </a:pPr>
            <a:r>
              <a:rPr lang="en-US" dirty="0" smtClean="0">
                <a:noFill/>
              </a:rPr>
              <a:t>S</a:t>
            </a:r>
            <a:endParaRPr lang="en-US" dirty="0">
              <a:noFill/>
            </a:endParaRPr>
          </a:p>
        </p:txBody>
      </p:sp>
    </p:spTree>
    <p:extLst>
      <p:ext uri="{BB962C8B-B14F-4D97-AF65-F5344CB8AC3E}">
        <p14:creationId xmlns:p14="http://schemas.microsoft.com/office/powerpoint/2010/main" xmlns="" val="8008936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noRot="1" noChangeAspect="1" noMove="1" noResize="1" noEditPoints="1" noAdjustHandles="1" noChangeArrowheads="1" noChangeShapeType="1" noTextEdit="1"/>
          </p:cNvSpPr>
          <p:nvPr>
            <p:ph idx="1"/>
          </p:nvPr>
        </p:nvSpPr>
        <p:spPr>
          <a:xfrm>
            <a:off x="457200" y="838200"/>
            <a:ext cx="8229600" cy="5486400"/>
          </a:xfrm>
          <a:blipFill rotWithShape="0">
            <a:blip r:embed="rId3"/>
            <a:stretch>
              <a:fillRect l="-1333" t="-1111"/>
            </a:stretch>
          </a:blipFill>
        </p:spPr>
        <p:txBody>
          <a:bodyPr/>
          <a:lstStyle/>
          <a:p>
            <a:endParaRPr lang="en-US" dirty="0">
              <a:noFill/>
            </a:endParaRPr>
          </a:p>
        </p:txBody>
      </p:sp>
    </p:spTree>
    <p:extLst>
      <p:ext uri="{BB962C8B-B14F-4D97-AF65-F5344CB8AC3E}">
        <p14:creationId xmlns:p14="http://schemas.microsoft.com/office/powerpoint/2010/main" xmlns="" val="9029191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10200"/>
          </a:xfrm>
        </p:spPr>
        <p:txBody>
          <a:bodyPr/>
          <a:lstStyle/>
          <a:p>
            <a:pPr marL="0" indent="0">
              <a:buNone/>
            </a:pPr>
            <a:r>
              <a:rPr lang="en-US" b="1" dirty="0" smtClean="0">
                <a:latin typeface="Times New Roman" panose="02020603050405020304" pitchFamily="18" charset="0"/>
                <a:cs typeface="Times New Roman" panose="02020603050405020304" pitchFamily="18" charset="0"/>
              </a:rPr>
              <a:t>Origins of an Integral equations:</a:t>
            </a:r>
          </a:p>
          <a:p>
            <a:pPr marL="0" indent="0" algn="just">
              <a:buNone/>
            </a:pPr>
            <a:r>
              <a:rPr lang="en-US" dirty="0" smtClean="0">
                <a:latin typeface="Times New Roman" panose="02020603050405020304" pitchFamily="18" charset="0"/>
                <a:cs typeface="Times New Roman" panose="02020603050405020304" pitchFamily="18" charset="0"/>
              </a:rPr>
              <a:t>As we know integral equations arise in many scientific and engineering applications. Voltera integral equations can be obtained from converting initial value problems with prescribed initial values. However, Fredholm integral equation cab be derived from boundary value problems with given boundary conditions.</a:t>
            </a:r>
          </a:p>
          <a:p>
            <a:pPr marL="0" indent="0" algn="just">
              <a:buNone/>
            </a:pPr>
            <a:r>
              <a:rPr lang="en-US" dirty="0" smtClean="0">
                <a:latin typeface="Times New Roman" panose="02020603050405020304" pitchFamily="18" charset="0"/>
                <a:cs typeface="Times New Roman" panose="02020603050405020304" pitchFamily="18" charset="0"/>
              </a:rPr>
              <a:t>It is important to point out that converting Voltera integral equations to initial value problems and initial value problems to Voltera integral equations are commonly used in literature. However, converting Fredholm integral equations to boundary value problem and boundary value problems to Fredholm integral equations are rarely used.</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882518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475488"/>
          </a:xfrm>
        </p:spPr>
        <p:txBody>
          <a:bodyPr>
            <a:normAutofit fontScale="90000"/>
          </a:bodyPr>
          <a:lstStyle/>
          <a:p>
            <a:r>
              <a:rPr lang="en-US" sz="3200" dirty="0" smtClean="0">
                <a:latin typeface="Times New Roman" panose="02020603050405020304" pitchFamily="18" charset="0"/>
                <a:cs typeface="Times New Roman" panose="02020603050405020304" pitchFamily="18" charset="0"/>
              </a:rPr>
              <a:t>Converting IVP to Voltera Integral Equation</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noRot="1" noChangeAspect="1" noMove="1" noResize="1" noEditPoints="1" noAdjustHandles="1" noChangeArrowheads="1" noChangeShapeType="1" noTextEdit="1"/>
          </p:cNvSpPr>
          <p:nvPr>
            <p:ph idx="1"/>
          </p:nvPr>
        </p:nvSpPr>
        <p:spPr>
          <a:xfrm>
            <a:off x="457200" y="1371600"/>
            <a:ext cx="8229600" cy="4953000"/>
          </a:xfrm>
          <a:blipFill rotWithShape="0">
            <a:blip r:embed="rId3"/>
            <a:stretch>
              <a:fillRect l="-1333" r="-1333"/>
            </a:stretch>
          </a:blipFill>
        </p:spPr>
        <p:txBody>
          <a:bodyPr/>
          <a:lstStyle/>
          <a:p>
            <a:pPr>
              <a:buNone/>
            </a:pPr>
            <a:r>
              <a:rPr lang="en-US" dirty="0">
                <a:noFill/>
              </a:rPr>
              <a:t> </a:t>
            </a:r>
          </a:p>
        </p:txBody>
      </p:sp>
    </p:spTree>
    <p:extLst>
      <p:ext uri="{BB962C8B-B14F-4D97-AF65-F5344CB8AC3E}">
        <p14:creationId xmlns:p14="http://schemas.microsoft.com/office/powerpoint/2010/main" xmlns="" val="23488260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9216014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0114262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7237125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91861189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810</TotalTime>
  <Words>142</Words>
  <Application>Microsoft Office PowerPoint</Application>
  <PresentationFormat>On-screen Show (4:3)</PresentationFormat>
  <Paragraphs>18</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Flow</vt:lpstr>
      <vt:lpstr>MTH-471 Integral Equations</vt:lpstr>
      <vt:lpstr>Recall Lecture 2</vt:lpstr>
      <vt:lpstr>Slide 3</vt:lpstr>
      <vt:lpstr>Slide 4</vt:lpstr>
      <vt:lpstr>Slide 5</vt:lpstr>
      <vt:lpstr>Slide 6</vt:lpstr>
      <vt:lpstr>Converting IVP to Voltera Integral Equation</vt:lpstr>
      <vt:lpstr>Slide 8</vt:lpstr>
      <vt:lpstr>Slide 9</vt:lpstr>
      <vt:lpstr>Slide 10</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MTH-471 Integral Equations</dc:title>
  <dc:creator>Marwat</dc:creator>
  <cp:lastModifiedBy>stdc_lp</cp:lastModifiedBy>
  <cp:revision>72</cp:revision>
  <dcterms:created xsi:type="dcterms:W3CDTF">2014-06-28T13:42:07Z</dcterms:created>
  <dcterms:modified xsi:type="dcterms:W3CDTF">2014-07-05T06:10:17Z</dcterms:modified>
</cp:coreProperties>
</file>