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98" r:id="rId3"/>
    <p:sldId id="257" r:id="rId4"/>
    <p:sldId id="258" r:id="rId5"/>
    <p:sldId id="277" r:id="rId6"/>
    <p:sldId id="259"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2" r:id="rId57"/>
    <p:sldId id="32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15" autoAdjust="0"/>
    <p:restoredTop sz="94660" autoAdjust="0"/>
  </p:normalViewPr>
  <p:slideViewPr>
    <p:cSldViewPr>
      <p:cViewPr varScale="1">
        <p:scale>
          <a:sx n="74" d="100"/>
          <a:sy n="74" d="100"/>
        </p:scale>
        <p:origin x="1368" y="66"/>
      </p:cViewPr>
      <p:guideLst>
        <p:guide orient="horz" pos="2160"/>
        <p:guide pos="2880"/>
      </p:guideLst>
    </p:cSldViewPr>
  </p:slideViewPr>
  <p:outlineViewPr>
    <p:cViewPr>
      <p:scale>
        <a:sx n="33" d="100"/>
        <a:sy n="33" d="100"/>
      </p:scale>
      <p:origin x="0" y="10398"/>
    </p:cViewPr>
  </p:outlineViewPr>
  <p:notesTextViewPr>
    <p:cViewPr>
      <p:scale>
        <a:sx n="1" d="1"/>
        <a:sy n="1" d="1"/>
      </p:scale>
      <p:origin x="0" y="0"/>
    </p:cViewPr>
  </p:notesTextViewPr>
  <p:sorterViewPr>
    <p:cViewPr>
      <p:scale>
        <a:sx n="100" d="100"/>
        <a:sy n="100" d="100"/>
      </p:scale>
      <p:origin x="0" y="5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4"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2D588F75-8B68-4FE4-B786-781F20584C4A}"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D588F75-8B68-4FE4-B786-781F20584C4A}"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A1714F8-D339-457B-8559-C1F7FB1E9856}" type="datetimeFigureOut">
              <a:rPr lang="en-US" smtClean="0"/>
              <a:t>7/4/2014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D588F75-8B68-4FE4-B786-781F20584C4A}"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2.bin"/><Relationship Id="rId10" Type="http://schemas.openxmlformats.org/officeDocument/2006/relationships/image" Target="../media/image5.wmf"/><Relationship Id="rId4" Type="http://schemas.openxmlformats.org/officeDocument/2006/relationships/image" Target="../media/image2.wmf"/><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2.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4.wmf"/><Relationship Id="rId5" Type="http://schemas.openxmlformats.org/officeDocument/2006/relationships/oleObject" Target="../embeddings/oleObject13.bin"/><Relationship Id="rId4" Type="http://schemas.openxmlformats.org/officeDocument/2006/relationships/image" Target="../media/image13.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6.wmf"/></Relationships>
</file>

<file path=ppt/slides/_rels/slide12.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8.wmf"/><Relationship Id="rId5" Type="http://schemas.openxmlformats.org/officeDocument/2006/relationships/oleObject" Target="../embeddings/oleObject17.bin"/><Relationship Id="rId10" Type="http://schemas.openxmlformats.org/officeDocument/2006/relationships/image" Target="../media/image20.wmf"/><Relationship Id="rId4" Type="http://schemas.openxmlformats.org/officeDocument/2006/relationships/image" Target="../media/image17.wmf"/><Relationship Id="rId9" Type="http://schemas.openxmlformats.org/officeDocument/2006/relationships/oleObject" Target="../embeddings/oleObject19.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2.wmf"/><Relationship Id="rId5" Type="http://schemas.openxmlformats.org/officeDocument/2006/relationships/oleObject" Target="../embeddings/oleObject21.bin"/><Relationship Id="rId4" Type="http://schemas.openxmlformats.org/officeDocument/2006/relationships/image" Target="../media/image21.wmf"/></Relationships>
</file>

<file path=ppt/slides/_rels/slide14.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4.wmf"/><Relationship Id="rId5" Type="http://schemas.openxmlformats.org/officeDocument/2006/relationships/oleObject" Target="../embeddings/oleObject23.bin"/><Relationship Id="rId4" Type="http://schemas.openxmlformats.org/officeDocument/2006/relationships/image" Target="../media/image23.wmf"/></Relationships>
</file>

<file path=ppt/slides/_rels/slide15.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7.wmf"/><Relationship Id="rId5" Type="http://schemas.openxmlformats.org/officeDocument/2006/relationships/oleObject" Target="../embeddings/oleObject26.bin"/><Relationship Id="rId10" Type="http://schemas.openxmlformats.org/officeDocument/2006/relationships/image" Target="../media/image29.wmf"/><Relationship Id="rId4" Type="http://schemas.openxmlformats.org/officeDocument/2006/relationships/image" Target="../media/image26.wmf"/><Relationship Id="rId9" Type="http://schemas.openxmlformats.org/officeDocument/2006/relationships/oleObject" Target="../embeddings/oleObject28.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30.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1.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32.wmf"/></Relationships>
</file>

<file path=ppt/slides/_rels/slide1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oleObject" Target="../embeddings/oleObject32.bin"/><Relationship Id="rId7"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35.wmf"/><Relationship Id="rId5" Type="http://schemas.openxmlformats.org/officeDocument/2006/relationships/oleObject" Target="../embeddings/oleObject33.bin"/><Relationship Id="rId4" Type="http://schemas.openxmlformats.org/officeDocument/2006/relationships/image" Target="../media/image34.wmf"/></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MTH-471</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Integral Equations</a:t>
            </a:r>
            <a:endParaRPr lang="en-US" dirty="0">
              <a:latin typeface="Times New Roman" pitchFamily="18" charset="0"/>
              <a:cs typeface="Times New Roman" pitchFamily="18" charset="0"/>
            </a:endParaRPr>
          </a:p>
        </p:txBody>
      </p:sp>
      <p:sp>
        <p:nvSpPr>
          <p:cNvPr id="7" name="Content Placeholder 6"/>
          <p:cNvSpPr>
            <a:spLocks noGrp="1"/>
          </p:cNvSpPr>
          <p:nvPr>
            <p:ph idx="1"/>
          </p:nvPr>
        </p:nvSpPr>
        <p:spPr/>
        <p:txBody>
          <a:bodyPr/>
          <a:lstStyle/>
          <a:p>
            <a:pPr marL="0" indent="0" algn="ctr">
              <a:buNone/>
            </a:pPr>
            <a:endParaRPr lang="en-US" dirty="0" smtClean="0"/>
          </a:p>
          <a:p>
            <a:pPr marL="0" indent="0" algn="ctr">
              <a:buNone/>
            </a:pPr>
            <a:r>
              <a:rPr lang="en-US" b="1" dirty="0" smtClean="0">
                <a:latin typeface="Times New Roman" pitchFamily="18" charset="0"/>
                <a:cs typeface="Times New Roman" pitchFamily="18" charset="0"/>
              </a:rPr>
              <a:t>Sheikh Irfan Ullah Khan</a:t>
            </a:r>
          </a:p>
          <a:p>
            <a:pPr marL="0" indent="0" algn="ctr">
              <a:buNone/>
            </a:pPr>
            <a:r>
              <a:rPr lang="en-US" dirty="0" smtClean="0">
                <a:latin typeface="Times New Roman" pitchFamily="18" charset="0"/>
                <a:cs typeface="Times New Roman" pitchFamily="18" charset="0"/>
              </a:rPr>
              <a:t>Assistant Professor</a:t>
            </a:r>
          </a:p>
          <a:p>
            <a:pPr marL="0" indent="0" algn="ctr">
              <a:buNone/>
            </a:pPr>
            <a:r>
              <a:rPr lang="en-US" dirty="0" smtClean="0">
                <a:latin typeface="Times New Roman" pitchFamily="18" charset="0"/>
                <a:cs typeface="Times New Roman" pitchFamily="18" charset="0"/>
              </a:rPr>
              <a:t>Department of Mathematics</a:t>
            </a:r>
          </a:p>
          <a:p>
            <a:pPr marL="0" indent="0" algn="ctr">
              <a:buNone/>
            </a:pPr>
            <a:r>
              <a:rPr lang="en-US" dirty="0" smtClean="0">
                <a:latin typeface="Times New Roman" pitchFamily="18" charset="0"/>
                <a:cs typeface="Times New Roman" pitchFamily="18" charset="0"/>
              </a:rPr>
              <a:t>COMSTAS Institute of Information Technology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05794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8077200" cy="551688"/>
          </a:xfrm>
        </p:spPr>
        <p:txBody>
          <a:bodyPr/>
          <a:lstStyle/>
          <a:p>
            <a:pPr algn="ctr"/>
            <a:r>
              <a:rPr lang="en-US" sz="3200" dirty="0" smtClean="0">
                <a:latin typeface="Times New Roman" panose="02020603050405020304" pitchFamily="18" charset="0"/>
                <a:cs typeface="Times New Roman" panose="02020603050405020304" pitchFamily="18" charset="0"/>
              </a:rPr>
              <a:t>MTH-471</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latin typeface="Times New Roman" panose="02020603050405020304" pitchFamily="18" charset="0"/>
                <a:cs typeface="Times New Roman" panose="02020603050405020304" pitchFamily="18" charset="0"/>
              </a:rPr>
              <a:t>Lecture # 01</a:t>
            </a:r>
          </a:p>
          <a:p>
            <a:pPr marL="0" indent="0" algn="ctr">
              <a:buNone/>
            </a:pPr>
            <a:r>
              <a:rPr lang="en-US" dirty="0" smtClean="0">
                <a:solidFill>
                  <a:srgbClr val="002060"/>
                </a:solidFill>
                <a:latin typeface="Times New Roman" panose="02020603050405020304" pitchFamily="18" charset="0"/>
                <a:cs typeface="Times New Roman" panose="02020603050405020304" pitchFamily="18" charset="0"/>
              </a:rPr>
              <a:t>Integral Equations</a:t>
            </a:r>
          </a:p>
        </p:txBody>
      </p:sp>
    </p:spTree>
    <p:extLst>
      <p:ext uri="{BB962C8B-B14F-4D97-AF65-F5344CB8AC3E}">
        <p14:creationId xmlns:p14="http://schemas.microsoft.com/office/powerpoint/2010/main" val="3244648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itchFamily="18" charset="0"/>
                <a:cs typeface="Times New Roman" pitchFamily="18" charset="0"/>
              </a:rPr>
              <a:t>Definition</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dirty="0"/>
              <a:t>An integral equation is an equation in which the unknown function  </a:t>
            </a:r>
            <a:r>
              <a:rPr lang="en-US" dirty="0" smtClean="0"/>
              <a:t>     to </a:t>
            </a:r>
            <a:r>
              <a:rPr lang="en-US" dirty="0"/>
              <a:t>be determined appears under the integral sign. A typical form of an integral equation in  is of the form</a:t>
            </a:r>
          </a:p>
          <a:p>
            <a:pPr marL="0" indent="0" algn="just">
              <a:buNone/>
            </a:pPr>
            <a:r>
              <a:rPr lang="en-US" dirty="0"/>
              <a:t>			</a:t>
            </a:r>
            <a:r>
              <a:rPr lang="en-US" dirty="0" smtClean="0"/>
              <a:t>			</a:t>
            </a:r>
          </a:p>
          <a:p>
            <a:pPr marL="0" indent="0" algn="just">
              <a:buNone/>
            </a:pPr>
            <a:r>
              <a:rPr lang="en-US" dirty="0"/>
              <a:t>	</a:t>
            </a:r>
            <a:r>
              <a:rPr lang="en-US" dirty="0" smtClean="0"/>
              <a:t>						(</a:t>
            </a:r>
            <a:r>
              <a:rPr lang="en-US" dirty="0"/>
              <a:t>1)</a:t>
            </a:r>
          </a:p>
          <a:p>
            <a:pPr marL="0" indent="0" algn="just">
              <a:buNone/>
            </a:pPr>
            <a:endParaRPr lang="en-US" dirty="0" smtClean="0"/>
          </a:p>
          <a:p>
            <a:pPr marL="0" indent="0" algn="just">
              <a:buNone/>
            </a:pPr>
            <a:r>
              <a:rPr lang="en-US" dirty="0" smtClean="0"/>
              <a:t>where </a:t>
            </a:r>
            <a:r>
              <a:rPr lang="en-US" i="1" dirty="0" smtClean="0"/>
              <a:t>K</a:t>
            </a:r>
            <a:r>
              <a:rPr lang="en-US" dirty="0" smtClean="0"/>
              <a:t> </a:t>
            </a:r>
            <a:r>
              <a:rPr lang="en-US" dirty="0"/>
              <a:t>is a function of two variables called the kernel of the integral equation </a:t>
            </a:r>
            <a:r>
              <a:rPr lang="en-US" dirty="0" smtClean="0"/>
              <a:t>and       and      are </a:t>
            </a:r>
            <a:r>
              <a:rPr lang="en-US" dirty="0"/>
              <a:t>the </a:t>
            </a:r>
            <a:r>
              <a:rPr lang="en-US" dirty="0" smtClean="0"/>
              <a:t>limits </a:t>
            </a:r>
            <a:r>
              <a:rPr lang="en-US" dirty="0"/>
              <a:t>of integration. </a:t>
            </a:r>
            <a:endParaRPr lang="en-US" dirty="0" smtClean="0"/>
          </a:p>
          <a:p>
            <a:pPr marL="0" indent="0" algn="just">
              <a:buNone/>
            </a:pPr>
            <a:r>
              <a:rPr lang="en-US" dirty="0" smtClean="0"/>
              <a:t>In </a:t>
            </a:r>
            <a:r>
              <a:rPr lang="en-US" dirty="0"/>
              <a:t>equation (1), it is easily observed that the unknown function  appears under the integral sign as stated above, and outside of the integral sign in most other cases. </a:t>
            </a: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4182204456"/>
              </p:ext>
            </p:extLst>
          </p:nvPr>
        </p:nvGraphicFramePr>
        <p:xfrm>
          <a:off x="2438400" y="3200400"/>
          <a:ext cx="3423138" cy="914400"/>
        </p:xfrm>
        <a:graphic>
          <a:graphicData uri="http://schemas.openxmlformats.org/presentationml/2006/ole">
            <mc:AlternateContent xmlns:mc="http://schemas.openxmlformats.org/markup-compatibility/2006">
              <mc:Choice xmlns:v="urn:schemas-microsoft-com:vml" Requires="v">
                <p:oleObj spid="_x0000_s1104" name="Equation" r:id="rId3" imgW="1854000" imgH="495000" progId="Equation.3">
                  <p:embed/>
                </p:oleObj>
              </mc:Choice>
              <mc:Fallback>
                <p:oleObj name="Equation" r:id="rId3" imgW="1854000" imgH="495000" progId="Equation.3">
                  <p:embed/>
                  <p:pic>
                    <p:nvPicPr>
                      <p:cNvPr id="0" name=""/>
                      <p:cNvPicPr/>
                      <p:nvPr/>
                    </p:nvPicPr>
                    <p:blipFill>
                      <a:blip r:embed="rId4"/>
                      <a:stretch>
                        <a:fillRect/>
                      </a:stretch>
                    </p:blipFill>
                    <p:spPr>
                      <a:xfrm>
                        <a:off x="2438400" y="3200400"/>
                        <a:ext cx="3423138" cy="9144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640567519"/>
              </p:ext>
            </p:extLst>
          </p:nvPr>
        </p:nvGraphicFramePr>
        <p:xfrm>
          <a:off x="3429000" y="4627420"/>
          <a:ext cx="381000" cy="269875"/>
        </p:xfrm>
        <a:graphic>
          <a:graphicData uri="http://schemas.openxmlformats.org/presentationml/2006/ole">
            <mc:AlternateContent xmlns:mc="http://schemas.openxmlformats.org/markup-compatibility/2006">
              <mc:Choice xmlns:v="urn:schemas-microsoft-com:vml" Requires="v">
                <p:oleObj spid="_x0000_s1105" name="Equation" r:id="rId5" imgW="304560" imgH="215640" progId="Equation.3">
                  <p:embed/>
                </p:oleObj>
              </mc:Choice>
              <mc:Fallback>
                <p:oleObj name="Equation" r:id="rId5" imgW="304560" imgH="215640" progId="Equation.3">
                  <p:embed/>
                  <p:pic>
                    <p:nvPicPr>
                      <p:cNvPr id="0" name=""/>
                      <p:cNvPicPr/>
                      <p:nvPr/>
                    </p:nvPicPr>
                    <p:blipFill>
                      <a:blip r:embed="rId6"/>
                      <a:stretch>
                        <a:fillRect/>
                      </a:stretch>
                    </p:blipFill>
                    <p:spPr>
                      <a:xfrm>
                        <a:off x="3429000" y="4627420"/>
                        <a:ext cx="381000" cy="26987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70854580"/>
              </p:ext>
            </p:extLst>
          </p:nvPr>
        </p:nvGraphicFramePr>
        <p:xfrm>
          <a:off x="4413250" y="4613275"/>
          <a:ext cx="365125" cy="269875"/>
        </p:xfrm>
        <a:graphic>
          <a:graphicData uri="http://schemas.openxmlformats.org/presentationml/2006/ole">
            <mc:AlternateContent xmlns:mc="http://schemas.openxmlformats.org/markup-compatibility/2006">
              <mc:Choice xmlns:v="urn:schemas-microsoft-com:vml" Requires="v">
                <p:oleObj spid="_x0000_s1106" name="Equation" r:id="rId7" imgW="291960" imgH="215640" progId="Equation.3">
                  <p:embed/>
                </p:oleObj>
              </mc:Choice>
              <mc:Fallback>
                <p:oleObj name="Equation" r:id="rId7" imgW="291960" imgH="215640" progId="Equation.3">
                  <p:embed/>
                  <p:pic>
                    <p:nvPicPr>
                      <p:cNvPr id="0" name="Object 4"/>
                      <p:cNvPicPr>
                        <a:picLocks noChangeAspect="1" noChangeArrowheads="1"/>
                      </p:cNvPicPr>
                      <p:nvPr/>
                    </p:nvPicPr>
                    <p:blipFill>
                      <a:blip r:embed="rId8"/>
                      <a:srcRect/>
                      <a:stretch>
                        <a:fillRect/>
                      </a:stretch>
                    </p:blipFill>
                    <p:spPr bwMode="auto">
                      <a:xfrm>
                        <a:off x="4413250" y="4613275"/>
                        <a:ext cx="3651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343345535"/>
              </p:ext>
            </p:extLst>
          </p:nvPr>
        </p:nvGraphicFramePr>
        <p:xfrm>
          <a:off x="1849585" y="2282135"/>
          <a:ext cx="520700" cy="384865"/>
        </p:xfrm>
        <a:graphic>
          <a:graphicData uri="http://schemas.openxmlformats.org/presentationml/2006/ole">
            <mc:AlternateContent xmlns:mc="http://schemas.openxmlformats.org/markup-compatibility/2006">
              <mc:Choice xmlns:v="urn:schemas-microsoft-com:vml" Requires="v">
                <p:oleObj spid="_x0000_s1107" name="Equation" r:id="rId9" imgW="291960" imgH="215640" progId="Equation.3">
                  <p:embed/>
                </p:oleObj>
              </mc:Choice>
              <mc:Fallback>
                <p:oleObj name="Equation" r:id="rId9" imgW="291960" imgH="215640" progId="Equation.3">
                  <p:embed/>
                  <p:pic>
                    <p:nvPicPr>
                      <p:cNvPr id="0" name=""/>
                      <p:cNvPicPr/>
                      <p:nvPr/>
                    </p:nvPicPr>
                    <p:blipFill>
                      <a:blip r:embed="rId10"/>
                      <a:stretch>
                        <a:fillRect/>
                      </a:stretch>
                    </p:blipFill>
                    <p:spPr>
                      <a:xfrm>
                        <a:off x="1849585" y="2282135"/>
                        <a:ext cx="520700" cy="384865"/>
                      </a:xfrm>
                      <a:prstGeom prst="rect">
                        <a:avLst/>
                      </a:prstGeom>
                    </p:spPr>
                  </p:pic>
                </p:oleObj>
              </mc:Fallback>
            </mc:AlternateContent>
          </a:graphicData>
        </a:graphic>
      </p:graphicFrame>
    </p:spTree>
    <p:extLst>
      <p:ext uri="{BB962C8B-B14F-4D97-AF65-F5344CB8AC3E}">
        <p14:creationId xmlns:p14="http://schemas.microsoft.com/office/powerpoint/2010/main" val="3313264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305800" cy="5791200"/>
          </a:xfrm>
        </p:spPr>
        <p:txBody>
          <a:bodyPr/>
          <a:lstStyle/>
          <a:p>
            <a:pPr marL="0" indent="0">
              <a:buNone/>
            </a:pPr>
            <a:r>
              <a:rPr lang="en-US" b="1" dirty="0" smtClean="0">
                <a:latin typeface="Times New Roman" pitchFamily="18" charset="0"/>
                <a:cs typeface="Times New Roman" pitchFamily="18" charset="0"/>
              </a:rPr>
              <a:t>Example 1:</a:t>
            </a:r>
            <a:r>
              <a:rPr lang="en-US" dirty="0" smtClean="0">
                <a:latin typeface="Times New Roman" pitchFamily="18" charset="0"/>
                <a:cs typeface="Times New Roman" pitchFamily="18" charset="0"/>
              </a:rPr>
              <a:t> Consider the initial value problem</a:t>
            </a:r>
          </a:p>
          <a:p>
            <a:pPr marL="0" indent="0">
              <a:buNone/>
            </a:pPr>
            <a:r>
              <a:rPr lang="en-US" dirty="0" smtClean="0">
                <a:latin typeface="Times New Roman" pitchFamily="18" charset="0"/>
                <a:cs typeface="Times New Roman" pitchFamily="18" charset="0"/>
              </a:rPr>
              <a:t>								(2)</a:t>
            </a:r>
          </a:p>
          <a:p>
            <a:pPr marL="0" indent="0">
              <a:buNone/>
            </a:pPr>
            <a:r>
              <a:rPr lang="en-US" dirty="0" smtClean="0">
                <a:latin typeface="Times New Roman" pitchFamily="18" charset="0"/>
                <a:cs typeface="Times New Roman" pitchFamily="18" charset="0"/>
              </a:rPr>
              <a:t>Subject to the boundary condition 				(3)</a:t>
            </a:r>
          </a:p>
          <a:p>
            <a:pPr marL="0" indent="0">
              <a:buNone/>
            </a:pPr>
            <a:r>
              <a:rPr lang="en-US" dirty="0" smtClean="0">
                <a:latin typeface="Times New Roman" pitchFamily="18" charset="0"/>
                <a:cs typeface="Times New Roman" pitchFamily="18" charset="0"/>
              </a:rPr>
              <a:t>Solution: </a:t>
            </a:r>
            <a:r>
              <a:rPr lang="en-US" dirty="0">
                <a:latin typeface="Times New Roman" pitchFamily="18" charset="0"/>
                <a:cs typeface="Times New Roman" pitchFamily="18" charset="0"/>
              </a:rPr>
              <a:t>The equation (2) can be easily solved by using separation of </a:t>
            </a:r>
            <a:r>
              <a:rPr lang="en-US" dirty="0" smtClean="0">
                <a:latin typeface="Times New Roman" pitchFamily="18" charset="0"/>
                <a:cs typeface="Times New Roman" pitchFamily="18" charset="0"/>
              </a:rPr>
              <a:t>variables, </a:t>
            </a: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solution		</a:t>
            </a:r>
          </a:p>
          <a:p>
            <a:pPr marL="0" indent="0">
              <a:buNone/>
            </a:pPr>
            <a:r>
              <a:rPr lang="en-US" dirty="0" smtClean="0">
                <a:latin typeface="Times New Roman" pitchFamily="18" charset="0"/>
                <a:cs typeface="Times New Roman" pitchFamily="18" charset="0"/>
              </a:rPr>
              <a:t>								(4)</a:t>
            </a: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is easily obtained. </a:t>
            </a:r>
          </a:p>
          <a:p>
            <a:pPr marL="0" indent="0">
              <a:buNone/>
            </a:pPr>
            <a:r>
              <a:rPr lang="en-US" dirty="0" smtClean="0">
                <a:latin typeface="Times New Roman" pitchFamily="18" charset="0"/>
                <a:cs typeface="Times New Roman" pitchFamily="18" charset="0"/>
              </a:rPr>
              <a:t>However</a:t>
            </a:r>
            <a:r>
              <a:rPr lang="en-US" dirty="0">
                <a:latin typeface="Times New Roman" pitchFamily="18" charset="0"/>
                <a:cs typeface="Times New Roman" pitchFamily="18" charset="0"/>
              </a:rPr>
              <a:t>, integrating both sides of (2) with respect to </a:t>
            </a:r>
            <a:r>
              <a:rPr lang="en-US" i="1" dirty="0">
                <a:latin typeface="Times New Roman" pitchFamily="18" charset="0"/>
                <a:cs typeface="Times New Roman" pitchFamily="18" charset="0"/>
              </a:rPr>
              <a:t>x</a:t>
            </a:r>
            <a:r>
              <a:rPr lang="en-US" dirty="0">
                <a:latin typeface="Times New Roman" pitchFamily="18" charset="0"/>
                <a:cs typeface="Times New Roman" pitchFamily="18" charset="0"/>
              </a:rPr>
              <a:t>, from 0 to </a:t>
            </a:r>
            <a:r>
              <a:rPr lang="en-US" i="1" dirty="0">
                <a:latin typeface="Times New Roman" pitchFamily="18" charset="0"/>
                <a:cs typeface="Times New Roman" pitchFamily="18" charset="0"/>
              </a:rPr>
              <a:t>x</a:t>
            </a:r>
            <a:r>
              <a:rPr lang="en-US" dirty="0">
                <a:latin typeface="Times New Roman" pitchFamily="18" charset="0"/>
                <a:cs typeface="Times New Roman" pitchFamily="18" charset="0"/>
              </a:rPr>
              <a:t> and using the initial condition (3) yield </a:t>
            </a:r>
            <a:r>
              <a:rPr lang="en-US" dirty="0" smtClean="0">
                <a:latin typeface="Times New Roman" pitchFamily="18" charset="0"/>
                <a:cs typeface="Times New Roman" pitchFamily="18" charset="0"/>
              </a:rPr>
              <a:t>the following</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(5)</a:t>
            </a:r>
          </a:p>
          <a:p>
            <a:pPr marL="0" indent="0">
              <a:buNone/>
            </a:pPr>
            <a:r>
              <a:rPr lang="en-US" dirty="0" smtClean="0">
                <a:latin typeface="Times New Roman" pitchFamily="18" charset="0"/>
                <a:cs typeface="Times New Roman" pitchFamily="18" charset="0"/>
              </a:rPr>
              <a:t>or equivalently</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(6)</a:t>
            </a:r>
            <a:endParaRPr lang="en-US" dirty="0">
              <a:latin typeface="Times New Roman" pitchFamily="18" charset="0"/>
              <a:cs typeface="Times New Roman"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4130530540"/>
              </p:ext>
            </p:extLst>
          </p:nvPr>
        </p:nvGraphicFramePr>
        <p:xfrm>
          <a:off x="2366683" y="1371600"/>
          <a:ext cx="2986367" cy="412750"/>
        </p:xfrm>
        <a:graphic>
          <a:graphicData uri="http://schemas.openxmlformats.org/presentationml/2006/ole">
            <mc:AlternateContent xmlns:mc="http://schemas.openxmlformats.org/markup-compatibility/2006">
              <mc:Choice xmlns:v="urn:schemas-microsoft-com:vml" Requires="v">
                <p:oleObj spid="_x0000_s2150" name="Equation" r:id="rId3" imgW="1562040" imgH="215640" progId="Equation.3">
                  <p:embed/>
                </p:oleObj>
              </mc:Choice>
              <mc:Fallback>
                <p:oleObj name="Equation" r:id="rId3" imgW="1562040" imgH="215640" progId="Equation.3">
                  <p:embed/>
                  <p:pic>
                    <p:nvPicPr>
                      <p:cNvPr id="0" name=""/>
                      <p:cNvPicPr/>
                      <p:nvPr/>
                    </p:nvPicPr>
                    <p:blipFill>
                      <a:blip r:embed="rId4"/>
                      <a:stretch>
                        <a:fillRect/>
                      </a:stretch>
                    </p:blipFill>
                    <p:spPr>
                      <a:xfrm>
                        <a:off x="2366683" y="1371600"/>
                        <a:ext cx="2986367" cy="41275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060180422"/>
              </p:ext>
            </p:extLst>
          </p:nvPr>
        </p:nvGraphicFramePr>
        <p:xfrm>
          <a:off x="5000065" y="1873250"/>
          <a:ext cx="1019735" cy="412750"/>
        </p:xfrm>
        <a:graphic>
          <a:graphicData uri="http://schemas.openxmlformats.org/presentationml/2006/ole">
            <mc:AlternateContent xmlns:mc="http://schemas.openxmlformats.org/markup-compatibility/2006">
              <mc:Choice xmlns:v="urn:schemas-microsoft-com:vml" Requires="v">
                <p:oleObj spid="_x0000_s2151" name="Equation" r:id="rId5" imgW="533160" imgH="215640" progId="Equation.3">
                  <p:embed/>
                </p:oleObj>
              </mc:Choice>
              <mc:Fallback>
                <p:oleObj name="Equation" r:id="rId5" imgW="533160" imgH="215640" progId="Equation.3">
                  <p:embed/>
                  <p:pic>
                    <p:nvPicPr>
                      <p:cNvPr id="0" name=""/>
                      <p:cNvPicPr/>
                      <p:nvPr/>
                    </p:nvPicPr>
                    <p:blipFill>
                      <a:blip r:embed="rId6"/>
                      <a:stretch>
                        <a:fillRect/>
                      </a:stretch>
                    </p:blipFill>
                    <p:spPr>
                      <a:xfrm>
                        <a:off x="5000065" y="1873250"/>
                        <a:ext cx="1019735" cy="4127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3091880"/>
              </p:ext>
            </p:extLst>
          </p:nvPr>
        </p:nvGraphicFramePr>
        <p:xfrm>
          <a:off x="2644140" y="3087254"/>
          <a:ext cx="1394460" cy="516467"/>
        </p:xfrm>
        <a:graphic>
          <a:graphicData uri="http://schemas.openxmlformats.org/presentationml/2006/ole">
            <mc:AlternateContent xmlns:mc="http://schemas.openxmlformats.org/markup-compatibility/2006">
              <mc:Choice xmlns:v="urn:schemas-microsoft-com:vml" Requires="v">
                <p:oleObj spid="_x0000_s2152" name="Equation" r:id="rId7" imgW="685800" imgH="253800" progId="Equation.3">
                  <p:embed/>
                </p:oleObj>
              </mc:Choice>
              <mc:Fallback>
                <p:oleObj name="Equation" r:id="rId7" imgW="685800" imgH="253800" progId="Equation.3">
                  <p:embed/>
                  <p:pic>
                    <p:nvPicPr>
                      <p:cNvPr id="0" name=""/>
                      <p:cNvPicPr/>
                      <p:nvPr/>
                    </p:nvPicPr>
                    <p:blipFill>
                      <a:blip r:embed="rId8"/>
                      <a:stretch>
                        <a:fillRect/>
                      </a:stretch>
                    </p:blipFill>
                    <p:spPr>
                      <a:xfrm>
                        <a:off x="2644140" y="3087254"/>
                        <a:ext cx="1394460" cy="516467"/>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133352553"/>
              </p:ext>
            </p:extLst>
          </p:nvPr>
        </p:nvGraphicFramePr>
        <p:xfrm>
          <a:off x="2751222" y="4953000"/>
          <a:ext cx="2430378" cy="762000"/>
        </p:xfrm>
        <a:graphic>
          <a:graphicData uri="http://schemas.openxmlformats.org/presentationml/2006/ole">
            <mc:AlternateContent xmlns:mc="http://schemas.openxmlformats.org/markup-compatibility/2006">
              <mc:Choice xmlns:v="urn:schemas-microsoft-com:vml" Requires="v">
                <p:oleObj spid="_x0000_s2153" name="Equation" r:id="rId9" imgW="1282680" imgH="482400" progId="Equation.3">
                  <p:embed/>
                </p:oleObj>
              </mc:Choice>
              <mc:Fallback>
                <p:oleObj name="Equation" r:id="rId9" imgW="1282680" imgH="482400" progId="Equation.3">
                  <p:embed/>
                  <p:pic>
                    <p:nvPicPr>
                      <p:cNvPr id="0" name=""/>
                      <p:cNvPicPr/>
                      <p:nvPr/>
                    </p:nvPicPr>
                    <p:blipFill>
                      <a:blip r:embed="rId10"/>
                      <a:stretch>
                        <a:fillRect/>
                      </a:stretch>
                    </p:blipFill>
                    <p:spPr>
                      <a:xfrm>
                        <a:off x="2751222" y="4953000"/>
                        <a:ext cx="2430378" cy="76200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55504611"/>
              </p:ext>
            </p:extLst>
          </p:nvPr>
        </p:nvGraphicFramePr>
        <p:xfrm>
          <a:off x="2743201" y="5854700"/>
          <a:ext cx="2438400" cy="774700"/>
        </p:xfrm>
        <a:graphic>
          <a:graphicData uri="http://schemas.openxmlformats.org/presentationml/2006/ole">
            <mc:AlternateContent xmlns:mc="http://schemas.openxmlformats.org/markup-compatibility/2006">
              <mc:Choice xmlns:v="urn:schemas-microsoft-com:vml" Requires="v">
                <p:oleObj spid="_x0000_s2154" name="Equation" r:id="rId11" imgW="1231560" imgH="482400" progId="Equation.3">
                  <p:embed/>
                </p:oleObj>
              </mc:Choice>
              <mc:Fallback>
                <p:oleObj name="Equation" r:id="rId11" imgW="1231560" imgH="482400" progId="Equation.3">
                  <p:embed/>
                  <p:pic>
                    <p:nvPicPr>
                      <p:cNvPr id="0" name=""/>
                      <p:cNvPicPr/>
                      <p:nvPr/>
                    </p:nvPicPr>
                    <p:blipFill>
                      <a:blip r:embed="rId12"/>
                      <a:stretch>
                        <a:fillRect/>
                      </a:stretch>
                    </p:blipFill>
                    <p:spPr>
                      <a:xfrm>
                        <a:off x="2743201" y="5854700"/>
                        <a:ext cx="2438400" cy="774700"/>
                      </a:xfrm>
                      <a:prstGeom prst="rect">
                        <a:avLst/>
                      </a:prstGeom>
                    </p:spPr>
                  </p:pic>
                </p:oleObj>
              </mc:Fallback>
            </mc:AlternateContent>
          </a:graphicData>
        </a:graphic>
      </p:graphicFrame>
    </p:spTree>
    <p:extLst>
      <p:ext uri="{BB962C8B-B14F-4D97-AF65-F5344CB8AC3E}">
        <p14:creationId xmlns:p14="http://schemas.microsoft.com/office/powerpoint/2010/main" val="3340629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3170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1143000"/>
          </a:xfrm>
        </p:spPr>
        <p:txBody>
          <a:bodyPr>
            <a:normAutofit fontScale="90000"/>
          </a:bodyPr>
          <a:lstStyle/>
          <a:p>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a:latin typeface="Times New Roman" pitchFamily="18" charset="0"/>
                <a:cs typeface="Times New Roman" pitchFamily="18" charset="0"/>
              </a:rPr>
              <a:t/>
            </a:r>
            <a:br>
              <a:rPr lang="en-US" sz="3600" b="1" dirty="0">
                <a:latin typeface="Times New Roman" pitchFamily="18" charset="0"/>
                <a:cs typeface="Times New Roman" pitchFamily="18" charset="0"/>
              </a:rPr>
            </a:br>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a:latin typeface="Times New Roman" pitchFamily="18" charset="0"/>
                <a:cs typeface="Times New Roman" pitchFamily="18" charset="0"/>
              </a:rPr>
              <a:t/>
            </a:r>
            <a:br>
              <a:rPr lang="en-US" sz="3600" b="1" dirty="0">
                <a:latin typeface="Times New Roman" pitchFamily="18" charset="0"/>
                <a:cs typeface="Times New Roman" pitchFamily="18" charset="0"/>
              </a:rPr>
            </a:br>
            <a:r>
              <a:rPr lang="en-US" sz="3600" b="1" dirty="0" smtClean="0">
                <a:latin typeface="Times New Roman" pitchFamily="18" charset="0"/>
                <a:cs typeface="Times New Roman" pitchFamily="18" charset="0"/>
              </a:rPr>
              <a:t>Classification </a:t>
            </a:r>
            <a:r>
              <a:rPr lang="en-US" sz="3600" b="1" dirty="0">
                <a:latin typeface="Times New Roman" pitchFamily="18" charset="0"/>
                <a:cs typeface="Times New Roman" pitchFamily="18" charset="0"/>
              </a:rPr>
              <a:t>of Linear Integral Equations:</a:t>
            </a:r>
            <a:r>
              <a:rPr lang="en-US" dirty="0"/>
              <a:t/>
            </a:r>
            <a:br>
              <a:rPr lang="en-US" dirty="0"/>
            </a:br>
            <a:endParaRPr lang="en-US" dirty="0"/>
          </a:p>
        </p:txBody>
      </p:sp>
      <p:sp>
        <p:nvSpPr>
          <p:cNvPr id="5" name="Content Placeholder 4"/>
          <p:cNvSpPr>
            <a:spLocks noGrp="1"/>
          </p:cNvSpPr>
          <p:nvPr>
            <p:ph idx="1"/>
          </p:nvPr>
        </p:nvSpPr>
        <p:spPr>
          <a:xfrm>
            <a:off x="381000" y="1447800"/>
            <a:ext cx="8305800" cy="4876800"/>
          </a:xfrm>
        </p:spPr>
        <p:txBody>
          <a:bodyPr>
            <a:normAutofit/>
          </a:bodyPr>
          <a:lstStyle/>
          <a:p>
            <a:pPr marL="0" indent="0" algn="just">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most frequently used linear integral equations fall under the two main classes namely Fredholm and Voltera integral equations. However, in this text we will distinguish four types of linear integral equations; in which two are of from main classes and two related types of integral equations. In particular, the four </a:t>
            </a:r>
            <a:r>
              <a:rPr lang="en-US" dirty="0" smtClean="0">
                <a:latin typeface="Times New Roman" pitchFamily="18" charset="0"/>
                <a:cs typeface="Times New Roman" pitchFamily="18" charset="0"/>
              </a:rPr>
              <a:t>types </a:t>
            </a:r>
            <a:r>
              <a:rPr lang="en-US" dirty="0">
                <a:latin typeface="Times New Roman" pitchFamily="18" charset="0"/>
                <a:cs typeface="Times New Roman" pitchFamily="18" charset="0"/>
              </a:rPr>
              <a:t>are given by</a:t>
            </a:r>
            <a:r>
              <a:rPr lang="en-US" dirty="0" smtClean="0">
                <a:latin typeface="Times New Roman" pitchFamily="18" charset="0"/>
                <a:cs typeface="Times New Roman" pitchFamily="18" charset="0"/>
              </a:rPr>
              <a:t>:</a:t>
            </a:r>
          </a:p>
          <a:p>
            <a:pPr lvl="0"/>
            <a:r>
              <a:rPr lang="en-US" sz="2400" b="1" dirty="0">
                <a:latin typeface="Times New Roman" pitchFamily="18" charset="0"/>
                <a:cs typeface="Times New Roman" pitchFamily="18" charset="0"/>
              </a:rPr>
              <a:t>Fredholm integral equations</a:t>
            </a:r>
            <a:endParaRPr lang="en-US"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Voltera integral equations</a:t>
            </a:r>
            <a:endParaRPr lang="en-US"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Integro-Differential equations</a:t>
            </a:r>
            <a:endParaRPr lang="en-US"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Singular integral equations.</a:t>
            </a:r>
            <a:endParaRPr lang="en-US" sz="2400" dirty="0">
              <a:latin typeface="Times New Roman" pitchFamily="18" charset="0"/>
              <a:cs typeface="Times New Roman" pitchFamily="18" charset="0"/>
            </a:endParaRP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0154988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a:latin typeface="Times New Roman" pitchFamily="18" charset="0"/>
                <a:cs typeface="Times New Roman" pitchFamily="18" charset="0"/>
              </a:rPr>
              <a:t/>
            </a:r>
            <a:br>
              <a:rPr lang="en-US" sz="3600" b="1" dirty="0">
                <a:latin typeface="Times New Roman" pitchFamily="18" charset="0"/>
                <a:cs typeface="Times New Roman" pitchFamily="18" charset="0"/>
              </a:rPr>
            </a:br>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dirty="0" smtClean="0">
                <a:latin typeface="Times New Roman" pitchFamily="18" charset="0"/>
                <a:cs typeface="Times New Roman" pitchFamily="18" charset="0"/>
              </a:rPr>
              <a:t>Fredholm Linear Integral Equations: </a:t>
            </a:r>
            <a:r>
              <a:rPr lang="en-US" dirty="0"/>
              <a:t/>
            </a:r>
            <a:br>
              <a:rPr lang="en-US" dirty="0"/>
            </a:br>
            <a:endParaRPr lang="en-US" dirty="0"/>
          </a:p>
        </p:txBody>
      </p:sp>
      <p:sp>
        <p:nvSpPr>
          <p:cNvPr id="3" name="Content Placeholder 2"/>
          <p:cNvSpPr>
            <a:spLocks noGrp="1"/>
          </p:cNvSpPr>
          <p:nvPr>
            <p:ph idx="1"/>
          </p:nvPr>
        </p:nvSpPr>
        <p:spPr>
          <a:xfrm>
            <a:off x="457200" y="1219200"/>
            <a:ext cx="8305800" cy="5105400"/>
          </a:xfrm>
        </p:spPr>
        <p:txBody>
          <a:bodyPr/>
          <a:lstStyle/>
          <a:p>
            <a:pPr marL="0" indent="0">
              <a:buNone/>
            </a:pPr>
            <a:r>
              <a:rPr lang="en-US" dirty="0"/>
              <a:t>The standard form of Fredholm linear integral equations, where the limits of integration </a:t>
            </a:r>
            <a:r>
              <a:rPr lang="en-US" i="1" dirty="0"/>
              <a:t>a</a:t>
            </a:r>
            <a:r>
              <a:rPr lang="en-US" dirty="0"/>
              <a:t> and </a:t>
            </a:r>
            <a:r>
              <a:rPr lang="en-US" i="1" dirty="0"/>
              <a:t>b</a:t>
            </a:r>
            <a:r>
              <a:rPr lang="en-US" dirty="0"/>
              <a:t> are constants, are given </a:t>
            </a:r>
            <a:r>
              <a:rPr lang="en-US" dirty="0" smtClean="0"/>
              <a:t>by</a:t>
            </a:r>
          </a:p>
          <a:p>
            <a:pPr marL="0" indent="0">
              <a:buNone/>
            </a:pPr>
            <a:r>
              <a:rPr lang="en-US" dirty="0"/>
              <a:t>	</a:t>
            </a:r>
            <a:r>
              <a:rPr lang="en-US" dirty="0" smtClean="0"/>
              <a:t>							</a:t>
            </a:r>
            <a:r>
              <a:rPr lang="en-US" dirty="0" smtClean="0">
                <a:latin typeface="Times New Roman" pitchFamily="18" charset="0"/>
                <a:cs typeface="Times New Roman" pitchFamily="18" charset="0"/>
              </a:rPr>
              <a:t>(7)</a:t>
            </a:r>
          </a:p>
          <a:p>
            <a:pPr marL="0" indent="0">
              <a:buNone/>
            </a:pPr>
            <a:endParaRPr lang="en-US" dirty="0" smtClean="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05923269"/>
              </p:ext>
            </p:extLst>
          </p:nvPr>
        </p:nvGraphicFramePr>
        <p:xfrm>
          <a:off x="2057400" y="2362200"/>
          <a:ext cx="5117431" cy="838200"/>
        </p:xfrm>
        <a:graphic>
          <a:graphicData uri="http://schemas.openxmlformats.org/presentationml/2006/ole">
            <mc:AlternateContent xmlns:mc="http://schemas.openxmlformats.org/markup-compatibility/2006">
              <mc:Choice xmlns:v="urn:schemas-microsoft-com:vml" Requires="v">
                <p:oleObj spid="_x0000_s3091" name="Equation" r:id="rId3" imgW="2946240" imgH="482400" progId="Equation.3">
                  <p:embed/>
                </p:oleObj>
              </mc:Choice>
              <mc:Fallback>
                <p:oleObj name="Equation" r:id="rId3" imgW="2946240" imgH="482400" progId="Equation.3">
                  <p:embed/>
                  <p:pic>
                    <p:nvPicPr>
                      <p:cNvPr id="0" name=""/>
                      <p:cNvPicPr/>
                      <p:nvPr/>
                    </p:nvPicPr>
                    <p:blipFill>
                      <a:blip r:embed="rId4"/>
                      <a:stretch>
                        <a:fillRect/>
                      </a:stretch>
                    </p:blipFill>
                    <p:spPr>
                      <a:xfrm>
                        <a:off x="2057400" y="2362200"/>
                        <a:ext cx="5117431" cy="838200"/>
                      </a:xfrm>
                      <a:prstGeom prst="rect">
                        <a:avLst/>
                      </a:prstGeom>
                    </p:spPr>
                  </p:pic>
                </p:oleObj>
              </mc:Fallback>
            </mc:AlternateContent>
          </a:graphicData>
        </a:graphic>
      </p:graphicFrame>
    </p:spTree>
    <p:extLst>
      <p:ext uri="{BB962C8B-B14F-4D97-AF65-F5344CB8AC3E}">
        <p14:creationId xmlns:p14="http://schemas.microsoft.com/office/powerpoint/2010/main" val="3700292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19912"/>
            <a:ext cx="8305800" cy="551688"/>
          </a:xfrm>
        </p:spPr>
        <p:txBody>
          <a:bodyPr>
            <a:normAutofit/>
          </a:bodyPr>
          <a:lstStyle/>
          <a:p>
            <a:r>
              <a:rPr lang="en-US" sz="3200" dirty="0">
                <a:latin typeface="Times New Roman" pitchFamily="18" charset="0"/>
                <a:cs typeface="Times New Roman" pitchFamily="18" charset="0"/>
              </a:rPr>
              <a:t>Voltera Linear Integral Equations:</a:t>
            </a:r>
          </a:p>
        </p:txBody>
      </p:sp>
      <p:sp>
        <p:nvSpPr>
          <p:cNvPr id="3" name="Content Placeholder 2"/>
          <p:cNvSpPr>
            <a:spLocks noGrp="1"/>
          </p:cNvSpPr>
          <p:nvPr>
            <p:ph idx="1"/>
          </p:nvPr>
        </p:nvSpPr>
        <p:spPr>
          <a:xfrm>
            <a:off x="457200" y="1371600"/>
            <a:ext cx="8229600" cy="4389120"/>
          </a:xfrm>
        </p:spPr>
        <p:txBody>
          <a:bodyPr/>
          <a:lstStyle/>
          <a:p>
            <a:pPr marL="0" indent="0">
              <a:buNone/>
            </a:pPr>
            <a:r>
              <a:rPr lang="en-US" dirty="0"/>
              <a:t>The standard form of Voltera linear integral equations, where the limit of integration are function of </a:t>
            </a:r>
            <a:r>
              <a:rPr lang="en-US" i="1" dirty="0"/>
              <a:t>x</a:t>
            </a:r>
            <a:r>
              <a:rPr lang="en-US" dirty="0"/>
              <a:t> rather than constants, are given </a:t>
            </a:r>
            <a:r>
              <a:rPr lang="en-US" dirty="0" smtClean="0"/>
              <a:t>by</a:t>
            </a: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(10)</a:t>
            </a: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4174382116"/>
              </p:ext>
            </p:extLst>
          </p:nvPr>
        </p:nvGraphicFramePr>
        <p:xfrm>
          <a:off x="1905000" y="2501899"/>
          <a:ext cx="4800600" cy="850901"/>
        </p:xfrm>
        <a:graphic>
          <a:graphicData uri="http://schemas.openxmlformats.org/presentationml/2006/ole">
            <mc:AlternateContent xmlns:mc="http://schemas.openxmlformats.org/markup-compatibility/2006">
              <mc:Choice xmlns:v="urn:schemas-microsoft-com:vml" Requires="v">
                <p:oleObj spid="_x0000_s4113" name="Equation" r:id="rId3" imgW="2133360" imgH="482400" progId="Equation.3">
                  <p:embed/>
                </p:oleObj>
              </mc:Choice>
              <mc:Fallback>
                <p:oleObj name="Equation" r:id="rId3" imgW="2133360" imgH="482400" progId="Equation.3">
                  <p:embed/>
                  <p:pic>
                    <p:nvPicPr>
                      <p:cNvPr id="0" name=""/>
                      <p:cNvPicPr/>
                      <p:nvPr/>
                    </p:nvPicPr>
                    <p:blipFill>
                      <a:blip r:embed="rId4"/>
                      <a:stretch>
                        <a:fillRect/>
                      </a:stretch>
                    </p:blipFill>
                    <p:spPr>
                      <a:xfrm>
                        <a:off x="1905000" y="2501899"/>
                        <a:ext cx="4800600" cy="850901"/>
                      </a:xfrm>
                      <a:prstGeom prst="rect">
                        <a:avLst/>
                      </a:prstGeom>
                    </p:spPr>
                  </p:pic>
                </p:oleObj>
              </mc:Fallback>
            </mc:AlternateContent>
          </a:graphicData>
        </a:graphic>
      </p:graphicFrame>
    </p:spTree>
    <p:extLst>
      <p:ext uri="{BB962C8B-B14F-4D97-AF65-F5344CB8AC3E}">
        <p14:creationId xmlns:p14="http://schemas.microsoft.com/office/powerpoint/2010/main" val="3299518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rmAutofit fontScale="92500"/>
          </a:bodyPr>
          <a:lstStyle/>
          <a:p>
            <a:pPr marL="0" indent="0" algn="just">
              <a:buNone/>
            </a:pPr>
            <a:r>
              <a:rPr lang="en-US" dirty="0">
                <a:latin typeface="Times New Roman" pitchFamily="18" charset="0"/>
                <a:cs typeface="Times New Roman" pitchFamily="18" charset="0"/>
              </a:rPr>
              <a:t>Examining the equations (7) – (12) carefully, the following remarks can be concluded</a:t>
            </a:r>
            <a:r>
              <a:rPr lang="en-US" dirty="0" smtClean="0">
                <a:latin typeface="Times New Roman" pitchFamily="18" charset="0"/>
                <a:cs typeface="Times New Roman" pitchFamily="18" charset="0"/>
              </a:rPr>
              <a:t>:</a:t>
            </a:r>
          </a:p>
          <a:p>
            <a:pPr marL="0" lvl="0" indent="0" algn="just">
              <a:buNone/>
            </a:pPr>
            <a:r>
              <a:rPr lang="en-US" b="1" dirty="0" smtClean="0">
                <a:latin typeface="Times New Roman" pitchFamily="18" charset="0"/>
                <a:cs typeface="Times New Roman" pitchFamily="18" charset="0"/>
              </a:rPr>
              <a:t>Structure </a:t>
            </a:r>
            <a:r>
              <a:rPr lang="en-US" b="1" dirty="0">
                <a:latin typeface="Times New Roman" pitchFamily="18" charset="0"/>
                <a:cs typeface="Times New Roman" pitchFamily="18" charset="0"/>
              </a:rPr>
              <a:t>of Fredholm and Voltera equations:</a:t>
            </a: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The unknown function  appears linearly only under the integral sign in linear Fredholm and Voltera integral equations of the first kind. However, the unknown function  appears linearly under the integral sign and outside the integral sign as well in the second kind of these linear </a:t>
            </a:r>
            <a:r>
              <a:rPr lang="en-US" dirty="0" smtClean="0">
                <a:latin typeface="Times New Roman" pitchFamily="18" charset="0"/>
                <a:cs typeface="Times New Roman" pitchFamily="18" charset="0"/>
              </a:rPr>
              <a:t>integral </a:t>
            </a:r>
            <a:r>
              <a:rPr lang="en-US" dirty="0">
                <a:latin typeface="Times New Roman" pitchFamily="18" charset="0"/>
                <a:cs typeface="Times New Roman" pitchFamily="18" charset="0"/>
              </a:rPr>
              <a:t>equations</a:t>
            </a:r>
            <a:r>
              <a:rPr lang="en-US" dirty="0" smtClean="0">
                <a:latin typeface="Times New Roman" pitchFamily="18" charset="0"/>
                <a:cs typeface="Times New Roman" pitchFamily="18" charset="0"/>
              </a:rPr>
              <a:t>.</a:t>
            </a:r>
          </a:p>
          <a:p>
            <a:pPr marL="0" lvl="0" indent="0">
              <a:buNone/>
            </a:pPr>
            <a:r>
              <a:rPr lang="en-US" b="1" dirty="0">
                <a:latin typeface="Times New Roman" pitchFamily="18" charset="0"/>
                <a:cs typeface="Times New Roman" pitchFamily="18" charset="0"/>
              </a:rPr>
              <a:t>Limits of integration:</a:t>
            </a: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In Fredholm integral equations, the integral is taken over a finite interval with fixed limit of integration. However, in Voltera integral equations, at least one limit of the range of integration is a variable.</a:t>
            </a:r>
          </a:p>
          <a:p>
            <a:pPr marL="0" indent="0" algn="just">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022872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638800"/>
          </a:xfrm>
        </p:spPr>
        <p:txBody>
          <a:bodyPr/>
          <a:lstStyle/>
          <a:p>
            <a:pPr marL="0" lvl="0" indent="0">
              <a:buNone/>
            </a:pPr>
            <a:r>
              <a:rPr lang="en-US" sz="2400" b="1" dirty="0">
                <a:latin typeface="Times New Roman" pitchFamily="18" charset="0"/>
                <a:cs typeface="Times New Roman" pitchFamily="18" charset="0"/>
              </a:rPr>
              <a:t>Linearity property:</a:t>
            </a:r>
            <a:endParaRPr lang="en-US" sz="2400"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If the exponent of the unknown function  inside the integral sign is one, the integral equation is called </a:t>
            </a:r>
            <a:r>
              <a:rPr lang="en-US" sz="2400" i="1" dirty="0">
                <a:latin typeface="Times New Roman" pitchFamily="18" charset="0"/>
                <a:cs typeface="Times New Roman" pitchFamily="18" charset="0"/>
              </a:rPr>
              <a:t>linear</a:t>
            </a:r>
            <a:r>
              <a:rPr lang="en-US" sz="2400" dirty="0">
                <a:latin typeface="Times New Roman" pitchFamily="18" charset="0"/>
                <a:cs typeface="Times New Roman" pitchFamily="18" charset="0"/>
              </a:rPr>
              <a:t> integral equation. If the unknown function  has exponent other than one, or if the equation contains nonlinear function of , such as  and  etc., the integral equation is known as </a:t>
            </a:r>
            <a:r>
              <a:rPr lang="en-US" sz="2400" i="1" dirty="0">
                <a:latin typeface="Times New Roman" pitchFamily="18" charset="0"/>
                <a:cs typeface="Times New Roman" pitchFamily="18" charset="0"/>
              </a:rPr>
              <a:t>nonlinear</a:t>
            </a:r>
            <a:r>
              <a:rPr lang="en-US" sz="2400" dirty="0">
                <a:latin typeface="Times New Roman" pitchFamily="18" charset="0"/>
                <a:cs typeface="Times New Roman" pitchFamily="18" charset="0"/>
              </a:rPr>
              <a:t> integral equation. The following are examples of </a:t>
            </a:r>
            <a:r>
              <a:rPr lang="en-US" sz="2400" i="1" dirty="0">
                <a:latin typeface="Times New Roman" pitchFamily="18" charset="0"/>
                <a:cs typeface="Times New Roman" pitchFamily="18" charset="0"/>
              </a:rPr>
              <a:t>nonlinear</a:t>
            </a:r>
            <a:r>
              <a:rPr lang="en-US" sz="2400" dirty="0">
                <a:latin typeface="Times New Roman" pitchFamily="18" charset="0"/>
                <a:cs typeface="Times New Roman" pitchFamily="18" charset="0"/>
              </a:rPr>
              <a:t> integral equations:</a:t>
            </a:r>
          </a:p>
          <a:p>
            <a:pPr marL="0" indent="0">
              <a:buNone/>
            </a:pPr>
            <a:r>
              <a:rPr lang="en-US" dirty="0" smtClean="0"/>
              <a:t>								</a:t>
            </a:r>
            <a:r>
              <a:rPr lang="en-US" sz="2400" dirty="0" smtClean="0">
                <a:latin typeface="Times New Roman" pitchFamily="18" charset="0"/>
                <a:cs typeface="Times New Roman" pitchFamily="18" charset="0"/>
              </a:rPr>
              <a:t>(13)</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(14)</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(15)</a:t>
            </a:r>
            <a:endParaRPr lang="en-US" sz="2400"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1535253897"/>
              </p:ext>
            </p:extLst>
          </p:nvPr>
        </p:nvGraphicFramePr>
        <p:xfrm>
          <a:off x="2057400" y="3505200"/>
          <a:ext cx="4191000" cy="840986"/>
        </p:xfrm>
        <a:graphic>
          <a:graphicData uri="http://schemas.openxmlformats.org/presentationml/2006/ole">
            <mc:AlternateContent xmlns:mc="http://schemas.openxmlformats.org/markup-compatibility/2006">
              <mc:Choice xmlns:v="urn:schemas-microsoft-com:vml" Requires="v">
                <p:oleObj spid="_x0000_s5161" name="Equation" r:id="rId3" imgW="1892160" imgH="482400" progId="Equation.3">
                  <p:embed/>
                </p:oleObj>
              </mc:Choice>
              <mc:Fallback>
                <p:oleObj name="Equation" r:id="rId3" imgW="1892160" imgH="482400" progId="Equation.3">
                  <p:embed/>
                  <p:pic>
                    <p:nvPicPr>
                      <p:cNvPr id="0" name=""/>
                      <p:cNvPicPr/>
                      <p:nvPr/>
                    </p:nvPicPr>
                    <p:blipFill>
                      <a:blip r:embed="rId4"/>
                      <a:stretch>
                        <a:fillRect/>
                      </a:stretch>
                    </p:blipFill>
                    <p:spPr>
                      <a:xfrm>
                        <a:off x="2057400" y="3505200"/>
                        <a:ext cx="4191000" cy="840986"/>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35065819"/>
              </p:ext>
            </p:extLst>
          </p:nvPr>
        </p:nvGraphicFramePr>
        <p:xfrm>
          <a:off x="2057400" y="4394199"/>
          <a:ext cx="4191000" cy="847645"/>
        </p:xfrm>
        <a:graphic>
          <a:graphicData uri="http://schemas.openxmlformats.org/presentationml/2006/ole">
            <mc:AlternateContent xmlns:mc="http://schemas.openxmlformats.org/markup-compatibility/2006">
              <mc:Choice xmlns:v="urn:schemas-microsoft-com:vml" Requires="v">
                <p:oleObj spid="_x0000_s5162" name="Equation" r:id="rId5" imgW="1854000" imgH="482400" progId="Equation.3">
                  <p:embed/>
                </p:oleObj>
              </mc:Choice>
              <mc:Fallback>
                <p:oleObj name="Equation" r:id="rId5" imgW="1854000" imgH="482400" progId="Equation.3">
                  <p:embed/>
                  <p:pic>
                    <p:nvPicPr>
                      <p:cNvPr id="0" name=""/>
                      <p:cNvPicPr/>
                      <p:nvPr/>
                    </p:nvPicPr>
                    <p:blipFill>
                      <a:blip r:embed="rId6"/>
                      <a:stretch>
                        <a:fillRect/>
                      </a:stretch>
                    </p:blipFill>
                    <p:spPr>
                      <a:xfrm>
                        <a:off x="2057400" y="4394199"/>
                        <a:ext cx="4191000" cy="84764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691257462"/>
              </p:ext>
            </p:extLst>
          </p:nvPr>
        </p:nvGraphicFramePr>
        <p:xfrm>
          <a:off x="2133600" y="5215391"/>
          <a:ext cx="4267200" cy="804409"/>
        </p:xfrm>
        <a:graphic>
          <a:graphicData uri="http://schemas.openxmlformats.org/presentationml/2006/ole">
            <mc:AlternateContent xmlns:mc="http://schemas.openxmlformats.org/markup-compatibility/2006">
              <mc:Choice xmlns:v="urn:schemas-microsoft-com:vml" Requires="v">
                <p:oleObj spid="_x0000_s5163" name="Equation" r:id="rId7" imgW="2158920" imgH="482400" progId="Equation.3">
                  <p:embed/>
                </p:oleObj>
              </mc:Choice>
              <mc:Fallback>
                <p:oleObj name="Equation" r:id="rId7" imgW="2158920" imgH="482400" progId="Equation.3">
                  <p:embed/>
                  <p:pic>
                    <p:nvPicPr>
                      <p:cNvPr id="0" name=""/>
                      <p:cNvPicPr/>
                      <p:nvPr/>
                    </p:nvPicPr>
                    <p:blipFill>
                      <a:blip r:embed="rId8"/>
                      <a:stretch>
                        <a:fillRect/>
                      </a:stretch>
                    </p:blipFill>
                    <p:spPr>
                      <a:xfrm>
                        <a:off x="2133600" y="5215391"/>
                        <a:ext cx="4267200" cy="804409"/>
                      </a:xfrm>
                      <a:prstGeom prst="rect">
                        <a:avLst/>
                      </a:prstGeom>
                    </p:spPr>
                  </p:pic>
                </p:oleObj>
              </mc:Fallback>
            </mc:AlternateContent>
          </a:graphicData>
        </a:graphic>
      </p:graphicFrame>
    </p:spTree>
    <p:extLst>
      <p:ext uri="{BB962C8B-B14F-4D97-AF65-F5344CB8AC3E}">
        <p14:creationId xmlns:p14="http://schemas.microsoft.com/office/powerpoint/2010/main" val="331502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lstStyle/>
          <a:p>
            <a:pPr marL="0" lvl="0" indent="0">
              <a:buNone/>
            </a:pPr>
            <a:r>
              <a:rPr lang="en-US" b="1" dirty="0">
                <a:latin typeface="Times New Roman" pitchFamily="18" charset="0"/>
                <a:cs typeface="Times New Roman" pitchFamily="18" charset="0"/>
              </a:rPr>
              <a:t>Homogeneity property:</a:t>
            </a: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If we set  </a:t>
            </a:r>
            <a:r>
              <a:rPr lang="en-US" dirty="0" smtClean="0">
                <a:latin typeface="Times New Roman" pitchFamily="18" charset="0"/>
                <a:cs typeface="Times New Roman" pitchFamily="18" charset="0"/>
              </a:rPr>
              <a:t>          in </a:t>
            </a:r>
            <a:r>
              <a:rPr lang="en-US" dirty="0">
                <a:latin typeface="Times New Roman" pitchFamily="18" charset="0"/>
                <a:cs typeface="Times New Roman" pitchFamily="18" charset="0"/>
              </a:rPr>
              <a:t>Fredholm or Voltera integral equation of the second kind given by (9) and (12), the resulting equation is known as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integral equation, otherwise it is called </a:t>
            </a:r>
            <a:r>
              <a:rPr lang="en-US" i="1" dirty="0">
                <a:latin typeface="Times New Roman" pitchFamily="18" charset="0"/>
                <a:cs typeface="Times New Roman" pitchFamily="18" charset="0"/>
              </a:rPr>
              <a:t>nonhomogeneous</a:t>
            </a:r>
            <a:r>
              <a:rPr lang="en-US" dirty="0">
                <a:latin typeface="Times New Roman" pitchFamily="18" charset="0"/>
                <a:cs typeface="Times New Roman" pitchFamily="18" charset="0"/>
              </a:rPr>
              <a:t> integral equation, i.e.</a:t>
            </a: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837372729"/>
              </p:ext>
            </p:extLst>
          </p:nvPr>
        </p:nvGraphicFramePr>
        <p:xfrm>
          <a:off x="1752600" y="1798320"/>
          <a:ext cx="838200" cy="335280"/>
        </p:xfrm>
        <a:graphic>
          <a:graphicData uri="http://schemas.openxmlformats.org/presentationml/2006/ole">
            <mc:AlternateContent xmlns:mc="http://schemas.openxmlformats.org/markup-compatibility/2006">
              <mc:Choice xmlns:v="urn:schemas-microsoft-com:vml" Requires="v">
                <p:oleObj spid="_x0000_s6158" name="Equation" r:id="rId3" imgW="558720" imgH="215640" progId="Equation.3">
                  <p:embed/>
                </p:oleObj>
              </mc:Choice>
              <mc:Fallback>
                <p:oleObj name="Equation" r:id="rId3" imgW="558720" imgH="215640" progId="Equation.3">
                  <p:embed/>
                  <p:pic>
                    <p:nvPicPr>
                      <p:cNvPr id="0" name=""/>
                      <p:cNvPicPr/>
                      <p:nvPr/>
                    </p:nvPicPr>
                    <p:blipFill>
                      <a:blip r:embed="rId4"/>
                      <a:stretch>
                        <a:fillRect/>
                      </a:stretch>
                    </p:blipFill>
                    <p:spPr>
                      <a:xfrm>
                        <a:off x="1752600" y="1798320"/>
                        <a:ext cx="838200" cy="335280"/>
                      </a:xfrm>
                      <a:prstGeom prst="rect">
                        <a:avLst/>
                      </a:prstGeom>
                    </p:spPr>
                  </p:pic>
                </p:oleObj>
              </mc:Fallback>
            </mc:AlternateContent>
          </a:graphicData>
        </a:graphic>
      </p:graphicFrame>
    </p:spTree>
    <p:extLst>
      <p:ext uri="{BB962C8B-B14F-4D97-AF65-F5344CB8AC3E}">
        <p14:creationId xmlns:p14="http://schemas.microsoft.com/office/powerpoint/2010/main" val="2924006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19912"/>
            <a:ext cx="8305800" cy="551688"/>
          </a:xfrm>
        </p:spPr>
        <p:txBody>
          <a:bodyPr>
            <a:normAutofit/>
          </a:bodyPr>
          <a:lstStyle/>
          <a:p>
            <a:r>
              <a:rPr lang="en-US" sz="3200" dirty="0">
                <a:latin typeface="Times New Roman" pitchFamily="18" charset="0"/>
                <a:cs typeface="Times New Roman" pitchFamily="18" charset="0"/>
              </a:rPr>
              <a:t>Integro-Differential Equations:</a:t>
            </a:r>
          </a:p>
        </p:txBody>
      </p:sp>
      <p:sp>
        <p:nvSpPr>
          <p:cNvPr id="3" name="Content Placeholder 2"/>
          <p:cNvSpPr>
            <a:spLocks noGrp="1"/>
          </p:cNvSpPr>
          <p:nvPr>
            <p:ph idx="1"/>
          </p:nvPr>
        </p:nvSpPr>
        <p:spPr>
          <a:xfrm>
            <a:off x="457200" y="1371600"/>
            <a:ext cx="8229600" cy="4389120"/>
          </a:xfrm>
        </p:spPr>
        <p:txBody>
          <a:bodyPr>
            <a:normAutofit lnSpcReduction="10000"/>
          </a:bodyPr>
          <a:lstStyle/>
          <a:p>
            <a:pPr marL="0" indent="0" algn="just">
              <a:buNone/>
            </a:pPr>
            <a:r>
              <a:rPr lang="en-US" sz="2400" dirty="0">
                <a:latin typeface="Times New Roman" pitchFamily="18" charset="0"/>
                <a:cs typeface="Times New Roman" pitchFamily="18" charset="0"/>
              </a:rPr>
              <a:t>Voltera, in the early 1900, studied the population growth, where new types of equations have been developed and was termed as Integro-differential equations. In this type of equations, the unknown function  </a:t>
            </a:r>
            <a:r>
              <a:rPr lang="en-US" sz="2400" dirty="0" smtClean="0">
                <a:latin typeface="Times New Roman" pitchFamily="18" charset="0"/>
                <a:cs typeface="Times New Roman" pitchFamily="18" charset="0"/>
              </a:rPr>
              <a:t>    occurs </a:t>
            </a:r>
            <a:r>
              <a:rPr lang="en-US" sz="2400" dirty="0">
                <a:latin typeface="Times New Roman" pitchFamily="18" charset="0"/>
                <a:cs typeface="Times New Roman" pitchFamily="18" charset="0"/>
              </a:rPr>
              <a:t>in one side as an </a:t>
            </a:r>
            <a:r>
              <a:rPr lang="en-US" sz="2400" i="1" dirty="0">
                <a:latin typeface="Times New Roman" pitchFamily="18" charset="0"/>
                <a:cs typeface="Times New Roman" pitchFamily="18" charset="0"/>
              </a:rPr>
              <a:t>ordinary derivative</a:t>
            </a:r>
            <a:r>
              <a:rPr lang="en-US" sz="2400" dirty="0">
                <a:latin typeface="Times New Roman" pitchFamily="18" charset="0"/>
                <a:cs typeface="Times New Roman" pitchFamily="18" charset="0"/>
              </a:rPr>
              <a:t>, and appears on the other side under the integral sign. The following are examples of Integro-differential equations</a:t>
            </a:r>
            <a:r>
              <a:rPr lang="en-US" sz="2400"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(16)</a:t>
            </a:r>
          </a:p>
          <a:p>
            <a:pPr marL="0" indent="0" algn="just">
              <a:buNone/>
            </a:pPr>
            <a:endParaRPr lang="en-US" sz="2400" dirty="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								(17)</a:t>
            </a:r>
          </a:p>
          <a:p>
            <a:pPr marL="0" indent="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(18)</a:t>
            </a:r>
            <a:endParaRPr lang="en-US" sz="2400"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2645988011"/>
              </p:ext>
            </p:extLst>
          </p:nvPr>
        </p:nvGraphicFramePr>
        <p:xfrm>
          <a:off x="3136900" y="2382980"/>
          <a:ext cx="520700" cy="384865"/>
        </p:xfrm>
        <a:graphic>
          <a:graphicData uri="http://schemas.openxmlformats.org/presentationml/2006/ole">
            <mc:AlternateContent xmlns:mc="http://schemas.openxmlformats.org/markup-compatibility/2006">
              <mc:Choice xmlns:v="urn:schemas-microsoft-com:vml" Requires="v">
                <p:oleObj spid="_x0000_s7214" name="Equation" r:id="rId3" imgW="291960" imgH="215640" progId="Equation.3">
                  <p:embed/>
                </p:oleObj>
              </mc:Choice>
              <mc:Fallback>
                <p:oleObj name="Equation" r:id="rId3" imgW="291960" imgH="215640" progId="Equation.3">
                  <p:embed/>
                  <p:pic>
                    <p:nvPicPr>
                      <p:cNvPr id="0" name=""/>
                      <p:cNvPicPr/>
                      <p:nvPr/>
                    </p:nvPicPr>
                    <p:blipFill>
                      <a:blip r:embed="rId4"/>
                      <a:stretch>
                        <a:fillRect/>
                      </a:stretch>
                    </p:blipFill>
                    <p:spPr>
                      <a:xfrm>
                        <a:off x="3136900" y="2382980"/>
                        <a:ext cx="520700" cy="38486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173771724"/>
              </p:ext>
            </p:extLst>
          </p:nvPr>
        </p:nvGraphicFramePr>
        <p:xfrm>
          <a:off x="2133600" y="3352800"/>
          <a:ext cx="4911450" cy="762000"/>
        </p:xfrm>
        <a:graphic>
          <a:graphicData uri="http://schemas.openxmlformats.org/presentationml/2006/ole">
            <mc:AlternateContent xmlns:mc="http://schemas.openxmlformats.org/markup-compatibility/2006">
              <mc:Choice xmlns:v="urn:schemas-microsoft-com:vml" Requires="v">
                <p:oleObj spid="_x0000_s7215" name="Equation" r:id="rId5" imgW="2971800" imgH="482400" progId="Equation.3">
                  <p:embed/>
                </p:oleObj>
              </mc:Choice>
              <mc:Fallback>
                <p:oleObj name="Equation" r:id="rId5" imgW="2971800" imgH="482400" progId="Equation.3">
                  <p:embed/>
                  <p:pic>
                    <p:nvPicPr>
                      <p:cNvPr id="0" name=""/>
                      <p:cNvPicPr/>
                      <p:nvPr/>
                    </p:nvPicPr>
                    <p:blipFill>
                      <a:blip r:embed="rId6"/>
                      <a:stretch>
                        <a:fillRect/>
                      </a:stretch>
                    </p:blipFill>
                    <p:spPr>
                      <a:xfrm>
                        <a:off x="2133600" y="3352800"/>
                        <a:ext cx="4911450" cy="762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192739295"/>
              </p:ext>
            </p:extLst>
          </p:nvPr>
        </p:nvGraphicFramePr>
        <p:xfrm>
          <a:off x="2057400" y="4038600"/>
          <a:ext cx="5334000" cy="762000"/>
        </p:xfrm>
        <a:graphic>
          <a:graphicData uri="http://schemas.openxmlformats.org/presentationml/2006/ole">
            <mc:AlternateContent xmlns:mc="http://schemas.openxmlformats.org/markup-compatibility/2006">
              <mc:Choice xmlns:v="urn:schemas-microsoft-com:vml" Requires="v">
                <p:oleObj spid="_x0000_s7216" name="Equation" r:id="rId7" imgW="2425680" imgH="482400" progId="Equation.3">
                  <p:embed/>
                </p:oleObj>
              </mc:Choice>
              <mc:Fallback>
                <p:oleObj name="Equation" r:id="rId7" imgW="2425680" imgH="482400" progId="Equation.3">
                  <p:embed/>
                  <p:pic>
                    <p:nvPicPr>
                      <p:cNvPr id="0" name=""/>
                      <p:cNvPicPr/>
                      <p:nvPr/>
                    </p:nvPicPr>
                    <p:blipFill>
                      <a:blip r:embed="rId8"/>
                      <a:stretch>
                        <a:fillRect/>
                      </a:stretch>
                    </p:blipFill>
                    <p:spPr>
                      <a:xfrm>
                        <a:off x="2057400" y="4038600"/>
                        <a:ext cx="5334000" cy="7620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077347688"/>
              </p:ext>
            </p:extLst>
          </p:nvPr>
        </p:nvGraphicFramePr>
        <p:xfrm>
          <a:off x="2057400" y="4724400"/>
          <a:ext cx="5046190" cy="787401"/>
        </p:xfrm>
        <a:graphic>
          <a:graphicData uri="http://schemas.openxmlformats.org/presentationml/2006/ole">
            <mc:AlternateContent xmlns:mc="http://schemas.openxmlformats.org/markup-compatibility/2006">
              <mc:Choice xmlns:v="urn:schemas-microsoft-com:vml" Requires="v">
                <p:oleObj spid="_x0000_s7217" name="Equation" r:id="rId9" imgW="2336760" imgH="482400" progId="Equation.3">
                  <p:embed/>
                </p:oleObj>
              </mc:Choice>
              <mc:Fallback>
                <p:oleObj name="Equation" r:id="rId9" imgW="2336760" imgH="482400" progId="Equation.3">
                  <p:embed/>
                  <p:pic>
                    <p:nvPicPr>
                      <p:cNvPr id="0" name=""/>
                      <p:cNvPicPr/>
                      <p:nvPr/>
                    </p:nvPicPr>
                    <p:blipFill>
                      <a:blip r:embed="rId10"/>
                      <a:stretch>
                        <a:fillRect/>
                      </a:stretch>
                    </p:blipFill>
                    <p:spPr>
                      <a:xfrm>
                        <a:off x="2057400" y="4724400"/>
                        <a:ext cx="5046190" cy="787401"/>
                      </a:xfrm>
                      <a:prstGeom prst="rect">
                        <a:avLst/>
                      </a:prstGeom>
                    </p:spPr>
                  </p:pic>
                </p:oleObj>
              </mc:Fallback>
            </mc:AlternateContent>
          </a:graphicData>
        </a:graphic>
      </p:graphicFrame>
    </p:spTree>
    <p:extLst>
      <p:ext uri="{BB962C8B-B14F-4D97-AF65-F5344CB8AC3E}">
        <p14:creationId xmlns:p14="http://schemas.microsoft.com/office/powerpoint/2010/main" val="2577846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551688"/>
          </a:xfrm>
        </p:spPr>
        <p:txBody>
          <a:bodyPr>
            <a:normAutofit/>
          </a:bodyPr>
          <a:lstStyle/>
          <a:p>
            <a:r>
              <a:rPr lang="en-US" sz="3200" dirty="0">
                <a:latin typeface="Times New Roman" pitchFamily="18" charset="0"/>
                <a:cs typeface="Times New Roman" pitchFamily="18" charset="0"/>
              </a:rPr>
              <a:t>Singular integral Equations:</a:t>
            </a:r>
          </a:p>
        </p:txBody>
      </p:sp>
      <p:sp>
        <p:nvSpPr>
          <p:cNvPr id="3" name="Content Placeholder 2"/>
          <p:cNvSpPr>
            <a:spLocks noGrp="1"/>
          </p:cNvSpPr>
          <p:nvPr>
            <p:ph idx="1"/>
          </p:nvPr>
        </p:nvSpPr>
        <p:spPr>
          <a:xfrm>
            <a:off x="457200" y="1219200"/>
            <a:ext cx="8229600" cy="5029200"/>
          </a:xfrm>
        </p:spPr>
        <p:txBody>
          <a:bodyPr>
            <a:normAutofit/>
          </a:bodyPr>
          <a:lstStyle/>
          <a:p>
            <a:pPr marL="0" indent="0">
              <a:buNone/>
            </a:pPr>
            <a:r>
              <a:rPr lang="en-US" dirty="0">
                <a:latin typeface="Times New Roman" pitchFamily="18" charset="0"/>
                <a:cs typeface="Times New Roman" pitchFamily="18" charset="0"/>
              </a:rPr>
              <a:t>The integral equation of the first </a:t>
            </a:r>
            <a:r>
              <a:rPr lang="en-US" dirty="0" smtClean="0">
                <a:latin typeface="Times New Roman" pitchFamily="18" charset="0"/>
                <a:cs typeface="Times New Roman" pitchFamily="18" charset="0"/>
              </a:rPr>
              <a:t>kind</a:t>
            </a:r>
          </a:p>
          <a:p>
            <a:pPr marL="0" indent="0">
              <a:buNone/>
            </a:pPr>
            <a:r>
              <a:rPr lang="en-US" dirty="0" smtClean="0">
                <a:latin typeface="Times New Roman" pitchFamily="18" charset="0"/>
                <a:cs typeface="Times New Roman" pitchFamily="18" charset="0"/>
              </a:rPr>
              <a:t>								(19)</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or </a:t>
            </a:r>
            <a:r>
              <a:rPr lang="en-US" dirty="0">
                <a:latin typeface="Times New Roman" pitchFamily="18" charset="0"/>
                <a:cs typeface="Times New Roman" pitchFamily="18" charset="0"/>
              </a:rPr>
              <a:t>the integral equation of the second kind</a:t>
            </a: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(20)</a:t>
            </a:r>
          </a:p>
          <a:p>
            <a:pPr marL="0" indent="0">
              <a:buNone/>
            </a:pPr>
            <a:endParaRPr lang="en-US"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is called singular if the lower limit, the upper limit or both limits of integration are infinite. In addition, the equation (19) or (20) is also called a singular integral equation if the kernel  becomes infinite at one or more point in the domain of integration. </a:t>
            </a:r>
          </a:p>
          <a:p>
            <a:pPr marL="0" indent="0">
              <a:buNone/>
            </a:pP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767565978"/>
              </p:ext>
            </p:extLst>
          </p:nvPr>
        </p:nvGraphicFramePr>
        <p:xfrm>
          <a:off x="2209800" y="1773583"/>
          <a:ext cx="3733800" cy="817217"/>
        </p:xfrm>
        <a:graphic>
          <a:graphicData uri="http://schemas.openxmlformats.org/presentationml/2006/ole">
            <mc:AlternateContent xmlns:mc="http://schemas.openxmlformats.org/markup-compatibility/2006">
              <mc:Choice xmlns:v="urn:schemas-microsoft-com:vml" Requires="v">
                <p:oleObj spid="_x0000_s9240" name="Equation" r:id="rId3" imgW="1460160" imgH="495000" progId="Equation.3">
                  <p:embed/>
                </p:oleObj>
              </mc:Choice>
              <mc:Fallback>
                <p:oleObj name="Equation" r:id="rId3" imgW="1460160" imgH="495000" progId="Equation.3">
                  <p:embed/>
                  <p:pic>
                    <p:nvPicPr>
                      <p:cNvPr id="0" name=""/>
                      <p:cNvPicPr/>
                      <p:nvPr/>
                    </p:nvPicPr>
                    <p:blipFill>
                      <a:blip r:embed="rId4"/>
                      <a:stretch>
                        <a:fillRect/>
                      </a:stretch>
                    </p:blipFill>
                    <p:spPr>
                      <a:xfrm>
                        <a:off x="2209800" y="1773583"/>
                        <a:ext cx="3733800" cy="817217"/>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968573383"/>
              </p:ext>
            </p:extLst>
          </p:nvPr>
        </p:nvGraphicFramePr>
        <p:xfrm>
          <a:off x="2258646" y="3352800"/>
          <a:ext cx="3708400" cy="990600"/>
        </p:xfrm>
        <a:graphic>
          <a:graphicData uri="http://schemas.openxmlformats.org/presentationml/2006/ole">
            <mc:AlternateContent xmlns:mc="http://schemas.openxmlformats.org/markup-compatibility/2006">
              <mc:Choice xmlns:v="urn:schemas-microsoft-com:vml" Requires="v">
                <p:oleObj spid="_x0000_s9241" name="Equation" r:id="rId5" imgW="1854000" imgH="495000" progId="Equation.3">
                  <p:embed/>
                </p:oleObj>
              </mc:Choice>
              <mc:Fallback>
                <p:oleObj name="Equation" r:id="rId5" imgW="1854000" imgH="495000" progId="Equation.3">
                  <p:embed/>
                  <p:pic>
                    <p:nvPicPr>
                      <p:cNvPr id="0" name=""/>
                      <p:cNvPicPr/>
                      <p:nvPr/>
                    </p:nvPicPr>
                    <p:blipFill>
                      <a:blip r:embed="rId6"/>
                      <a:stretch>
                        <a:fillRect/>
                      </a:stretch>
                    </p:blipFill>
                    <p:spPr>
                      <a:xfrm>
                        <a:off x="2258646" y="3352800"/>
                        <a:ext cx="3708400" cy="990600"/>
                      </a:xfrm>
                      <a:prstGeom prst="rect">
                        <a:avLst/>
                      </a:prstGeom>
                    </p:spPr>
                  </p:pic>
                </p:oleObj>
              </mc:Fallback>
            </mc:AlternateContent>
          </a:graphicData>
        </a:graphic>
      </p:graphicFrame>
    </p:spTree>
    <p:extLst>
      <p:ext uri="{BB962C8B-B14F-4D97-AF65-F5344CB8AC3E}">
        <p14:creationId xmlns:p14="http://schemas.microsoft.com/office/powerpoint/2010/main" val="3842299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382000" cy="4648200"/>
          </a:xfrm>
        </p:spPr>
        <p:txBody>
          <a:bodyPr>
            <a:normAutofit/>
          </a:bodyPr>
          <a:lstStyle/>
          <a:p>
            <a:pPr marL="0" indent="0">
              <a:buNone/>
            </a:pPr>
            <a:r>
              <a:rPr lang="en-US" dirty="0">
                <a:latin typeface="Times New Roman" pitchFamily="18" charset="0"/>
                <a:cs typeface="Times New Roman" pitchFamily="18" charset="0"/>
              </a:rPr>
              <a:t>Some examples of first kind are listed below</a:t>
            </a:r>
            <a:r>
              <a:rPr lang="en-US" dirty="0" smtClean="0">
                <a:latin typeface="Times New Roman" pitchFamily="18" charset="0"/>
                <a:cs typeface="Times New Roman" pitchFamily="18" charset="0"/>
              </a:rPr>
              <a:t>:</a:t>
            </a:r>
          </a:p>
          <a:p>
            <a:pPr marL="0" indent="0">
              <a:buNone/>
            </a:pPr>
            <a:endParaRPr lang="en-US" sz="2400" dirty="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where the singular behavior in these examples has resulted from the range of the integration becoming infinite.</a:t>
            </a:r>
          </a:p>
          <a:p>
            <a:pPr marL="0" indent="0">
              <a:buNone/>
            </a:pPr>
            <a:endParaRPr lang="en-US" sz="2400" dirty="0" smtClean="0">
              <a:latin typeface="Times New Roman" pitchFamily="18" charset="0"/>
              <a:cs typeface="Times New Roman" pitchFamily="18" charset="0"/>
            </a:endParaRPr>
          </a:p>
          <a:p>
            <a:pPr marL="0" indent="0">
              <a:buNone/>
            </a:pPr>
            <a:endParaRPr lang="en-US" sz="2400" dirty="0"/>
          </a:p>
        </p:txBody>
      </p:sp>
      <p:graphicFrame>
        <p:nvGraphicFramePr>
          <p:cNvPr id="4" name="Object 3"/>
          <p:cNvGraphicFramePr>
            <a:graphicFrameLocks noChangeAspect="1"/>
          </p:cNvGraphicFramePr>
          <p:nvPr>
            <p:extLst>
              <p:ext uri="{D42A27DB-BD31-4B8C-83A1-F6EECF244321}">
                <p14:modId xmlns:p14="http://schemas.microsoft.com/office/powerpoint/2010/main" val="2410069519"/>
              </p:ext>
            </p:extLst>
          </p:nvPr>
        </p:nvGraphicFramePr>
        <p:xfrm>
          <a:off x="2362200" y="1870205"/>
          <a:ext cx="3276600" cy="720595"/>
        </p:xfrm>
        <a:graphic>
          <a:graphicData uri="http://schemas.openxmlformats.org/presentationml/2006/ole">
            <mc:AlternateContent xmlns:mc="http://schemas.openxmlformats.org/markup-compatibility/2006">
              <mc:Choice xmlns:v="urn:schemas-microsoft-com:vml" Requires="v">
                <p:oleObj spid="_x0000_s10272" name="Equation" r:id="rId3" imgW="1854000" imgH="482400" progId="Equation.3">
                  <p:embed/>
                </p:oleObj>
              </mc:Choice>
              <mc:Fallback>
                <p:oleObj name="Equation" r:id="rId3" imgW="1854000" imgH="482400" progId="Equation.3">
                  <p:embed/>
                  <p:pic>
                    <p:nvPicPr>
                      <p:cNvPr id="0" name=""/>
                      <p:cNvPicPr/>
                      <p:nvPr/>
                    </p:nvPicPr>
                    <p:blipFill>
                      <a:blip r:embed="rId4"/>
                      <a:stretch>
                        <a:fillRect/>
                      </a:stretch>
                    </p:blipFill>
                    <p:spPr>
                      <a:xfrm>
                        <a:off x="2362200" y="1870205"/>
                        <a:ext cx="3276600" cy="720595"/>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692674874"/>
              </p:ext>
            </p:extLst>
          </p:nvPr>
        </p:nvGraphicFramePr>
        <p:xfrm>
          <a:off x="2438400" y="2761192"/>
          <a:ext cx="3124200" cy="744008"/>
        </p:xfrm>
        <a:graphic>
          <a:graphicData uri="http://schemas.openxmlformats.org/presentationml/2006/ole">
            <mc:AlternateContent xmlns:mc="http://schemas.openxmlformats.org/markup-compatibility/2006">
              <mc:Choice xmlns:v="urn:schemas-microsoft-com:vml" Requires="v">
                <p:oleObj spid="_x0000_s10273" name="Equation" r:id="rId5" imgW="1828800" imgH="469800" progId="Equation.3">
                  <p:embed/>
                </p:oleObj>
              </mc:Choice>
              <mc:Fallback>
                <p:oleObj name="Equation" r:id="rId5" imgW="1828800" imgH="469800" progId="Equation.3">
                  <p:embed/>
                  <p:pic>
                    <p:nvPicPr>
                      <p:cNvPr id="0" name=""/>
                      <p:cNvPicPr/>
                      <p:nvPr/>
                    </p:nvPicPr>
                    <p:blipFill>
                      <a:blip r:embed="rId6"/>
                      <a:stretch>
                        <a:fillRect/>
                      </a:stretch>
                    </p:blipFill>
                    <p:spPr>
                      <a:xfrm>
                        <a:off x="2438400" y="2761192"/>
                        <a:ext cx="3124200" cy="744008"/>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296772666"/>
              </p:ext>
            </p:extLst>
          </p:nvPr>
        </p:nvGraphicFramePr>
        <p:xfrm>
          <a:off x="2438400" y="3581400"/>
          <a:ext cx="3105322" cy="762000"/>
        </p:xfrm>
        <a:graphic>
          <a:graphicData uri="http://schemas.openxmlformats.org/presentationml/2006/ole">
            <mc:AlternateContent xmlns:mc="http://schemas.openxmlformats.org/markup-compatibility/2006">
              <mc:Choice xmlns:v="urn:schemas-microsoft-com:vml" Requires="v">
                <p:oleObj spid="_x0000_s10274" name="Equation" r:id="rId7" imgW="2108160" imgH="469800" progId="Equation.3">
                  <p:embed/>
                </p:oleObj>
              </mc:Choice>
              <mc:Fallback>
                <p:oleObj name="Equation" r:id="rId7" imgW="2108160" imgH="469800" progId="Equation.3">
                  <p:embed/>
                  <p:pic>
                    <p:nvPicPr>
                      <p:cNvPr id="0" name=""/>
                      <p:cNvPicPr/>
                      <p:nvPr/>
                    </p:nvPicPr>
                    <p:blipFill>
                      <a:blip r:embed="rId8"/>
                      <a:stretch>
                        <a:fillRect/>
                      </a:stretch>
                    </p:blipFill>
                    <p:spPr>
                      <a:xfrm>
                        <a:off x="2438400" y="3581400"/>
                        <a:ext cx="3105322" cy="762000"/>
                      </a:xfrm>
                      <a:prstGeom prst="rect">
                        <a:avLst/>
                      </a:prstGeom>
                    </p:spPr>
                  </p:pic>
                </p:oleObj>
              </mc:Fallback>
            </mc:AlternateContent>
          </a:graphicData>
        </a:graphic>
      </p:graphicFrame>
    </p:spTree>
    <p:extLst>
      <p:ext uri="{BB962C8B-B14F-4D97-AF65-F5344CB8AC3E}">
        <p14:creationId xmlns:p14="http://schemas.microsoft.com/office/powerpoint/2010/main" val="8469410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389120"/>
          </a:xfrm>
        </p:spPr>
        <p:txBody>
          <a:bodyPr>
            <a:normAutofit fontScale="92500" lnSpcReduction="10000"/>
          </a:bodyPr>
          <a:lstStyle/>
          <a:p>
            <a:pPr marL="0" indent="0">
              <a:buNone/>
            </a:pPr>
            <a:r>
              <a:rPr lang="en-US" dirty="0">
                <a:latin typeface="Times New Roman" pitchFamily="18" charset="0"/>
                <a:cs typeface="Times New Roman" pitchFamily="18" charset="0"/>
              </a:rPr>
              <a:t>Examples of the second kind of singular integral equation are given by</a:t>
            </a:r>
            <a:r>
              <a:rPr lang="en-US" dirty="0" smtClean="0">
                <a:latin typeface="Times New Roman" pitchFamily="18" charset="0"/>
                <a:cs typeface="Times New Roman" pitchFamily="18" charset="0"/>
              </a:rPr>
              <a:t>.</a:t>
            </a: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where the singular behavior in this kind of equations has resulted from the kernel  becoming infinite </a:t>
            </a:r>
            <a:r>
              <a:rPr lang="en-US" dirty="0" smtClean="0">
                <a:latin typeface="Times New Roman" pitchFamily="18" charset="0"/>
                <a:cs typeface="Times New Roman" pitchFamily="18" charset="0"/>
              </a:rPr>
              <a:t>as         </a:t>
            </a:r>
            <a:r>
              <a:rPr lang="en-US" dirty="0" smtClean="0"/>
              <a:t>.</a:t>
            </a:r>
            <a:endParaRPr lang="en-US" dirty="0"/>
          </a:p>
          <a:p>
            <a:pPr marL="0" indent="0">
              <a:buNone/>
            </a:pP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2703974572"/>
              </p:ext>
            </p:extLst>
          </p:nvPr>
        </p:nvGraphicFramePr>
        <p:xfrm>
          <a:off x="2497138" y="2133600"/>
          <a:ext cx="3233737" cy="927100"/>
        </p:xfrm>
        <a:graphic>
          <a:graphicData uri="http://schemas.openxmlformats.org/presentationml/2006/ole">
            <mc:AlternateContent xmlns:mc="http://schemas.openxmlformats.org/markup-compatibility/2006">
              <mc:Choice xmlns:v="urn:schemas-microsoft-com:vml" Requires="v">
                <p:oleObj spid="_x0000_s11304" name="Equation" r:id="rId3" imgW="1244520" imgH="482400" progId="Equation.3">
                  <p:embed/>
                </p:oleObj>
              </mc:Choice>
              <mc:Fallback>
                <p:oleObj name="Equation" r:id="rId3" imgW="1244520" imgH="482400" progId="Equation.3">
                  <p:embed/>
                  <p:pic>
                    <p:nvPicPr>
                      <p:cNvPr id="0" name=""/>
                      <p:cNvPicPr/>
                      <p:nvPr/>
                    </p:nvPicPr>
                    <p:blipFill>
                      <a:blip r:embed="rId4"/>
                      <a:stretch>
                        <a:fillRect/>
                      </a:stretch>
                    </p:blipFill>
                    <p:spPr>
                      <a:xfrm>
                        <a:off x="2497138" y="2133600"/>
                        <a:ext cx="3233737" cy="927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772680229"/>
              </p:ext>
            </p:extLst>
          </p:nvPr>
        </p:nvGraphicFramePr>
        <p:xfrm>
          <a:off x="2578768" y="3124200"/>
          <a:ext cx="3669632" cy="914400"/>
        </p:xfrm>
        <a:graphic>
          <a:graphicData uri="http://schemas.openxmlformats.org/presentationml/2006/ole">
            <mc:AlternateContent xmlns:mc="http://schemas.openxmlformats.org/markup-compatibility/2006">
              <mc:Choice xmlns:v="urn:schemas-microsoft-com:vml" Requires="v">
                <p:oleObj spid="_x0000_s11305" name="Equation" r:id="rId5" imgW="2019240" imgH="482400" progId="Equation.3">
                  <p:embed/>
                </p:oleObj>
              </mc:Choice>
              <mc:Fallback>
                <p:oleObj name="Equation" r:id="rId5" imgW="2019240" imgH="482400" progId="Equation.3">
                  <p:embed/>
                  <p:pic>
                    <p:nvPicPr>
                      <p:cNvPr id="0" name=""/>
                      <p:cNvPicPr/>
                      <p:nvPr/>
                    </p:nvPicPr>
                    <p:blipFill>
                      <a:blip r:embed="rId6"/>
                      <a:stretch>
                        <a:fillRect/>
                      </a:stretch>
                    </p:blipFill>
                    <p:spPr>
                      <a:xfrm>
                        <a:off x="2578768" y="3124200"/>
                        <a:ext cx="3669632" cy="9144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00269444"/>
              </p:ext>
            </p:extLst>
          </p:nvPr>
        </p:nvGraphicFramePr>
        <p:xfrm>
          <a:off x="2519585" y="4114800"/>
          <a:ext cx="3728815" cy="908050"/>
        </p:xfrm>
        <a:graphic>
          <a:graphicData uri="http://schemas.openxmlformats.org/presentationml/2006/ole">
            <mc:AlternateContent xmlns:mc="http://schemas.openxmlformats.org/markup-compatibility/2006">
              <mc:Choice xmlns:v="urn:schemas-microsoft-com:vml" Requires="v">
                <p:oleObj spid="_x0000_s11306" name="Equation" r:id="rId7" imgW="1930320" imgH="482400" progId="Equation.3">
                  <p:embed/>
                </p:oleObj>
              </mc:Choice>
              <mc:Fallback>
                <p:oleObj name="Equation" r:id="rId7" imgW="1930320" imgH="482400" progId="Equation.3">
                  <p:embed/>
                  <p:pic>
                    <p:nvPicPr>
                      <p:cNvPr id="0" name=""/>
                      <p:cNvPicPr/>
                      <p:nvPr/>
                    </p:nvPicPr>
                    <p:blipFill>
                      <a:blip r:embed="rId8"/>
                      <a:stretch>
                        <a:fillRect/>
                      </a:stretch>
                    </p:blipFill>
                    <p:spPr>
                      <a:xfrm>
                        <a:off x="2519585" y="4114800"/>
                        <a:ext cx="3728815" cy="908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363759425"/>
              </p:ext>
            </p:extLst>
          </p:nvPr>
        </p:nvGraphicFramePr>
        <p:xfrm>
          <a:off x="5156916" y="5334000"/>
          <a:ext cx="590550" cy="280116"/>
        </p:xfrm>
        <a:graphic>
          <a:graphicData uri="http://schemas.openxmlformats.org/presentationml/2006/ole">
            <mc:AlternateContent xmlns:mc="http://schemas.openxmlformats.org/markup-compatibility/2006">
              <mc:Choice xmlns:v="urn:schemas-microsoft-com:vml" Requires="v">
                <p:oleObj spid="_x0000_s11307" name="Equation" r:id="rId9" imgW="393480" imgH="152280" progId="Equation.3">
                  <p:embed/>
                </p:oleObj>
              </mc:Choice>
              <mc:Fallback>
                <p:oleObj name="Equation" r:id="rId9" imgW="393480" imgH="152280" progId="Equation.3">
                  <p:embed/>
                  <p:pic>
                    <p:nvPicPr>
                      <p:cNvPr id="0" name=""/>
                      <p:cNvPicPr/>
                      <p:nvPr/>
                    </p:nvPicPr>
                    <p:blipFill>
                      <a:blip r:embed="rId10"/>
                      <a:stretch>
                        <a:fillRect/>
                      </a:stretch>
                    </p:blipFill>
                    <p:spPr>
                      <a:xfrm>
                        <a:off x="5156916" y="5334000"/>
                        <a:ext cx="590550" cy="280116"/>
                      </a:xfrm>
                      <a:prstGeom prst="rect">
                        <a:avLst/>
                      </a:prstGeom>
                    </p:spPr>
                  </p:pic>
                </p:oleObj>
              </mc:Fallback>
            </mc:AlternateContent>
          </a:graphicData>
        </a:graphic>
      </p:graphicFrame>
    </p:spTree>
    <p:extLst>
      <p:ext uri="{BB962C8B-B14F-4D97-AF65-F5344CB8AC3E}">
        <p14:creationId xmlns:p14="http://schemas.microsoft.com/office/powerpoint/2010/main" val="13443484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305800" cy="5562600"/>
          </a:xfrm>
        </p:spPr>
        <p:txBody>
          <a:bodyPr/>
          <a:lstStyle/>
          <a:p>
            <a:pPr marL="0" indent="0">
              <a:buNone/>
            </a:pPr>
            <a:r>
              <a:rPr lang="en-US" b="1" dirty="0">
                <a:latin typeface="Times New Roman" pitchFamily="18" charset="0"/>
                <a:cs typeface="Times New Roman" pitchFamily="18" charset="0"/>
              </a:rPr>
              <a:t>Example 2:	</a:t>
            </a:r>
            <a:r>
              <a:rPr lang="en-US" dirty="0">
                <a:latin typeface="Times New Roman" pitchFamily="18" charset="0"/>
                <a:cs typeface="Times New Roman" pitchFamily="18" charset="0"/>
              </a:rPr>
              <a:t>Classify the following integral </a:t>
            </a:r>
            <a:r>
              <a:rPr lang="en-US" dirty="0" smtClean="0">
                <a:latin typeface="Times New Roman" pitchFamily="18" charset="0"/>
                <a:cs typeface="Times New Roman" pitchFamily="18" charset="0"/>
              </a:rPr>
              <a:t>equation</a:t>
            </a: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nonhomogeneous.</a:t>
            </a: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621269257"/>
              </p:ext>
            </p:extLst>
          </p:nvPr>
        </p:nvGraphicFramePr>
        <p:xfrm>
          <a:off x="2514600" y="1369128"/>
          <a:ext cx="3124200" cy="840672"/>
        </p:xfrm>
        <a:graphic>
          <a:graphicData uri="http://schemas.openxmlformats.org/presentationml/2006/ole">
            <mc:AlternateContent xmlns:mc="http://schemas.openxmlformats.org/markup-compatibility/2006">
              <mc:Choice xmlns:v="urn:schemas-microsoft-com:vml" Requires="v">
                <p:oleObj spid="_x0000_s12298" name="Equation" r:id="rId3" imgW="1892160" imgH="482400" progId="Equation.3">
                  <p:embed/>
                </p:oleObj>
              </mc:Choice>
              <mc:Fallback>
                <p:oleObj name="Equation" r:id="rId3" imgW="1892160" imgH="482400" progId="Equation.3">
                  <p:embed/>
                  <p:pic>
                    <p:nvPicPr>
                      <p:cNvPr id="0" name=""/>
                      <p:cNvPicPr/>
                      <p:nvPr/>
                    </p:nvPicPr>
                    <p:blipFill>
                      <a:blip r:embed="rId4"/>
                      <a:stretch>
                        <a:fillRect/>
                      </a:stretch>
                    </p:blipFill>
                    <p:spPr>
                      <a:xfrm>
                        <a:off x="2514600" y="1369128"/>
                        <a:ext cx="3124200" cy="840672"/>
                      </a:xfrm>
                      <a:prstGeom prst="rect">
                        <a:avLst/>
                      </a:prstGeom>
                    </p:spPr>
                  </p:pic>
                </p:oleObj>
              </mc:Fallback>
            </mc:AlternateContent>
          </a:graphicData>
        </a:graphic>
      </p:graphicFrame>
    </p:spTree>
    <p:extLst>
      <p:ext uri="{BB962C8B-B14F-4D97-AF65-F5344CB8AC3E}">
        <p14:creationId xmlns:p14="http://schemas.microsoft.com/office/powerpoint/2010/main" val="19042992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lstStyle/>
          <a:p>
            <a:pPr marL="0" indent="0">
              <a:buNone/>
            </a:pPr>
            <a:r>
              <a:rPr lang="en-US" b="1" dirty="0">
                <a:latin typeface="Times New Roman" pitchFamily="18" charset="0"/>
                <a:cs typeface="Times New Roman" pitchFamily="18" charset="0"/>
              </a:rPr>
              <a:t>Example </a:t>
            </a:r>
            <a:r>
              <a:rPr lang="en-US" b="1" dirty="0" smtClean="0">
                <a:latin typeface="Times New Roman" pitchFamily="18" charset="0"/>
                <a:cs typeface="Times New Roman" pitchFamily="18" charset="0"/>
              </a:rPr>
              <a:t>3:</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Classify the following integral equation</a:t>
            </a:r>
          </a:p>
          <a:p>
            <a:pPr marL="0" indent="0">
              <a:buNone/>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nonhomogeneous.</a:t>
            </a:r>
            <a:endParaRPr lang="en-US" dirty="0">
              <a:latin typeface="Times New Roman" pitchFamily="18" charset="0"/>
              <a:cs typeface="Times New Roman" pitchFamily="18" charset="0"/>
            </a:endParaRP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770527936"/>
              </p:ext>
            </p:extLst>
          </p:nvPr>
        </p:nvGraphicFramePr>
        <p:xfrm>
          <a:off x="2828924" y="1371600"/>
          <a:ext cx="2962275" cy="838200"/>
        </p:xfrm>
        <a:graphic>
          <a:graphicData uri="http://schemas.openxmlformats.org/presentationml/2006/ole">
            <mc:AlternateContent xmlns:mc="http://schemas.openxmlformats.org/markup-compatibility/2006">
              <mc:Choice xmlns:v="urn:schemas-microsoft-com:vml" Requires="v">
                <p:oleObj spid="_x0000_s13322" name="Equation" r:id="rId3" imgW="1790640" imgH="482400" progId="Equation.3">
                  <p:embed/>
                </p:oleObj>
              </mc:Choice>
              <mc:Fallback>
                <p:oleObj name="Equation" r:id="rId3" imgW="1790640" imgH="482400" progId="Equation.3">
                  <p:embed/>
                  <p:pic>
                    <p:nvPicPr>
                      <p:cNvPr id="0" name=""/>
                      <p:cNvPicPr/>
                      <p:nvPr/>
                    </p:nvPicPr>
                    <p:blipFill>
                      <a:blip r:embed="rId4"/>
                      <a:stretch>
                        <a:fillRect/>
                      </a:stretch>
                    </p:blipFill>
                    <p:spPr>
                      <a:xfrm>
                        <a:off x="2828924" y="1371600"/>
                        <a:ext cx="2962275" cy="838200"/>
                      </a:xfrm>
                      <a:prstGeom prst="rect">
                        <a:avLst/>
                      </a:prstGeom>
                    </p:spPr>
                  </p:pic>
                </p:oleObj>
              </mc:Fallback>
            </mc:AlternateContent>
          </a:graphicData>
        </a:graphic>
      </p:graphicFrame>
    </p:spTree>
    <p:extLst>
      <p:ext uri="{BB962C8B-B14F-4D97-AF65-F5344CB8AC3E}">
        <p14:creationId xmlns:p14="http://schemas.microsoft.com/office/powerpoint/2010/main" val="25020978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05800" cy="5410200"/>
          </a:xfrm>
        </p:spPr>
        <p:txBody>
          <a:bodyPr/>
          <a:lstStyle/>
          <a:p>
            <a:pPr marL="0" indent="0">
              <a:buNone/>
            </a:pPr>
            <a:r>
              <a:rPr lang="en-US" b="1" dirty="0">
                <a:latin typeface="Times New Roman" pitchFamily="18" charset="0"/>
                <a:cs typeface="Times New Roman" pitchFamily="18" charset="0"/>
              </a:rPr>
              <a:t>Example </a:t>
            </a:r>
            <a:r>
              <a:rPr lang="en-US" b="1" dirty="0" smtClean="0">
                <a:latin typeface="Times New Roman" pitchFamily="18" charset="0"/>
                <a:cs typeface="Times New Roman" pitchFamily="18" charset="0"/>
              </a:rPr>
              <a:t>4:</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Classify the following integral equation</a:t>
            </a:r>
          </a:p>
          <a:p>
            <a:pPr marL="0" indent="0">
              <a:buNone/>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nonhomogeneous.</a:t>
            </a:r>
            <a:endParaRPr lang="en-US" dirty="0">
              <a:latin typeface="Times New Roman" pitchFamily="18" charset="0"/>
              <a:cs typeface="Times New Roman" pitchFamily="18" charset="0"/>
            </a:endParaRPr>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27582404"/>
              </p:ext>
            </p:extLst>
          </p:nvPr>
        </p:nvGraphicFramePr>
        <p:xfrm>
          <a:off x="2438400" y="1447800"/>
          <a:ext cx="3581400" cy="838200"/>
        </p:xfrm>
        <a:graphic>
          <a:graphicData uri="http://schemas.openxmlformats.org/presentationml/2006/ole">
            <mc:AlternateContent xmlns:mc="http://schemas.openxmlformats.org/markup-compatibility/2006">
              <mc:Choice xmlns:v="urn:schemas-microsoft-com:vml" Requires="v">
                <p:oleObj spid="_x0000_s14346" name="Equation" r:id="rId3" imgW="2349360" imgH="482400" progId="Equation.3">
                  <p:embed/>
                </p:oleObj>
              </mc:Choice>
              <mc:Fallback>
                <p:oleObj name="Equation" r:id="rId3" imgW="2349360" imgH="482400" progId="Equation.3">
                  <p:embed/>
                  <p:pic>
                    <p:nvPicPr>
                      <p:cNvPr id="0" name=""/>
                      <p:cNvPicPr/>
                      <p:nvPr/>
                    </p:nvPicPr>
                    <p:blipFill>
                      <a:blip r:embed="rId4"/>
                      <a:stretch>
                        <a:fillRect/>
                      </a:stretch>
                    </p:blipFill>
                    <p:spPr>
                      <a:xfrm>
                        <a:off x="2438400" y="1447800"/>
                        <a:ext cx="3581400" cy="838200"/>
                      </a:xfrm>
                      <a:prstGeom prst="rect">
                        <a:avLst/>
                      </a:prstGeom>
                    </p:spPr>
                  </p:pic>
                </p:oleObj>
              </mc:Fallback>
            </mc:AlternateContent>
          </a:graphicData>
        </a:graphic>
      </p:graphicFrame>
    </p:spTree>
    <p:extLst>
      <p:ext uri="{BB962C8B-B14F-4D97-AF65-F5344CB8AC3E}">
        <p14:creationId xmlns:p14="http://schemas.microsoft.com/office/powerpoint/2010/main" val="1741689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3712"/>
            <a:ext cx="8229600" cy="551688"/>
          </a:xfrm>
        </p:spPr>
        <p:txBody>
          <a:bodyPr>
            <a:normAutofit/>
          </a:bodyPr>
          <a:lstStyle/>
          <a:p>
            <a:r>
              <a:rPr lang="en-US" sz="3200" dirty="0" smtClean="0">
                <a:latin typeface="Times New Roman" pitchFamily="18" charset="0"/>
                <a:cs typeface="Times New Roman" pitchFamily="18" charset="0"/>
              </a:rPr>
              <a:t>Exercise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953000"/>
          </a:xfrm>
        </p:spPr>
        <p:txBody>
          <a:bodyPr/>
          <a:lstStyle/>
          <a:p>
            <a:pPr marL="0" indent="0">
              <a:buNone/>
            </a:pPr>
            <a:r>
              <a:rPr lang="en-US" dirty="0">
                <a:latin typeface="Times New Roman" pitchFamily="18" charset="0"/>
                <a:cs typeface="Times New Roman" pitchFamily="18" charset="0"/>
              </a:rPr>
              <a:t>In exercise 1-5, classify the following integral equation 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smtClean="0">
                <a:latin typeface="Times New Roman" pitchFamily="18" charset="0"/>
                <a:cs typeface="Times New Roman" pitchFamily="18" charset="0"/>
              </a:rPr>
              <a:t>nonhomogeneous</a:t>
            </a:r>
            <a:r>
              <a:rPr lang="en-US" dirty="0" smtClean="0">
                <a:latin typeface="Times New Roman" pitchFamily="18" charset="0"/>
                <a:cs typeface="Times New Roman" pitchFamily="18" charset="0"/>
              </a:rPr>
              <a:t>:</a:t>
            </a:r>
          </a:p>
          <a:p>
            <a:pPr marL="0" indent="0">
              <a:buNone/>
            </a:pPr>
            <a:endParaRPr lang="en-US" dirty="0" smtClean="0">
              <a:latin typeface="Times New Roman" pitchFamily="18" charset="0"/>
              <a:cs typeface="Times New Roman" pitchFamily="18" charset="0"/>
            </a:endParaRPr>
          </a:p>
        </p:txBody>
      </p:sp>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1" y="2667001"/>
            <a:ext cx="89916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38083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lstStyle/>
          <a:p>
            <a:pPr marL="0" indent="0">
              <a:buNone/>
            </a:pPr>
            <a:r>
              <a:rPr lang="en-US" sz="2400" dirty="0">
                <a:latin typeface="Times New Roman" pitchFamily="18" charset="0"/>
                <a:cs typeface="Times New Roman" pitchFamily="18" charset="0"/>
              </a:rPr>
              <a:t>In exercise 6-8, classify each of the following Integro-differential equation as Fredholm integro-differential equation or Voltera Integro-differential equation. Also determine whether the equation is </a:t>
            </a:r>
            <a:r>
              <a:rPr lang="en-US" sz="2400" i="1" dirty="0">
                <a:latin typeface="Times New Roman" pitchFamily="18" charset="0"/>
                <a:cs typeface="Times New Roman" pitchFamily="18" charset="0"/>
              </a:rPr>
              <a:t>linear</a:t>
            </a:r>
            <a:r>
              <a:rPr lang="en-US" sz="2400" dirty="0">
                <a:latin typeface="Times New Roman" pitchFamily="18" charset="0"/>
                <a:cs typeface="Times New Roman" pitchFamily="18" charset="0"/>
              </a:rPr>
              <a:t> or </a:t>
            </a:r>
            <a:r>
              <a:rPr lang="en-US" sz="2400" i="1" dirty="0">
                <a:latin typeface="Times New Roman" pitchFamily="18" charset="0"/>
                <a:cs typeface="Times New Roman" pitchFamily="18" charset="0"/>
              </a:rPr>
              <a:t>nonlinear</a:t>
            </a:r>
            <a:r>
              <a:rPr lang="en-US" sz="2400" dirty="0" smtClean="0">
                <a:latin typeface="Times New Roman" pitchFamily="18" charset="0"/>
                <a:cs typeface="Times New Roman" pitchFamily="18" charset="0"/>
              </a:rPr>
              <a:t>:</a:t>
            </a:r>
          </a:p>
          <a:p>
            <a:pPr marL="0" indent="0">
              <a:buNone/>
            </a:pP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6.</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7.</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8.</a:t>
            </a:r>
            <a:endParaRPr lang="en-US" sz="2400" dirty="0">
              <a:latin typeface="Times New Roman" pitchFamily="18" charset="0"/>
              <a:cs typeface="Times New Roman" pitchFamily="18" charset="0"/>
            </a:endParaRP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125458929"/>
              </p:ext>
            </p:extLst>
          </p:nvPr>
        </p:nvGraphicFramePr>
        <p:xfrm>
          <a:off x="1220693" y="2711271"/>
          <a:ext cx="4494307" cy="781050"/>
        </p:xfrm>
        <a:graphic>
          <a:graphicData uri="http://schemas.openxmlformats.org/presentationml/2006/ole">
            <mc:AlternateContent xmlns:mc="http://schemas.openxmlformats.org/markup-compatibility/2006">
              <mc:Choice xmlns:v="urn:schemas-microsoft-com:vml" Requires="v">
                <p:oleObj spid="_x0000_s16411" name="Equation" r:id="rId3" imgW="2235200" imgH="482600" progId="Equation.3">
                  <p:embed/>
                </p:oleObj>
              </mc:Choice>
              <mc:Fallback>
                <p:oleObj name="Equation" r:id="rId3" imgW="2235200" imgH="4826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0693" y="2711271"/>
                        <a:ext cx="4494307" cy="781050"/>
                      </a:xfrm>
                      <a:prstGeom prst="rect">
                        <a:avLst/>
                      </a:prstGeom>
                      <a:noFill/>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678559639"/>
              </p:ext>
            </p:extLst>
          </p:nvPr>
        </p:nvGraphicFramePr>
        <p:xfrm>
          <a:off x="1235075" y="3594279"/>
          <a:ext cx="4432300" cy="762000"/>
        </p:xfrm>
        <a:graphic>
          <a:graphicData uri="http://schemas.openxmlformats.org/presentationml/2006/ole">
            <mc:AlternateContent xmlns:mc="http://schemas.openxmlformats.org/markup-compatibility/2006">
              <mc:Choice xmlns:v="urn:schemas-microsoft-com:vml" Requires="v">
                <p:oleObj spid="_x0000_s16412" name="Equation" r:id="rId5" imgW="3035160" imgH="482400" progId="Equation.3">
                  <p:embed/>
                </p:oleObj>
              </mc:Choice>
              <mc:Fallback>
                <p:oleObj name="Equation" r:id="rId5" imgW="3035160" imgH="482400" progId="Equation.3">
                  <p:embed/>
                  <p:pic>
                    <p:nvPicPr>
                      <p:cNvPr id="0" name="Object 4"/>
                      <p:cNvPicPr>
                        <a:picLocks noChangeAspect="1" noChangeArrowheads="1"/>
                      </p:cNvPicPr>
                      <p:nvPr/>
                    </p:nvPicPr>
                    <p:blipFill>
                      <a:blip r:embed="rId6"/>
                      <a:srcRect/>
                      <a:stretch>
                        <a:fillRect/>
                      </a:stretch>
                    </p:blipFill>
                    <p:spPr bwMode="auto">
                      <a:xfrm>
                        <a:off x="1235075" y="3594279"/>
                        <a:ext cx="4432300" cy="762000"/>
                      </a:xfrm>
                      <a:prstGeom prst="rect">
                        <a:avLst/>
                      </a:prstGeom>
                      <a:noFill/>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089477662"/>
              </p:ext>
            </p:extLst>
          </p:nvPr>
        </p:nvGraphicFramePr>
        <p:xfrm>
          <a:off x="1189416" y="4203879"/>
          <a:ext cx="6735384" cy="990600"/>
        </p:xfrm>
        <a:graphic>
          <a:graphicData uri="http://schemas.openxmlformats.org/presentationml/2006/ole">
            <mc:AlternateContent xmlns:mc="http://schemas.openxmlformats.org/markup-compatibility/2006">
              <mc:Choice xmlns:v="urn:schemas-microsoft-com:vml" Requires="v">
                <p:oleObj spid="_x0000_s16413" name="Equation" r:id="rId7" imgW="3771900" imgH="596900" progId="Equation.3">
                  <p:embed/>
                </p:oleObj>
              </mc:Choice>
              <mc:Fallback>
                <p:oleObj name="Equation" r:id="rId7" imgW="3771900" imgH="5969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9416" y="4203879"/>
                        <a:ext cx="6735384" cy="990600"/>
                      </a:xfrm>
                      <a:prstGeom prst="rect">
                        <a:avLst/>
                      </a:prstGeom>
                      <a:noFill/>
                    </p:spPr>
                  </p:pic>
                </p:oleObj>
              </mc:Fallback>
            </mc:AlternateContent>
          </a:graphicData>
        </a:graphic>
      </p:graphicFrame>
      <p:sp>
        <p:nvSpPr>
          <p:cNvPr id="7"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a:spLocks noChangeArrowheads="1"/>
          </p:cNvSpPr>
          <p:nvPr/>
        </p:nvSpPr>
        <p:spPr bwMode="auto">
          <a:xfrm>
            <a:off x="0" y="9429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a:spLocks noChangeArrowheads="1"/>
          </p:cNvSpPr>
          <p:nvPr/>
        </p:nvSpPr>
        <p:spPr bwMode="auto">
          <a:xfrm>
            <a:off x="0" y="18859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7009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3712"/>
            <a:ext cx="8229600" cy="475488"/>
          </a:xfrm>
        </p:spPr>
        <p:txBody>
          <a:bodyPr>
            <a:normAutofit fontScale="90000"/>
          </a:bodyPr>
          <a:lstStyle/>
          <a:p>
            <a:r>
              <a:rPr lang="en-US" sz="3200" dirty="0" smtClean="0">
                <a:latin typeface="Times New Roman" panose="02020603050405020304" pitchFamily="18" charset="0"/>
                <a:cs typeface="Times New Roman" panose="02020603050405020304" pitchFamily="18" charset="0"/>
              </a:rPr>
              <a:t>Solution of an Integral Equation:</a:t>
            </a:r>
            <a:endParaRPr lang="en-US" sz="32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295400"/>
                <a:ext cx="8229600" cy="5029200"/>
              </a:xfrm>
            </p:spPr>
            <p:txBody>
              <a:bodyPr>
                <a:normAutofit/>
              </a:bodyPr>
              <a:lstStyle/>
              <a:p>
                <a:pPr marL="0" indent="0" algn="just">
                  <a:buNone/>
                </a:pPr>
                <a:r>
                  <a:rPr lang="en-US" dirty="0">
                    <a:latin typeface="Times New Roman" panose="02020603050405020304" pitchFamily="18" charset="0"/>
                    <a:cs typeface="Times New Roman" panose="02020603050405020304" pitchFamily="18" charset="0"/>
                  </a:rPr>
                  <a:t>A solution of an integral equation is a function </a:t>
                </a:r>
                <a14:m>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oMath>
                </a14:m>
                <a:r>
                  <a:rPr lang="en-US" dirty="0">
                    <a:latin typeface="Times New Roman" panose="02020603050405020304" pitchFamily="18" charset="0"/>
                    <a:cs typeface="Times New Roman" panose="02020603050405020304" pitchFamily="18" charset="0"/>
                  </a:rPr>
                  <a:t> which, when substituted into the equation, reduces it to an identity (with respect to </a:t>
                </a:r>
                <a:r>
                  <a:rPr lang="en-US" i="1" dirty="0">
                    <a:latin typeface="Times New Roman" panose="02020603050405020304" pitchFamily="18" charset="0"/>
                    <a:cs typeface="Times New Roman" panose="02020603050405020304" pitchFamily="18" charset="0"/>
                  </a:rPr>
                  <a:t>x</a:t>
                </a:r>
                <a:r>
                  <a:rPr lang="en-US" dirty="0">
                    <a:latin typeface="Times New Roman" panose="02020603050405020304" pitchFamily="18" charset="0"/>
                    <a:cs typeface="Times New Roman" panose="02020603050405020304" pitchFamily="18" charset="0"/>
                  </a:rPr>
                  <a:t>).</a:t>
                </a:r>
              </a:p>
              <a:p>
                <a:pPr marL="0" indent="0" algn="just">
                  <a:buNone/>
                </a:pPr>
                <a:r>
                  <a:rPr lang="en-US" dirty="0" smtClean="0">
                    <a:latin typeface="Times New Roman" panose="02020603050405020304" pitchFamily="18" charset="0"/>
                    <a:cs typeface="Times New Roman" panose="02020603050405020304" pitchFamily="18" charset="0"/>
                  </a:rPr>
                  <a:t>Or</a:t>
                </a:r>
              </a:p>
              <a:p>
                <a:pPr marL="0" indent="0" algn="just">
                  <a:buNone/>
                </a:pPr>
                <a:r>
                  <a:rPr lang="en-US" dirty="0" smtClean="0">
                    <a:latin typeface="Times New Roman" panose="02020603050405020304" pitchFamily="18" charset="0"/>
                    <a:cs typeface="Times New Roman" panose="02020603050405020304" pitchFamily="18" charset="0"/>
                  </a:rPr>
                  <a:t>If the given solution is substituted in the right hand side of the equation, the output of this direct substitution must yield the left hand side. </a:t>
                </a:r>
              </a:p>
              <a:p>
                <a:pPr marL="0" indent="0" algn="just">
                  <a:buNone/>
                </a:pPr>
                <a:endParaRPr lang="en-US" dirty="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This important concept will be illustrated first by examining the following examples.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029200"/>
              </a:xfrm>
              <a:blipFill rotWithShape="0">
                <a:blip r:embed="rId2"/>
                <a:stretch>
                  <a:fillRect l="-1333" t="-1212" r="-1333"/>
                </a:stretch>
              </a:blipFill>
            </p:spPr>
            <p:txBody>
              <a:bodyPr/>
              <a:lstStyle/>
              <a:p>
                <a:r>
                  <a:rPr lang="en-US">
                    <a:noFill/>
                  </a:rPr>
                  <a:t> </a:t>
                </a:r>
              </a:p>
            </p:txBody>
          </p:sp>
        </mc:Fallback>
      </mc:AlternateContent>
    </p:spTree>
    <p:extLst>
      <p:ext uri="{BB962C8B-B14F-4D97-AF65-F5344CB8AC3E}">
        <p14:creationId xmlns:p14="http://schemas.microsoft.com/office/powerpoint/2010/main" val="2923870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14400"/>
                <a:ext cx="8229600" cy="5410200"/>
              </a:xfrm>
            </p:spPr>
            <p:txBody>
              <a:bodyPr/>
              <a:lstStyle/>
              <a:p>
                <a:pPr marL="0" indent="0" algn="just">
                  <a:buNone/>
                </a:pPr>
                <a:r>
                  <a:rPr lang="en-US" b="1" dirty="0">
                    <a:latin typeface="Times New Roman" panose="02020603050405020304" pitchFamily="18" charset="0"/>
                    <a:cs typeface="Times New Roman" panose="02020603050405020304" pitchFamily="18" charset="0"/>
                  </a:rPr>
                  <a:t>Example 1: </a:t>
                </a:r>
                <a:r>
                  <a:rPr lang="en-US" dirty="0">
                    <a:latin typeface="Times New Roman" panose="02020603050405020304" pitchFamily="18" charset="0"/>
                    <a:cs typeface="Times New Roman" panose="02020603050405020304" pitchFamily="18" charset="0"/>
                  </a:rPr>
                  <a:t>Show that </a:t>
                </a:r>
                <a14:m>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sSup>
                      <m:sSupPr>
                        <m:ctrlPr>
                          <a:rPr lang="en-US" i="1">
                            <a:latin typeface="Cambria Math" panose="02040503050406030204" pitchFamily="18" charset="0"/>
                            <a:cs typeface="Times New Roman" panose="02020603050405020304" pitchFamily="18" charset="0"/>
                          </a:rPr>
                        </m:ctrlPr>
                      </m:sSupPr>
                      <m:e>
                        <m:r>
                          <a:rPr lang="en-US" i="1">
                            <a:latin typeface="Cambria Math" panose="02040503050406030204" pitchFamily="18" charset="0"/>
                            <a:cs typeface="Times New Roman" panose="02020603050405020304" pitchFamily="18" charset="0"/>
                          </a:rPr>
                          <m:t>𝑒</m:t>
                        </m:r>
                      </m:e>
                      <m:sup>
                        <m:r>
                          <a:rPr lang="en-US" i="1">
                            <a:latin typeface="Cambria Math" panose="02040503050406030204" pitchFamily="18" charset="0"/>
                            <a:cs typeface="Times New Roman" panose="02020603050405020304" pitchFamily="18" charset="0"/>
                          </a:rPr>
                          <m:t>𝑥</m:t>
                        </m:r>
                      </m:sup>
                    </m:sSup>
                  </m:oMath>
                </a14:m>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a solution of the Voltera integral equation</a:t>
                </a:r>
              </a:p>
              <a:p>
                <a:pPr marL="0" indent="0" algn="jus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=1+</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333" t="-1014" r="-1333"/>
                </a:stretch>
              </a:blipFill>
            </p:spPr>
            <p:txBody>
              <a:bodyPr/>
              <a:lstStyle/>
              <a:p>
                <a:r>
                  <a:rPr lang="en-US">
                    <a:noFill/>
                  </a:rPr>
                  <a:t> </a:t>
                </a:r>
              </a:p>
            </p:txBody>
          </p:sp>
        </mc:Fallback>
      </mc:AlternateContent>
    </p:spTree>
    <p:extLst>
      <p:ext uri="{BB962C8B-B14F-4D97-AF65-F5344CB8AC3E}">
        <p14:creationId xmlns:p14="http://schemas.microsoft.com/office/powerpoint/2010/main" val="805015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90600"/>
                <a:ext cx="8229600" cy="53340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2: </a:t>
                </a:r>
                <a:r>
                  <a:rPr lang="en-US" dirty="0" smtClean="0">
                    <a:latin typeface="Times New Roman" panose="02020603050405020304" pitchFamily="18" charset="0"/>
                    <a:cs typeface="Times New Roman" panose="02020603050405020304" pitchFamily="18" charset="0"/>
                  </a:rPr>
                  <a:t>Show that </a:t>
                </a:r>
                <a14:m>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oMath>
                </a14:m>
                <a:r>
                  <a:rPr lang="en-US"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is a solution of the following Fredholm integral equation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5</m:t>
                          </m:r>
                        </m:num>
                        <m:den>
                          <m:r>
                            <a:rPr lang="en-US" b="0" i="1" smtClean="0">
                              <a:latin typeface="Cambria Math" panose="02040503050406030204" pitchFamily="18" charset="0"/>
                              <a:cs typeface="Times New Roman" panose="02020603050405020304" pitchFamily="18" charset="0"/>
                            </a:rPr>
                            <m:t>6</m:t>
                          </m:r>
                        </m:den>
                      </m:f>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9</m:t>
                          </m:r>
                        </m:den>
                      </m:f>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3</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1</m:t>
                          </m:r>
                        </m:sup>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e>
                      </m:nary>
                    </m:oMath>
                  </m:oMathPara>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334000"/>
              </a:xfrm>
              <a:blipFill rotWithShape="0">
                <a:blip r:embed="rId2"/>
                <a:stretch>
                  <a:fillRect l="-1333" t="-1143"/>
                </a:stretch>
              </a:blipFill>
            </p:spPr>
            <p:txBody>
              <a:bodyPr/>
              <a:lstStyle/>
              <a:p>
                <a:r>
                  <a:rPr lang="en-US">
                    <a:noFill/>
                  </a:rPr>
                  <a:t> </a:t>
                </a:r>
              </a:p>
            </p:txBody>
          </p:sp>
        </mc:Fallback>
      </mc:AlternateContent>
    </p:spTree>
    <p:extLst>
      <p:ext uri="{BB962C8B-B14F-4D97-AF65-F5344CB8AC3E}">
        <p14:creationId xmlns:p14="http://schemas.microsoft.com/office/powerpoint/2010/main" val="39591842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400"/>
            <a:ext cx="8153400" cy="5074920"/>
          </a:xfrm>
        </p:spPr>
        <p:txBody>
          <a:bodyPr>
            <a:normAutofit/>
          </a:bodyPr>
          <a:lstStyle/>
          <a:p>
            <a:pPr marL="0" indent="0" algn="just">
              <a:buNone/>
            </a:pPr>
            <a:r>
              <a:rPr lang="en-US" dirty="0" smtClean="0">
                <a:latin typeface="Times New Roman" panose="02020603050405020304" pitchFamily="18" charset="0"/>
                <a:cs typeface="Times New Roman" panose="02020603050405020304" pitchFamily="18" charset="0"/>
              </a:rPr>
              <a:t>Here some valuable remarks can be made with respect to the concept of the solution of an integral equation.</a:t>
            </a:r>
          </a:p>
          <a:p>
            <a:pPr algn="just"/>
            <a:r>
              <a:rPr lang="en-US" dirty="0" smtClean="0">
                <a:latin typeface="Times New Roman" panose="02020603050405020304" pitchFamily="18" charset="0"/>
                <a:cs typeface="Times New Roman" panose="02020603050405020304" pitchFamily="18" charset="0"/>
              </a:rPr>
              <a:t>Existence and uniqueness of a solution.</a:t>
            </a:r>
          </a:p>
          <a:p>
            <a:pPr algn="just"/>
            <a:r>
              <a:rPr lang="en-US" dirty="0" smtClean="0">
                <a:latin typeface="Times New Roman" panose="02020603050405020304" pitchFamily="18" charset="0"/>
                <a:cs typeface="Times New Roman" panose="02020603050405020304" pitchFamily="18" charset="0"/>
              </a:rPr>
              <a:t>If solution exists for an integral equation, then this solution may be given in a closed form expressed in terms of elementary functions, such as a polynomial, exponential, trigonometric or hyperbolic function, similar to the solutions given in example 1-2. However, it is not always possible to obtain the solution in a closed form, but instead the solution obtained may be expressible in a series form. The solution obtained in series form is usually used for numerical approximations.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7819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90600"/>
                <a:ext cx="8229600" cy="5074920"/>
              </a:xfrm>
            </p:spPr>
            <p:txBody>
              <a:bodyPr>
                <a:normAutofit lnSpcReduction="10000"/>
              </a:bodyPr>
              <a:lstStyle/>
              <a:p>
                <a:pPr algn="just"/>
                <a:r>
                  <a:rPr lang="en-US" dirty="0" smtClean="0">
                    <a:latin typeface="Times New Roman" panose="02020603050405020304" pitchFamily="18" charset="0"/>
                    <a:cs typeface="Times New Roman" panose="02020603050405020304" pitchFamily="18" charset="0"/>
                  </a:rPr>
                  <a:t>The difference between the two expressible forms, the exact solution in a closed form and the approximate solution in a series form.</a:t>
                </a:r>
              </a:p>
              <a:p>
                <a:pPr marL="0" indent="0" algn="just">
                  <a:buNone/>
                </a:pPr>
                <a:r>
                  <a:rPr lang="en-US" dirty="0" smtClean="0">
                    <a:latin typeface="Times New Roman" panose="02020603050405020304" pitchFamily="18" charset="0"/>
                    <a:cs typeface="Times New Roman" panose="02020603050405020304" pitchFamily="18" charset="0"/>
                  </a:rPr>
                  <a:t>In example 1, we note that the exact solution is given in a closed form by the exponential function </a:t>
                </a:r>
                <a14:m>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𝑒</m:t>
                        </m:r>
                      </m:e>
                      <m:sup>
                        <m:r>
                          <a:rPr lang="en-US" b="0" i="1" smtClean="0">
                            <a:latin typeface="Cambria Math" panose="02040503050406030204" pitchFamily="18" charset="0"/>
                            <a:cs typeface="Times New Roman" panose="02020603050405020304" pitchFamily="18" charset="0"/>
                          </a:rPr>
                          <m:t>𝑥</m:t>
                        </m:r>
                      </m:sup>
                    </m:sSup>
                    <m:r>
                      <a:rPr lang="en-US" b="0" i="1" smtClean="0">
                        <a:latin typeface="Cambria Math" panose="02040503050406030204" pitchFamily="18" charset="0"/>
                        <a:cs typeface="Times New Roman" panose="02020603050405020304" pitchFamily="18" charset="0"/>
                      </a:rPr>
                      <m:t>.</m:t>
                    </m:r>
                  </m:oMath>
                </a14:m>
                <a:r>
                  <a:rPr lang="en-US" dirty="0" smtClean="0">
                    <a:latin typeface="Times New Roman" panose="02020603050405020304" pitchFamily="18" charset="0"/>
                    <a:cs typeface="Times New Roman" panose="02020603050405020304" pitchFamily="18" charset="0"/>
                  </a:rPr>
                  <a:t> However, it will be shown later that the solution of the integral equation </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=1+</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4</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𝑥𝑢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e>
                      </m:nary>
                    </m:oMath>
                  </m:oMathPara>
                </a14:m>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is given by the series form</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=1+</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4</m:t>
                          </m:r>
                        </m:den>
                      </m:f>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48</m:t>
                          </m:r>
                        </m:den>
                      </m:f>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4</m:t>
                          </m:r>
                        </m:sup>
                      </m:sSup>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960</m:t>
                          </m:r>
                        </m:den>
                      </m:f>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6</m:t>
                          </m:r>
                        </m:sup>
                      </m:sSup>
                      <m:r>
                        <a:rPr lang="en-US" b="0" i="1" smtClean="0">
                          <a:latin typeface="Cambria Math" panose="02040503050406030204" pitchFamily="18" charset="0"/>
                          <a:cs typeface="Times New Roman" panose="02020603050405020304" pitchFamily="18" charset="0"/>
                        </a:rPr>
                        <m:t>+…</m:t>
                      </m:r>
                    </m:oMath>
                  </m:oMathPara>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90600"/>
                <a:ext cx="8229600" cy="5074920"/>
              </a:xfrm>
              <a:blipFill rotWithShape="0">
                <a:blip r:embed="rId2"/>
                <a:stretch>
                  <a:fillRect l="-1333" t="-1923" r="-1333"/>
                </a:stretch>
              </a:blipFill>
            </p:spPr>
            <p:txBody>
              <a:bodyPr/>
              <a:lstStyle/>
              <a:p>
                <a:r>
                  <a:rPr lang="en-US">
                    <a:noFill/>
                  </a:rPr>
                  <a:t> </a:t>
                </a:r>
              </a:p>
            </p:txBody>
          </p:sp>
        </mc:Fallback>
      </mc:AlternateContent>
    </p:spTree>
    <p:extLst>
      <p:ext uri="{BB962C8B-B14F-4D97-AF65-F5344CB8AC3E}">
        <p14:creationId xmlns:p14="http://schemas.microsoft.com/office/powerpoint/2010/main" val="34001013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81000" y="990600"/>
                <a:ext cx="8305800" cy="5334000"/>
              </a:xfrm>
            </p:spPr>
            <p:txBody>
              <a:bodyPr>
                <a:normAutofit lnSpcReduction="10000"/>
              </a:bodyPr>
              <a:lstStyle/>
              <a:p>
                <a:pPr marL="0" indent="0" algn="just">
                  <a:buNone/>
                </a:pPr>
                <a:r>
                  <a:rPr lang="en-US" dirty="0" smtClean="0">
                    <a:latin typeface="Times New Roman" panose="02020603050405020304" pitchFamily="18" charset="0"/>
                    <a:cs typeface="Times New Roman" panose="02020603050405020304" pitchFamily="18" charset="0"/>
                  </a:rPr>
                  <a:t>In closing our remarks, we consider the nonlinear integral equation</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5</m:t>
                          </m:r>
                        </m:num>
                        <m:den>
                          <m:r>
                            <a:rPr lang="en-US" b="0" i="1" smtClean="0">
                              <a:latin typeface="Cambria Math" panose="02040503050406030204" pitchFamily="18" charset="0"/>
                              <a:cs typeface="Times New Roman" panose="02020603050405020304" pitchFamily="18" charset="0"/>
                            </a:rPr>
                            <m:t>6</m:t>
                          </m:r>
                        </m:den>
                      </m:f>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1</m:t>
                          </m:r>
                        </m:num>
                        <m:den>
                          <m:r>
                            <a:rPr lang="en-US" b="0" i="1" smtClean="0">
                              <a:latin typeface="Cambria Math" panose="02040503050406030204" pitchFamily="18" charset="0"/>
                              <a:cs typeface="Times New Roman" panose="02020603050405020304" pitchFamily="18" charset="0"/>
                            </a:rPr>
                            <m:t>2</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1</m:t>
                          </m:r>
                        </m:sup>
                        <m:e>
                          <m:r>
                            <a:rPr lang="en-US" b="0" i="1" smtClean="0">
                              <a:latin typeface="Cambria Math" panose="02040503050406030204" pitchFamily="18" charset="0"/>
                              <a:cs typeface="Times New Roman" panose="02020603050405020304" pitchFamily="18" charset="0"/>
                            </a:rPr>
                            <m:t>𝑥</m:t>
                          </m:r>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𝑢</m:t>
                              </m:r>
                            </m:e>
                            <m:sup>
                              <m:r>
                                <a:rPr lang="en-US" b="0" i="1" smtClean="0">
                                  <a:latin typeface="Cambria Math" panose="02040503050406030204" pitchFamily="18" charset="0"/>
                                  <a:cs typeface="Times New Roman" panose="02020603050405020304" pitchFamily="18" charset="0"/>
                                </a:rPr>
                                <m:t>2</m:t>
                              </m:r>
                            </m:sup>
                          </m:sSup>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e>
                      </m:nary>
                    </m:oMath>
                  </m:oMathPara>
                </a14:m>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The above equation has two real solutions given by</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,5</m:t>
                      </m:r>
                      <m:r>
                        <a:rPr lang="en-US" b="0" i="1" smtClean="0">
                          <a:latin typeface="Cambria Math" panose="02040503050406030204" pitchFamily="18" charset="0"/>
                          <a:cs typeface="Times New Roman" panose="02020603050405020304" pitchFamily="18" charset="0"/>
                        </a:rPr>
                        <m:t>𝑥</m:t>
                      </m:r>
                      <m:r>
                        <a:rPr lang="en-US" b="0" i="0" smtClean="0">
                          <a:latin typeface="Cambria Math" panose="02040503050406030204" pitchFamily="18" charset="0"/>
                          <a:cs typeface="Times New Roman" panose="02020603050405020304" pitchFamily="18" charset="0"/>
                        </a:rPr>
                        <m:t>,</m:t>
                      </m:r>
                    </m:oMath>
                  </m:oMathPara>
                </a14:m>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and this can be justified by direct substitutions. The uniqueness concept is not applicable for this example and for many other nonlinear problems.</a:t>
                </a:r>
              </a:p>
              <a:p>
                <a:pPr marL="0" indent="0" algn="just">
                  <a:buNone/>
                </a:pPr>
                <a:r>
                  <a:rPr lang="en-US" dirty="0" smtClean="0">
                    <a:latin typeface="Times New Roman" panose="02020603050405020304" pitchFamily="18" charset="0"/>
                    <a:cs typeface="Times New Roman" panose="02020603050405020304" pitchFamily="18" charset="0"/>
                  </a:rPr>
                  <a:t>The uniqueness criteria for nonlinear problems is justified for only specific problems under specific conditions. In general, nonlinear integral equations are difficult to handle.</a:t>
                </a:r>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81000" y="990600"/>
                <a:ext cx="8305800" cy="5334000"/>
              </a:xfrm>
              <a:blipFill rotWithShape="0">
                <a:blip r:embed="rId2"/>
                <a:stretch>
                  <a:fillRect l="-1322" t="-1829" r="-1248"/>
                </a:stretch>
              </a:blipFill>
            </p:spPr>
            <p:txBody>
              <a:bodyPr/>
              <a:lstStyle/>
              <a:p>
                <a:r>
                  <a:rPr lang="en-US">
                    <a:noFill/>
                  </a:rPr>
                  <a:t> </a:t>
                </a:r>
              </a:p>
            </p:txBody>
          </p:sp>
        </mc:Fallback>
      </mc:AlternateContent>
    </p:spTree>
    <p:extLst>
      <p:ext uri="{BB962C8B-B14F-4D97-AF65-F5344CB8AC3E}">
        <p14:creationId xmlns:p14="http://schemas.microsoft.com/office/powerpoint/2010/main" val="37137468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14400"/>
                <a:ext cx="8229600" cy="5410200"/>
              </a:xfrm>
            </p:spPr>
            <p:txBody>
              <a:bodyPr>
                <a:normAutofit fontScale="92500" lnSpcReduction="20000"/>
              </a:bodyPr>
              <a:lstStyle/>
              <a:p>
                <a:pPr marL="0" indent="0">
                  <a:buNone/>
                </a:pPr>
                <a:r>
                  <a:rPr lang="en-US" b="1" dirty="0" smtClean="0">
                    <a:latin typeface="Times New Roman" panose="02020603050405020304" pitchFamily="18" charset="0"/>
                    <a:cs typeface="Times New Roman" panose="02020603050405020304" pitchFamily="18" charset="0"/>
                  </a:rPr>
                  <a:t>Some important identities:</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𝑑</m:t>
                              </m:r>
                            </m:e>
                            <m:sup>
                              <m:r>
                                <a:rPr lang="en-US" b="0" i="1" smtClean="0">
                                  <a:latin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cs typeface="Times New Roman" panose="02020603050405020304" pitchFamily="18" charset="0"/>
                            </a:rPr>
                            <m:t>𝑦</m:t>
                          </m:r>
                        </m:num>
                        <m:den>
                          <m:r>
                            <a:rPr lang="en-US" b="0" i="1" smtClean="0">
                              <a:latin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oMath>
                  </m:oMathPara>
                </a14:m>
                <a:endParaRPr lang="en-US" b="0"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𝑑𝑦</m:t>
                          </m:r>
                        </m:num>
                        <m:den>
                          <m:r>
                            <a:rPr lang="en-US" b="0" i="1" smtClean="0">
                              <a:latin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𝑐</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sub>
                          </m:sSub>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𝑦</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𝑐</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1</m:t>
                                  </m:r>
                                </m:sub>
                              </m:sSub>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𝑐</m:t>
                                  </m:r>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2</m:t>
                                  </m:r>
                                </m:sub>
                              </m:sSub>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b="1" dirty="0" smtClean="0">
                    <a:latin typeface="Times New Roman" panose="02020603050405020304" pitchFamily="18" charset="0"/>
                    <a:cs typeface="Times New Roman" panose="02020603050405020304" pitchFamily="18" charset="0"/>
                  </a:rPr>
                  <a:t>Fundamental theorem of Integral Calculus:</a:t>
                </a:r>
              </a:p>
              <a:p>
                <a:pPr marL="0" indent="0">
                  <a:buNone/>
                </a:pPr>
                <a:r>
                  <a:rPr lang="en-US" dirty="0" smtClean="0">
                    <a:latin typeface="Times New Roman" panose="02020603050405020304" pitchFamily="18" charset="0"/>
                    <a:cs typeface="Times New Roman" panose="02020603050405020304" pitchFamily="18" charset="0"/>
                  </a:rPr>
                  <a:t>Let </a:t>
                </a:r>
                <a:r>
                  <a:rPr lang="en-US" i="1" dirty="0" smtClean="0">
                    <a:latin typeface="Times New Roman" panose="02020603050405020304" pitchFamily="18" charset="0"/>
                    <a:cs typeface="Times New Roman" panose="02020603050405020304" pitchFamily="18" charset="0"/>
                  </a:rPr>
                  <a:t>f </a:t>
                </a:r>
                <a:r>
                  <a:rPr lang="en-US" dirty="0" smtClean="0">
                    <a:latin typeface="Times New Roman" panose="02020603050405020304" pitchFamily="18" charset="0"/>
                    <a:cs typeface="Times New Roman" panose="02020603050405020304" pitchFamily="18" charset="0"/>
                  </a:rPr>
                  <a:t> be a continuous function on </a:t>
                </a:r>
                <a14:m>
                  <m:oMath xmlns:m="http://schemas.openxmlformats.org/officeDocument/2006/math">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𝑎</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𝑏</m:t>
                    </m:r>
                    <m:r>
                      <a:rPr lang="en-US" b="0" i="1" smtClean="0">
                        <a:latin typeface="Cambria Math" panose="02040503050406030204" pitchFamily="18" charset="0"/>
                        <a:cs typeface="Times New Roman" panose="02020603050405020304" pitchFamily="18" charset="0"/>
                      </a:rPr>
                      <m:t>]</m:t>
                    </m:r>
                  </m:oMath>
                </a14:m>
                <a:r>
                  <a:rPr lang="en-US" i="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let</a:t>
                </a:r>
              </a:p>
              <a:p>
                <a:pPr marL="0" indent="0" algn="ctr">
                  <a:buNone/>
                </a:pPr>
                <a:r>
                  <a:rPr lang="en-US" dirty="0" smtClean="0">
                    <a:latin typeface="Times New Roman" panose="02020603050405020304" pitchFamily="18" charset="0"/>
                    <a:cs typeface="Times New Roman" panose="02020603050405020304" pitchFamily="18" charset="0"/>
                  </a:rPr>
                  <a:t> </a:t>
                </a:r>
                <a14:m>
                  <m:oMath xmlns:m="http://schemas.openxmlformats.org/officeDocument/2006/math">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𝑓</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e>
                    </m:nary>
                  </m:oMath>
                </a14:m>
                <a:r>
                  <a:rPr lang="en-US" i="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for </a:t>
                </a:r>
                <a14:m>
                  <m:oMath xmlns:m="http://schemas.openxmlformats.org/officeDocument/2006/math">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𝑎</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𝑏</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i="1"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Then </a:t>
                </a:r>
                <a14:m>
                  <m:oMath xmlns:m="http://schemas.openxmlformats.org/officeDocument/2006/math">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oMath>
                </a14:m>
                <a:r>
                  <a:rPr lang="en-US" i="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is differentiable on </a:t>
                </a:r>
                <a14:m>
                  <m:oMath xmlns:m="http://schemas.openxmlformats.org/officeDocument/2006/math">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𝑎</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𝑏</m:t>
                        </m:r>
                      </m:e>
                    </m:d>
                  </m:oMath>
                </a14:m>
                <a:r>
                  <a:rPr lang="en-US" i="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a:t>
                </a:r>
              </a:p>
              <a:p>
                <a:pPr marL="0" indent="0" algn="ctr">
                  <a:buNone/>
                </a:pPr>
                <a14:m>
                  <m:oMath xmlns:m="http://schemas.openxmlformats.org/officeDocument/2006/math">
                    <m:r>
                      <a:rPr lang="en-US" i="1">
                        <a:latin typeface="Cambria Math" panose="02040503050406030204" pitchFamily="18" charset="0"/>
                        <a:cs typeface="Times New Roman" panose="02020603050405020304" pitchFamily="18" charset="0"/>
                      </a:rPr>
                      <m:t>𝐹</m:t>
                    </m:r>
                    <m:r>
                      <a:rPr lang="en-US" b="0" i="1" smtClean="0">
                        <a:latin typeface="Cambria Math" panose="02040503050406030204" pitchFamily="18" charset="0"/>
                        <a:cs typeface="Times New Roman" panose="02020603050405020304" pitchFamily="18" charset="0"/>
                      </a:rPr>
                      <m:t>′</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𝑓</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oMath>
                </a14:m>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a:t>
                </a:r>
                <a14:m>
                  <m:oMath xmlns:m="http://schemas.openxmlformats.org/officeDocument/2006/math">
                    <m:r>
                      <a:rPr lang="en-US" i="1">
                        <a:latin typeface="Cambria Math" panose="02040503050406030204" pitchFamily="18" charset="0"/>
                        <a:cs typeface="Times New Roman" panose="02020603050405020304" pitchFamily="18" charset="0"/>
                      </a:rPr>
                      <m:t>𝑥</m:t>
                    </m:r>
                    <m:r>
                      <a:rPr lang="en-US" i="1">
                        <a:latin typeface="Cambria Math" panose="02040503050406030204" pitchFamily="18" charset="0"/>
                        <a:ea typeface="Cambria Math" panose="02040503050406030204" pitchFamily="18" charset="0"/>
                        <a:cs typeface="Times New Roman" panose="02020603050405020304" pitchFamily="18" charset="0"/>
                      </a:rPr>
                      <m:t>∈</m:t>
                    </m:r>
                    <m:d>
                      <m:dPr>
                        <m:begChr m:val="["/>
                        <m:endChr m:val="]"/>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𝑎</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𝑏</m:t>
                        </m:r>
                      </m:e>
                    </m:d>
                    <m:r>
                      <a:rPr lang="en-US" i="1">
                        <a:latin typeface="Cambria Math" panose="02040503050406030204" pitchFamily="18" charset="0"/>
                        <a:ea typeface="Cambria Math" panose="02040503050406030204" pitchFamily="18" charset="0"/>
                        <a:cs typeface="Times New Roman" panose="02020603050405020304" pitchFamily="18" charset="0"/>
                      </a:rPr>
                      <m:t>.</m:t>
                    </m:r>
                  </m:oMath>
                </a14:m>
                <a:endParaRPr lang="en-US" dirty="0" smtClean="0">
                  <a:latin typeface="Times New Roman" panose="02020603050405020304" pitchFamily="18" charset="0"/>
                  <a:cs typeface="Times New Roman" panose="02020603050405020304" pitchFamily="18" charset="0"/>
                </a:endParaRPr>
              </a:p>
              <a:p>
                <a:pPr marL="0" indent="0">
                  <a:buNone/>
                </a:pPr>
                <a:endParaRPr lang="en-US" b="1" dirty="0" smtClean="0">
                  <a:latin typeface="Times New Roman" panose="02020603050405020304" pitchFamily="18" charset="0"/>
                  <a:cs typeface="Times New Roman" panose="02020603050405020304" pitchFamily="18" charset="0"/>
                </a:endParaRPr>
              </a:p>
              <a:p>
                <a:pPr marL="0" indent="0">
                  <a:buNone/>
                </a:pPr>
                <a:endParaRPr lang="en-US" b="1"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111" t="-2252"/>
                </a:stretch>
              </a:blipFill>
            </p:spPr>
            <p:txBody>
              <a:bodyPr/>
              <a:lstStyle/>
              <a:p>
                <a:r>
                  <a:rPr lang="en-US">
                    <a:noFill/>
                  </a:rPr>
                  <a:t> </a:t>
                </a:r>
              </a:p>
            </p:txBody>
          </p:sp>
        </mc:Fallback>
      </mc:AlternateContent>
    </p:spTree>
    <p:extLst>
      <p:ext uri="{BB962C8B-B14F-4D97-AF65-F5344CB8AC3E}">
        <p14:creationId xmlns:p14="http://schemas.microsoft.com/office/powerpoint/2010/main" val="29810609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81000" y="914400"/>
                <a:ext cx="8305800" cy="5410200"/>
              </a:xfrm>
            </p:spPr>
            <p:txBody>
              <a:bodyPr>
                <a:normAutofit lnSpcReduction="10000"/>
              </a:bodyPr>
              <a:lstStyle/>
              <a:p>
                <a:pPr marL="0" indent="0">
                  <a:buNone/>
                </a:pPr>
                <a:r>
                  <a:rPr lang="en-US" b="1" dirty="0" smtClean="0">
                    <a:latin typeface="Times New Roman" panose="02020603050405020304" pitchFamily="18" charset="0"/>
                    <a:cs typeface="Times New Roman" panose="02020603050405020304" pitchFamily="18" charset="0"/>
                  </a:rPr>
                  <a:t>Multiple integral reduce to single integral:</a:t>
                </a:r>
              </a:p>
              <a:p>
                <a:pPr marL="0" indent="0">
                  <a:buNone/>
                </a:pPr>
                <a14:m>
                  <m:oMathPara xmlns:m="http://schemas.openxmlformats.org/officeDocument/2006/math">
                    <m:oMathParaPr>
                      <m:jc m:val="centerGroup"/>
                    </m:oMathParaPr>
                    <m:oMath xmlns:m="http://schemas.openxmlformats.org/officeDocument/2006/math">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sup>
                                <m:e>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𝑑𝑡</m:t>
                                  </m:r>
                                </m:e>
                              </m:nary>
                            </m:e>
                          </m:nary>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We have to prove this result by using integration by parts,.</a:t>
                </a:r>
                <a:r>
                  <a:rPr lang="en-US" dirty="0" err="1" smtClean="0">
                    <a:latin typeface="Times New Roman" panose="02020603050405020304" pitchFamily="18" charset="0"/>
                    <a:cs typeface="Times New Roman" panose="02020603050405020304" pitchFamily="18" charset="0"/>
                  </a:rPr>
                  <a:t>i.e</a:t>
                </a:r>
                <a:r>
                  <a:rPr lang="en-US" dirty="0" smtClean="0">
                    <a:latin typeface="Times New Roman" panose="02020603050405020304" pitchFamily="18" charset="0"/>
                    <a:cs typeface="Times New Roman" panose="02020603050405020304" pitchFamily="18" charset="0"/>
                  </a:rPr>
                  <a:t>.</a:t>
                </a:r>
              </a:p>
              <a:p>
                <a:pPr marL="0" indent="0">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panose="02040503050406030204" pitchFamily="18" charset="0"/>
                              <a:cs typeface="Times New Roman" panose="02020603050405020304" pitchFamily="18" charset="0"/>
                            </a:rPr>
                          </m:ctrlPr>
                        </m:naryPr>
                        <m:sub/>
                        <m:sup/>
                        <m:e>
                          <m:r>
                            <a:rPr lang="en-US" b="0" i="1" smtClean="0">
                              <a:latin typeface="Cambria Math" panose="02040503050406030204" pitchFamily="18" charset="0"/>
                              <a:cs typeface="Times New Roman" panose="02020603050405020304" pitchFamily="18" charset="0"/>
                            </a:rPr>
                            <m:t>𝑢𝑑𝑣</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𝑢𝑣</m:t>
                          </m:r>
                          <m:r>
                            <a:rPr lang="en-US" b="0" i="1" smtClean="0">
                              <a:latin typeface="Cambria Math" panose="02040503050406030204" pitchFamily="18" charset="0"/>
                              <a:cs typeface="Times New Roman" panose="02020603050405020304" pitchFamily="18" charset="0"/>
                            </a:rPr>
                            <m:t>−</m:t>
                          </m:r>
                          <m:nary>
                            <m:naryPr>
                              <m:limLoc m:val="undOvr"/>
                              <m:subHide m:val="on"/>
                              <m:supHide m:val="on"/>
                              <m:ctrlPr>
                                <a:rPr lang="en-US" b="0" i="1" smtClean="0">
                                  <a:latin typeface="Cambria Math" panose="02040503050406030204" pitchFamily="18" charset="0"/>
                                  <a:cs typeface="Times New Roman" panose="02020603050405020304" pitchFamily="18" charset="0"/>
                                </a:rPr>
                              </m:ctrlPr>
                            </m:naryPr>
                            <m:sub/>
                            <m:sup/>
                            <m:e>
                              <m:r>
                                <a:rPr lang="en-US" b="0" i="1" smtClean="0">
                                  <a:latin typeface="Cambria Math" panose="02040503050406030204" pitchFamily="18" charset="0"/>
                                  <a:cs typeface="Times New Roman" panose="02020603050405020304" pitchFamily="18" charset="0"/>
                                </a:rPr>
                                <m:t>𝑣𝑑𝑢</m:t>
                              </m:r>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Let </a:t>
                </a:r>
                <a14:m>
                  <m:oMath xmlns:m="http://schemas.openxmlformats.org/officeDocument/2006/math">
                    <m:r>
                      <a:rPr lang="en-US" b="0" i="1" smtClean="0">
                        <a:latin typeface="Cambria Math" panose="02040503050406030204" pitchFamily="18" charset="0"/>
                        <a:cs typeface="Times New Roman" panose="02020603050405020304" pitchFamily="18" charset="0"/>
                      </a:rPr>
                      <m:t>𝑑𝑣</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oMath>
                </a14:m>
                <a:r>
                  <a:rPr lang="en-US" dirty="0" smtClean="0">
                    <a:latin typeface="Times New Roman" panose="02020603050405020304" pitchFamily="18" charset="0"/>
                    <a:cs typeface="Times New Roman" panose="02020603050405020304" pitchFamily="18" charset="0"/>
                  </a:rPr>
                  <a:t> and </a:t>
                </a:r>
                <a14:m>
                  <m:oMath xmlns:m="http://schemas.openxmlformats.org/officeDocument/2006/math">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e>
                    </m:nary>
                    <m:r>
                      <a:rPr lang="en-US" b="0" i="1" smtClean="0">
                        <a:latin typeface="Cambria Math" panose="02040503050406030204" pitchFamily="18" charset="0"/>
                        <a:cs typeface="Times New Roman" panose="02020603050405020304" pitchFamily="18" charset="0"/>
                      </a:rPr>
                      <m:t>,  </m:t>
                    </m:r>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𝑑𝑢</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oMath>
                </a14:m>
                <a:endParaRPr lang="en-US"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i="1" smtClean="0">
                                  <a:latin typeface="Cambria Math" panose="02040503050406030204" pitchFamily="18" charset="0"/>
                                  <a:ea typeface="Cambria Math" panose="02040503050406030204" pitchFamily="18" charset="0"/>
                                  <a:cs typeface="Times New Roman" panose="02020603050405020304" pitchFamily="18" charset="0"/>
                                </a:rPr>
                                <m:t>𝜉</m:t>
                              </m:r>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sSubSup>
                                <m:sSubSup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sSubSupPr>
                                <m:e>
                                  <m:d>
                                    <m:dPr>
                                      <m:begChr m:val=""/>
                                      <m:endChr m:val="|"/>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nary>
                                        <m:naryPr>
                                          <m:limLoc m:val="undOvr"/>
                                          <m:ctrlPr>
                                            <a:rPr lang="en-US" i="1">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ea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𝑡</m:t>
                                              </m:r>
                                            </m:e>
                                          </m:d>
                                          <m:r>
                                            <a:rPr lang="en-US" i="1">
                                              <a:latin typeface="Cambria Math" panose="02040503050406030204" pitchFamily="18" charset="0"/>
                                              <a:ea typeface="Cambria Math" panose="02040503050406030204" pitchFamily="18" charset="0"/>
                                              <a:cs typeface="Times New Roman" panose="02020603050405020304" pitchFamily="18" charset="0"/>
                                            </a:rPr>
                                            <m:t>𝑑𝑡</m:t>
                                          </m:r>
                                        </m:e>
                                      </m:nary>
                                    </m:e>
                                  </m:d>
                                </m:e>
                                <m:sub>
                                  <m:r>
                                    <a:rPr lang="en-US" b="0" i="1" smtClean="0">
                                      <a:latin typeface="Cambria Math" panose="02040503050406030204" pitchFamily="18" charset="0"/>
                                      <a:ea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sup>
                              </m:sSubSup>
                            </m:e>
                          </m:nary>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𝑎</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d>
                              <m:r>
                                <a:rPr lang="en-US" b="0" i="1" smtClean="0">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81000" y="914400"/>
                <a:ext cx="8305800" cy="5410200"/>
              </a:xfrm>
              <a:blipFill rotWithShape="0">
                <a:blip r:embed="rId2"/>
                <a:stretch>
                  <a:fillRect l="-1322" t="-1689" r="-1248"/>
                </a:stretch>
              </a:blipFill>
            </p:spPr>
            <p:txBody>
              <a:bodyPr/>
              <a:lstStyle/>
              <a:p>
                <a:r>
                  <a:rPr lang="en-US">
                    <a:noFill/>
                  </a:rPr>
                  <a:t> </a:t>
                </a:r>
              </a:p>
            </p:txBody>
          </p:sp>
        </mc:Fallback>
      </mc:AlternateContent>
    </p:spTree>
    <p:extLst>
      <p:ext uri="{BB962C8B-B14F-4D97-AF65-F5344CB8AC3E}">
        <p14:creationId xmlns:p14="http://schemas.microsoft.com/office/powerpoint/2010/main" val="25679383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14400"/>
                <a:ext cx="8229600" cy="5410200"/>
              </a:xfrm>
            </p:spPr>
            <p:txBody>
              <a:bodyPr>
                <a:normAutofit fontScale="92500"/>
              </a:bodyPr>
              <a:lstStyle/>
              <a:p>
                <a:pPr marL="0" indent="0">
                  <a:buNone/>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cs typeface="Times New Roman" panose="02020603050405020304" pitchFamily="18" charset="0"/>
                                </a:rPr>
                                <m:t>𝐹</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𝑑𝑡𝑑</m:t>
                              </m:r>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nary>
                            </m:e>
                          </m:nary>
                          <m:r>
                            <a:rPr lang="en-US" i="1">
                              <a:latin typeface="Cambria Math" panose="02040503050406030204" pitchFamily="18" charset="0"/>
                              <a:cs typeface="Times New Roman" panose="02020603050405020304" pitchFamily="18" charset="0"/>
                            </a:rPr>
                            <m:t>−</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𝜉</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i="1">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smtClean="0"/>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cs typeface="Times New Roman" panose="02020603050405020304" pitchFamily="18" charset="0"/>
                                </a:rPr>
                                <m:t>𝐹</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𝑑𝑡𝑑</m:t>
                              </m:r>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m:t>
                              </m:r>
                            </m:e>
                          </m:nary>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l-GR" i="1">
                                  <a:latin typeface="Cambria Math" panose="02040503050406030204" pitchFamily="18" charset="0"/>
                                  <a:ea typeface="Cambria Math" panose="02040503050406030204" pitchFamily="18" charset="0"/>
                                  <a:cs typeface="Times New Roman" panose="02020603050405020304" pitchFamily="18" charset="0"/>
                                </a:rPr>
                                <m:t>𝜉</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i="1">
                                      <a:latin typeface="Cambria Math" panose="02040503050406030204" pitchFamily="18" charset="0"/>
                                      <a:ea typeface="Cambria Math" panose="02040503050406030204" pitchFamily="18" charset="0"/>
                                      <a:cs typeface="Times New Roman" panose="02020603050405020304" pitchFamily="18" charset="0"/>
                                    </a:rPr>
                                    <m:t>𝜉</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i="1">
                                  <a:latin typeface="Cambria Math" panose="02040503050406030204" pitchFamily="18" charset="0"/>
                                  <a:ea typeface="Cambria Math" panose="02040503050406030204" pitchFamily="18" charset="0"/>
                                  <a:cs typeface="Times New Roman" panose="02020603050405020304" pitchFamily="18" charset="0"/>
                                </a:rPr>
                                <m:t>𝜉</m:t>
                              </m:r>
                            </m:e>
                          </m:nary>
                        </m:e>
                      </m:nary>
                    </m:oMath>
                  </m:oMathPara>
                </a14:m>
                <a:endParaRPr lang="en-US" dirty="0" smtClean="0"/>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ea typeface="Cambria Math" panose="02040503050406030204" pitchFamily="18" charset="0"/>
                                  <a:cs typeface="Times New Roman" panose="02020603050405020304" pitchFamily="18" charset="0"/>
                                </a:rPr>
                                <m:t>𝜉</m:t>
                              </m:r>
                            </m:sup>
                            <m:e>
                              <m:r>
                                <a:rPr lang="en-US" i="1">
                                  <a:latin typeface="Cambria Math" panose="02040503050406030204" pitchFamily="18" charset="0"/>
                                  <a:cs typeface="Times New Roman" panose="02020603050405020304" pitchFamily="18" charset="0"/>
                                </a:rPr>
                                <m:t>𝐹</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𝑑𝑡𝑑</m:t>
                              </m:r>
                              <m:r>
                                <a:rPr lang="en-US" i="1">
                                  <a:latin typeface="Cambria Math" panose="02040503050406030204" pitchFamily="18" charset="0"/>
                                  <a:ea typeface="Cambria Math" panose="02040503050406030204" pitchFamily="18" charset="0"/>
                                  <a:cs typeface="Times New Roman" panose="02020603050405020304" pitchFamily="18" charset="0"/>
                                </a:rPr>
                                <m:t>𝜉</m:t>
                              </m:r>
                              <m:r>
                                <a:rPr lang="en-US" i="1">
                                  <a:latin typeface="Cambria Math" panose="02040503050406030204" pitchFamily="18" charset="0"/>
                                  <a:ea typeface="Cambria Math" panose="02040503050406030204" pitchFamily="18" charset="0"/>
                                  <a:cs typeface="Times New Roman" panose="02020603050405020304" pitchFamily="18" charset="0"/>
                                </a:rPr>
                                <m:t>=</m:t>
                              </m:r>
                            </m:e>
                          </m:nary>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𝑎</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𝑥</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r>
                                <a:rPr lang="en-US" i="1">
                                  <a:latin typeface="Cambria Math" panose="02040503050406030204" pitchFamily="18" charset="0"/>
                                  <a:ea typeface="Cambria Math" panose="02040503050406030204" pitchFamily="18" charset="0"/>
                                  <a:cs typeface="Times New Roman" panose="02020603050405020304" pitchFamily="18" charset="0"/>
                                </a:rPr>
                                <m:t>)</m:t>
                              </m:r>
                              <m:r>
                                <a:rPr lang="en-US" i="1">
                                  <a:latin typeface="Cambria Math" panose="02040503050406030204" pitchFamily="18" charset="0"/>
                                  <a:ea typeface="Cambria Math" panose="02040503050406030204" pitchFamily="18" charset="0"/>
                                  <a:cs typeface="Times New Roman" panose="02020603050405020304" pitchFamily="18" charset="0"/>
                                </a:rPr>
                                <m:t>𝐹</m:t>
                              </m:r>
                              <m:d>
                                <m:dPr>
                                  <m:ctrlPr>
                                    <a:rPr lang="en-US" i="1">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r>
                                <a:rPr lang="en-US" i="1">
                                  <a:latin typeface="Cambria Math" panose="02040503050406030204" pitchFamily="18" charset="0"/>
                                  <a:ea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nary>
                        </m:e>
                      </m:nary>
                    </m:oMath>
                  </m:oMathPara>
                </a14:m>
                <a:endParaRPr lang="en-US" dirty="0" smtClean="0"/>
              </a:p>
              <a:p>
                <a:pPr marL="0" indent="0">
                  <a:buNone/>
                </a:pPr>
                <a:r>
                  <a:rPr lang="en-US" dirty="0" smtClean="0"/>
                  <a:t>Similarly, </a:t>
                </a:r>
              </a:p>
              <a:p>
                <a:pPr marL="0" indent="0">
                  <a:buNone/>
                </a:pPr>
                <a14:m>
                  <m:oMathPara xmlns:m="http://schemas.openxmlformats.org/officeDocument/2006/math">
                    <m:oMathParaPr>
                      <m:jc m:val="centerGroup"/>
                    </m:oMathParaPr>
                    <m:oMath xmlns:m="http://schemas.openxmlformats.org/officeDocument/2006/math">
                      <m:nary>
                        <m:naryPr>
                          <m:limLoc m:val="undOvr"/>
                          <m:ctrlPr>
                            <a:rPr lang="en-US"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r>
                            <a:rPr lang="en-US" b="0" i="1" smtClean="0">
                              <a:latin typeface="Cambria Math" panose="02040503050406030204" pitchFamily="18" charset="0"/>
                            </a:rPr>
                            <m:t>𝑥</m:t>
                          </m:r>
                        </m:sup>
                        <m:e>
                          <m:nary>
                            <m:naryPr>
                              <m:limLoc m:val="undOvr"/>
                              <m:ctrlPr>
                                <a:rPr lang="en-US"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sup>
                            <m:e>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r>
                                        <a:rPr lang="en-US" b="0" i="1" smtClean="0">
                                          <a:latin typeface="Cambria Math" panose="02040503050406030204" pitchFamily="18" charset="0"/>
                                        </a:rPr>
                                        <m:t>−1</m:t>
                                      </m:r>
                                    </m:sub>
                                  </m:sSub>
                                </m:sup>
                                <m:e>
                                  <m:r>
                                    <a:rPr lang="en-US" b="0" i="1" smtClean="0">
                                      <a:latin typeface="Cambria Math" panose="02040503050406030204" pitchFamily="18" charset="0"/>
                                    </a:rPr>
                                    <m:t>𝑢</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e>
                                  </m:d>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r>
                                    <a:rPr lang="en-US" b="0" i="1" smtClean="0">
                                      <a:latin typeface="Cambria Math" panose="02040503050406030204" pitchFamily="18" charset="0"/>
                                    </a:rPr>
                                    <m:t>…</m:t>
                                  </m:r>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r>
                                        <a:rPr lang="en-US" b="0" i="1" smtClean="0">
                                          <a:latin typeface="Cambria Math" panose="02040503050406030204" pitchFamily="18" charset="0"/>
                                        </a:rPr>
                                        <m:t>!</m:t>
                                      </m:r>
                                    </m:den>
                                  </m:f>
                                </m:e>
                              </m:nary>
                            </m:e>
                          </m:nary>
                        </m:e>
                      </m:nary>
                      <m:nary>
                        <m:naryPr>
                          <m:limLoc m:val="undOvr"/>
                          <m:ctrlPr>
                            <a:rPr lang="en-US" i="1" smtClean="0">
                              <a:latin typeface="Cambria Math" panose="02040503050406030204" pitchFamily="18" charset="0"/>
                            </a:rPr>
                          </m:ctrlPr>
                        </m:naryPr>
                        <m:sub>
                          <m:r>
                            <m:rPr>
                              <m:brk m:alnAt="24"/>
                            </m:rPr>
                            <a:rPr lang="en-US" b="0" i="1" smtClean="0">
                              <a:latin typeface="Cambria Math" panose="02040503050406030204" pitchFamily="18" charset="0"/>
                            </a:rPr>
                            <m:t>𝑎</m:t>
                          </m:r>
                        </m:sub>
                        <m:sup>
                          <m:r>
                            <a:rPr lang="en-US" b="0" i="1" smtClean="0">
                              <a:latin typeface="Cambria Math" panose="02040503050406030204" pitchFamily="18" charset="0"/>
                            </a:rPr>
                            <m:t>𝑥</m:t>
                          </m:r>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e>
                              </m:d>
                            </m:e>
                            <m:sup>
                              <m:r>
                                <a:rPr lang="en-US" b="0" i="1" smtClean="0">
                                  <a:latin typeface="Cambria Math" panose="02040503050406030204" pitchFamily="18" charset="0"/>
                                </a:rPr>
                                <m:t>𝑛</m:t>
                              </m:r>
                              <m:r>
                                <a:rPr lang="en-US" b="0" i="1" smtClean="0">
                                  <a:latin typeface="Cambria Math" panose="02040503050406030204" pitchFamily="18" charset="0"/>
                                </a:rPr>
                                <m:t>−1</m:t>
                              </m:r>
                            </m:sup>
                          </m:sSup>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111"/>
                </a:stretch>
              </a:blipFill>
            </p:spPr>
            <p:txBody>
              <a:bodyPr/>
              <a:lstStyle/>
              <a:p>
                <a:r>
                  <a:rPr lang="en-US">
                    <a:noFill/>
                  </a:rPr>
                  <a:t> </a:t>
                </a:r>
              </a:p>
            </p:txBody>
          </p:sp>
        </mc:Fallback>
      </mc:AlternateContent>
    </p:spTree>
    <p:extLst>
      <p:ext uri="{BB962C8B-B14F-4D97-AF65-F5344CB8AC3E}">
        <p14:creationId xmlns:p14="http://schemas.microsoft.com/office/powerpoint/2010/main" val="38567978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838200"/>
                <a:ext cx="8229600" cy="5486400"/>
              </a:xfrm>
            </p:spPr>
            <p:txBody>
              <a:bodyPr/>
              <a:lstStyle/>
              <a:p>
                <a:pPr marL="0" indent="0">
                  <a:buNone/>
                </a:pPr>
                <a:r>
                  <a:rPr lang="en-US" dirty="0" smtClean="0">
                    <a:latin typeface="Times New Roman" panose="02020603050405020304" pitchFamily="18" charset="0"/>
                    <a:cs typeface="Times New Roman" panose="02020603050405020304" pitchFamily="18" charset="0"/>
                  </a:rPr>
                  <a:t>Example: Convert the following quadruple integral</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panose="02020603050405020304" pitchFamily="18" charset="0"/>
                        </a:rPr>
                        <m:t>𝐼</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e>
                      </m:d>
                      <m:r>
                        <a:rPr lang="en-US" b="0" i="1" smtClean="0">
                          <a:latin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𝑑𝑡𝑑𝑡𝑑𝑡𝑑𝑡</m:t>
                                      </m:r>
                                      <m:r>
                                        <a:rPr lang="en-US" b="0" i="1" smtClean="0">
                                          <a:latin typeface="Cambria Math" panose="02040503050406030204" pitchFamily="18" charset="0"/>
                                          <a:cs typeface="Times New Roman" panose="02020603050405020304" pitchFamily="18" charset="0"/>
                                        </a:rPr>
                                        <m:t>,</m:t>
                                      </m:r>
                                    </m:e>
                                  </m:nary>
                                </m:e>
                              </m:nary>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to a single integral.</a:t>
                </a:r>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2"/>
                <a:stretch>
                  <a:fillRect l="-1333" t="-1111"/>
                </a:stretch>
              </a:blipFill>
            </p:spPr>
            <p:txBody>
              <a:bodyPr/>
              <a:lstStyle/>
              <a:p>
                <a:r>
                  <a:rPr lang="en-US">
                    <a:noFill/>
                  </a:rPr>
                  <a:t> </a:t>
                </a:r>
              </a:p>
            </p:txBody>
          </p:sp>
        </mc:Fallback>
      </mc:AlternateContent>
    </p:spTree>
    <p:extLst>
      <p:ext uri="{BB962C8B-B14F-4D97-AF65-F5344CB8AC3E}">
        <p14:creationId xmlns:p14="http://schemas.microsoft.com/office/powerpoint/2010/main" val="20537866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14400"/>
                <a:ext cx="8229600" cy="5410200"/>
              </a:xfrm>
            </p:spPr>
            <p:txBody>
              <a:bodyPr>
                <a:normAutofit fontScale="77500" lnSpcReduction="20000"/>
              </a:bodyPr>
              <a:lstStyle/>
              <a:p>
                <a:pPr marL="0" indent="0">
                  <a:buNone/>
                </a:pPr>
                <a:r>
                  <a:rPr lang="en-US" sz="3400" b="1" dirty="0" smtClean="0">
                    <a:latin typeface="Times New Roman" panose="02020603050405020304" pitchFamily="18" charset="0"/>
                    <a:cs typeface="Times New Roman" panose="02020603050405020304" pitchFamily="18" charset="0"/>
                  </a:rPr>
                  <a:t>Generalized Leibnitz Formula:</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num>
                        <m:den>
                          <m:r>
                            <a:rPr lang="en-US" b="0" i="1" smtClean="0">
                              <a:latin typeface="Cambria Math" panose="02040503050406030204" pitchFamily="18" charset="0"/>
                              <a:cs typeface="Times New Roman" panose="02020603050405020304" pitchFamily="18" charset="0"/>
                            </a:rPr>
                            <m:t>𝑑𝑥</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e>
                          </m:d>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e>
                          </m:d>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p>
                            <m:e>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𝑑𝑡</m:t>
                              </m:r>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sz="3400" dirty="0" smtClean="0">
                    <a:latin typeface="Times New Roman" panose="02020603050405020304" pitchFamily="18" charset="0"/>
                    <a:cs typeface="Times New Roman" panose="02020603050405020304" pitchFamily="18" charset="0"/>
                  </a:rPr>
                  <a:t>This is generalization of the fundamental theorem of integral calculus.</a:t>
                </a:r>
              </a:p>
              <a:p>
                <a:pPr marL="0" indent="0">
                  <a:buNone/>
                </a:pPr>
                <a14:m>
                  <m:oMathPara xmlns:m="http://schemas.openxmlformats.org/officeDocument/2006/math">
                    <m:oMathParaPr>
                      <m:jc m:val="centerGroup"/>
                    </m:oMathParaPr>
                    <m:oMath xmlns:m="http://schemas.openxmlformats.org/officeDocument/2006/math">
                      <m:f>
                        <m:fPr>
                          <m:ctrlPr>
                            <a:rPr lang="en-US" sz="3400" b="0" i="1" smtClean="0">
                              <a:latin typeface="Cambria Math" panose="02040503050406030204" pitchFamily="18" charset="0"/>
                              <a:cs typeface="Times New Roman" panose="02020603050405020304" pitchFamily="18" charset="0"/>
                            </a:rPr>
                          </m:ctrlPr>
                        </m:fPr>
                        <m:num>
                          <m:r>
                            <a:rPr lang="en-US" sz="3400" b="0" i="1" smtClean="0">
                              <a:latin typeface="Cambria Math" panose="02040503050406030204" pitchFamily="18" charset="0"/>
                              <a:cs typeface="Times New Roman" panose="02020603050405020304" pitchFamily="18" charset="0"/>
                            </a:rPr>
                            <m:t>𝑑</m:t>
                          </m:r>
                        </m:num>
                        <m:den>
                          <m:r>
                            <a:rPr lang="en-US" sz="3400" b="0" i="1" smtClean="0">
                              <a:latin typeface="Cambria Math" panose="02040503050406030204" pitchFamily="18" charset="0"/>
                              <a:cs typeface="Times New Roman" panose="02020603050405020304" pitchFamily="18" charset="0"/>
                            </a:rPr>
                            <m:t>𝑑𝑥</m:t>
                          </m:r>
                        </m:den>
                      </m:f>
                      <m:nary>
                        <m:naryPr>
                          <m:limLoc m:val="undOvr"/>
                          <m:ctrlPr>
                            <a:rPr lang="en-US" sz="3400" b="0" i="1" smtClean="0">
                              <a:latin typeface="Cambria Math" panose="02040503050406030204" pitchFamily="18" charset="0"/>
                              <a:cs typeface="Times New Roman" panose="02020603050405020304" pitchFamily="18" charset="0"/>
                            </a:rPr>
                          </m:ctrlPr>
                        </m:naryPr>
                        <m:sub>
                          <m:r>
                            <m:rPr>
                              <m:brk m:alnAt="24"/>
                            </m:rPr>
                            <a:rPr lang="en-US" sz="3400" b="0" i="1" smtClean="0">
                              <a:latin typeface="Cambria Math" panose="02040503050406030204" pitchFamily="18" charset="0"/>
                              <a:cs typeface="Times New Roman" panose="02020603050405020304" pitchFamily="18" charset="0"/>
                            </a:rPr>
                            <m:t>𝑎</m:t>
                          </m:r>
                        </m:sub>
                        <m:sup>
                          <m:r>
                            <a:rPr lang="en-US" sz="3400" b="0" i="1" smtClean="0">
                              <a:latin typeface="Cambria Math" panose="02040503050406030204" pitchFamily="18" charset="0"/>
                              <a:cs typeface="Times New Roman" panose="02020603050405020304" pitchFamily="18" charset="0"/>
                            </a:rPr>
                            <m:t>𝑥</m:t>
                          </m:r>
                        </m:sup>
                        <m:e>
                          <m:r>
                            <a:rPr lang="en-US" sz="3400" b="0" i="1" smtClean="0">
                              <a:latin typeface="Cambria Math" panose="02040503050406030204" pitchFamily="18" charset="0"/>
                              <a:cs typeface="Times New Roman" panose="02020603050405020304" pitchFamily="18" charset="0"/>
                            </a:rPr>
                            <m:t>𝐹</m:t>
                          </m:r>
                          <m:d>
                            <m:dPr>
                              <m:ctrlPr>
                                <a:rPr lang="en-US" sz="3400" b="0" i="1" smtClean="0">
                                  <a:latin typeface="Cambria Math" panose="02040503050406030204" pitchFamily="18" charset="0"/>
                                  <a:cs typeface="Times New Roman" panose="02020603050405020304" pitchFamily="18" charset="0"/>
                                </a:rPr>
                              </m:ctrlPr>
                            </m:dPr>
                            <m:e>
                              <m:r>
                                <a:rPr lang="en-US" sz="3400" b="0" i="1" smtClean="0">
                                  <a:latin typeface="Cambria Math" panose="02040503050406030204" pitchFamily="18" charset="0"/>
                                  <a:cs typeface="Times New Roman" panose="02020603050405020304" pitchFamily="18" charset="0"/>
                                </a:rPr>
                                <m:t>𝑡</m:t>
                              </m:r>
                            </m:e>
                          </m:d>
                          <m:r>
                            <a:rPr lang="en-US" sz="3400" b="0" i="1" smtClean="0">
                              <a:latin typeface="Cambria Math" panose="02040503050406030204" pitchFamily="18" charset="0"/>
                              <a:cs typeface="Times New Roman" panose="02020603050405020304" pitchFamily="18" charset="0"/>
                            </a:rPr>
                            <m:t>𝑑𝑡</m:t>
                          </m:r>
                        </m:e>
                      </m:nary>
                      <m:r>
                        <a:rPr lang="en-US" sz="3400" b="0" i="1" smtClean="0">
                          <a:latin typeface="Cambria Math" panose="02040503050406030204" pitchFamily="18" charset="0"/>
                          <a:cs typeface="Times New Roman" panose="02020603050405020304" pitchFamily="18" charset="0"/>
                        </a:rPr>
                        <m:t>=</m:t>
                      </m:r>
                      <m:r>
                        <a:rPr lang="en-US" sz="3400" b="0" i="1" smtClean="0">
                          <a:latin typeface="Cambria Math" panose="02040503050406030204" pitchFamily="18" charset="0"/>
                          <a:cs typeface="Times New Roman" panose="02020603050405020304" pitchFamily="18" charset="0"/>
                        </a:rPr>
                        <m:t>𝐹</m:t>
                      </m:r>
                      <m:d>
                        <m:dPr>
                          <m:ctrlPr>
                            <a:rPr lang="en-US" sz="3400" b="0" i="1" smtClean="0">
                              <a:latin typeface="Cambria Math" panose="02040503050406030204" pitchFamily="18" charset="0"/>
                              <a:cs typeface="Times New Roman" panose="02020603050405020304" pitchFamily="18" charset="0"/>
                            </a:rPr>
                          </m:ctrlPr>
                        </m:dPr>
                        <m:e>
                          <m:r>
                            <a:rPr lang="en-US" sz="3400" b="0" i="1" smtClean="0">
                              <a:latin typeface="Cambria Math" panose="02040503050406030204" pitchFamily="18" charset="0"/>
                              <a:cs typeface="Times New Roman" panose="02020603050405020304" pitchFamily="18" charset="0"/>
                            </a:rPr>
                            <m:t>𝑥</m:t>
                          </m:r>
                        </m:e>
                      </m:d>
                    </m:oMath>
                  </m:oMathPara>
                </a14:m>
                <a:endParaRPr lang="en-US" sz="3400" dirty="0" smtClean="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333" t="-2477" r="-2074"/>
                </a:stretch>
              </a:blipFill>
            </p:spPr>
            <p:txBody>
              <a:bodyPr/>
              <a:lstStyle/>
              <a:p>
                <a:r>
                  <a:rPr lang="en-US">
                    <a:noFill/>
                  </a:rPr>
                  <a:t> </a:t>
                </a:r>
              </a:p>
            </p:txBody>
          </p:sp>
        </mc:Fallback>
      </mc:AlternateContent>
    </p:spTree>
    <p:extLst>
      <p:ext uri="{BB962C8B-B14F-4D97-AF65-F5344CB8AC3E}">
        <p14:creationId xmlns:p14="http://schemas.microsoft.com/office/powerpoint/2010/main" val="39432436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42240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1:</a:t>
                </a:r>
                <a:r>
                  <a:rPr lang="en-US" dirty="0" smtClean="0">
                    <a:latin typeface="Times New Roman" panose="02020603050405020304" pitchFamily="18" charset="0"/>
                    <a:cs typeface="Times New Roman" panose="02020603050405020304" pitchFamily="18" charset="0"/>
                  </a:rPr>
                  <a:t> Find </a:t>
                </a:r>
                <a14:m>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num>
                      <m:den>
                        <m:r>
                          <a:rPr lang="en-US" b="0" i="1" smtClean="0">
                            <a:latin typeface="Cambria Math" panose="02040503050406030204" pitchFamily="18" charset="0"/>
                            <a:cs typeface="Times New Roman" panose="02020603050405020304" pitchFamily="18" charset="0"/>
                          </a:rPr>
                          <m:t>𝑑𝑥</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cs typeface="Times New Roman" panose="02020603050405020304" pitchFamily="18" charset="0"/>
                          </a:rPr>
                          <m:t>0</m:t>
                        </m:r>
                      </m:sub>
                      <m:sup>
                        <m:r>
                          <a:rPr lang="en-US" b="0" i="1" smtClean="0">
                            <a:latin typeface="Cambria Math" panose="02040503050406030204" pitchFamily="18" charset="0"/>
                            <a:cs typeface="Times New Roman" panose="02020603050405020304" pitchFamily="18" charset="0"/>
                          </a:rPr>
                          <m:t>𝑥</m:t>
                        </m:r>
                      </m:sup>
                      <m:e>
                        <m:sSup>
                          <m:sSupPr>
                            <m:ctrlPr>
                              <a:rPr lang="en-US" b="0" i="1" smtClean="0">
                                <a:latin typeface="Cambria Math" panose="02040503050406030204" pitchFamily="18" charset="0"/>
                                <a:cs typeface="Times New Roman" panose="02020603050405020304" pitchFamily="18" charset="0"/>
                              </a:rPr>
                            </m:ctrlPr>
                          </m:sSupPr>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e>
                          <m:sup>
                            <m:r>
                              <a:rPr lang="en-US" b="0" i="1" smtClean="0">
                                <a:latin typeface="Cambria Math" panose="02040503050406030204" pitchFamily="18" charset="0"/>
                                <a:cs typeface="Times New Roman" panose="02020603050405020304" pitchFamily="18" charset="0"/>
                              </a:rPr>
                              <m:t>2</m:t>
                            </m:r>
                          </m:sup>
                        </m:sSup>
                        <m:r>
                          <a:rPr lang="en-US" b="0" i="1" smtClean="0">
                            <a:latin typeface="Cambria Math" panose="02040503050406030204" pitchFamily="18" charset="0"/>
                            <a:cs typeface="Times New Roman" panose="02020603050405020304" pitchFamily="18" charset="0"/>
                          </a:rPr>
                          <m:t>𝑢</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e>
                    </m:nary>
                  </m:oMath>
                </a14:m>
                <a:endParaRPr lang="en-US" dirty="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333"/>
                </a:stretch>
              </a:blipFill>
            </p:spPr>
            <p:txBody>
              <a:bodyPr/>
              <a:lstStyle/>
              <a:p>
                <a:r>
                  <a:rPr lang="en-US">
                    <a:noFill/>
                  </a:rPr>
                  <a:t> </a:t>
                </a:r>
              </a:p>
            </p:txBody>
          </p:sp>
        </mc:Fallback>
      </mc:AlternateContent>
    </p:spTree>
    <p:extLst>
      <p:ext uri="{BB962C8B-B14F-4D97-AF65-F5344CB8AC3E}">
        <p14:creationId xmlns:p14="http://schemas.microsoft.com/office/powerpoint/2010/main" val="605583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2:</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Find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m:t>
                        </m:r>
                      </m:num>
                      <m:den>
                        <m:r>
                          <a:rPr lang="en-US" i="1">
                            <a:latin typeface="Cambria Math" panose="02040503050406030204" pitchFamily="18" charset="0"/>
                            <a:cs typeface="Times New Roman" panose="02020603050405020304" pitchFamily="18" charset="0"/>
                          </a:rPr>
                          <m:t>𝑑𝑥</m:t>
                        </m:r>
                      </m:den>
                    </m:f>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m:t>
                        </m:r>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a14:m>
                <a:r>
                  <a:rPr lang="en-US" dirty="0" smtClean="0"/>
                  <a:t> and </a:t>
                </a:r>
                <a14:m>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𝑑</m:t>
                        </m:r>
                      </m:num>
                      <m:den>
                        <m:r>
                          <a:rPr lang="en-US" i="1">
                            <a:latin typeface="Cambria Math" panose="02040503050406030204" pitchFamily="18" charset="0"/>
                            <a:cs typeface="Times New Roman" panose="02020603050405020304" pitchFamily="18" charset="0"/>
                          </a:rPr>
                          <m:t>𝑑𝑥</m:t>
                        </m:r>
                      </m:den>
                    </m:f>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a14:m>
                <a:r>
                  <a:rPr lang="en-US" dirty="0" smtClean="0"/>
                  <a:t>.</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333"/>
                </a:stretch>
              </a:blipFill>
            </p:spPr>
            <p:txBody>
              <a:bodyPr/>
              <a:lstStyle/>
              <a:p>
                <a:r>
                  <a:rPr lang="en-US">
                    <a:noFill/>
                  </a:rPr>
                  <a:t> </a:t>
                </a:r>
              </a:p>
            </p:txBody>
          </p:sp>
        </mc:Fallback>
      </mc:AlternateContent>
    </p:spTree>
    <p:extLst>
      <p:ext uri="{BB962C8B-B14F-4D97-AF65-F5344CB8AC3E}">
        <p14:creationId xmlns:p14="http://schemas.microsoft.com/office/powerpoint/2010/main" val="12249545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0"/>
            <a:ext cx="8229600" cy="323088"/>
          </a:xfrm>
        </p:spPr>
        <p:txBody>
          <a:bodyPr>
            <a:normAutofit fontScale="90000"/>
          </a:bodyPr>
          <a:lstStyle/>
          <a:p>
            <a:pPr algn="ctr"/>
            <a:r>
              <a:rPr lang="en-US" sz="3200" dirty="0" smtClean="0">
                <a:latin typeface="Times New Roman" panose="02020603050405020304" pitchFamily="18" charset="0"/>
                <a:cs typeface="Times New Roman" panose="02020603050405020304" pitchFamily="18" charset="0"/>
              </a:rPr>
              <a:t>MTH-471</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ctr">
              <a:buNone/>
            </a:pPr>
            <a:r>
              <a:rPr lang="en-US" dirty="0" smtClean="0">
                <a:latin typeface="Times New Roman" panose="02020603050405020304" pitchFamily="18" charset="0"/>
                <a:cs typeface="Times New Roman" panose="02020603050405020304" pitchFamily="18" charset="0"/>
              </a:rPr>
              <a:t>Lecture # 03</a:t>
            </a: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07269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914400"/>
                <a:ext cx="8229600" cy="5410200"/>
              </a:xfrm>
            </p:spPr>
            <p:txBody>
              <a:bodyPr>
                <a:normAutofit fontScale="77500" lnSpcReduction="20000"/>
              </a:bodyPr>
              <a:lstStyle/>
              <a:p>
                <a:pPr marL="0" indent="0">
                  <a:buNone/>
                </a:pPr>
                <a:r>
                  <a:rPr lang="en-US" sz="3400" b="1" dirty="0" smtClean="0">
                    <a:latin typeface="Times New Roman" panose="02020603050405020304" pitchFamily="18" charset="0"/>
                    <a:cs typeface="Times New Roman" panose="02020603050405020304" pitchFamily="18" charset="0"/>
                  </a:rPr>
                  <a:t>Generalized Leibnitz Formula:</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num>
                        <m:den>
                          <m:r>
                            <a:rPr lang="en-US" b="0" i="1" smtClean="0">
                              <a:latin typeface="Cambria Math" panose="02040503050406030204" pitchFamily="18" charset="0"/>
                              <a:cs typeface="Times New Roman" panose="02020603050405020304" pitchFamily="18" charset="0"/>
                            </a:rPr>
                            <m:t>𝑑𝑥</m:t>
                          </m:r>
                        </m:den>
                      </m:f>
                      <m:nary>
                        <m:naryPr>
                          <m:limLoc m:val="undOvr"/>
                          <m:ctrlPr>
                            <a:rPr lang="en-US" b="0" i="1" smtClean="0">
                              <a:latin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p>
                        <m:e>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r>
                            <a:rPr lang="en-US" b="0" i="1" smtClean="0">
                              <a:latin typeface="Cambria Math" panose="02040503050406030204" pitchFamily="18" charset="0"/>
                              <a:cs typeface="Times New Roman" panose="02020603050405020304" pitchFamily="18" charset="0"/>
                            </a:rPr>
                            <m:t>𝑑𝑡</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e>
                          </m:d>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e>
                          </m:d>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𝑑</m:t>
                              </m:r>
                              <m: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𝑑𝑥</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m:t>
                          </m:r>
                          <m:nary>
                            <m:naryPr>
                              <m:limLoc m:val="undOv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naryPr>
                            <m:sub>
                              <m:r>
                                <m:rPr>
                                  <m:brk m:alnAt="24"/>
                                </m:rPr>
                                <a:rPr lang="en-US" b="0" i="1" smtClean="0">
                                  <a:latin typeface="Cambria Math" panose="02040503050406030204" pitchFamily="18" charset="0"/>
                                  <a:ea typeface="Cambria Math" panose="02040503050406030204" pitchFamily="18" charset="0"/>
                                  <a:cs typeface="Times New Roman" panose="02020603050405020304" pitchFamily="18" charset="0"/>
                                </a:rPr>
                                <m:t>𝛼</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b>
                            <m:sup>
                              <m:r>
                                <a:rPr lang="en-US" b="0" i="1" smtClean="0">
                                  <a:latin typeface="Cambria Math" panose="02040503050406030204" pitchFamily="18" charset="0"/>
                                  <a:ea typeface="Cambria Math" panose="02040503050406030204" pitchFamily="18" charset="0"/>
                                  <a:cs typeface="Times New Roman" panose="02020603050405020304" pitchFamily="18" charset="0"/>
                                </a:rPr>
                                <m:t>𝛽</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e>
                              </m:d>
                            </m:sup>
                            <m:e>
                              <m:f>
                                <m:f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𝐹</m:t>
                                  </m:r>
                                  <m:d>
                                    <m:dPr>
                                      <m:ctrlPr>
                                        <a:rPr lang="en-US" b="0" i="1" smtClean="0">
                                          <a:latin typeface="Cambria Math" panose="02040503050406030204" pitchFamily="18" charset="0"/>
                                          <a:ea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𝑡</m:t>
                                      </m:r>
                                    </m:e>
                                  </m:d>
                                </m:num>
                                <m:den>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a:rPr lang="en-US" b="0" i="1" smtClean="0">
                                      <a:latin typeface="Cambria Math" panose="02040503050406030204" pitchFamily="18" charset="0"/>
                                      <a:ea typeface="Cambria Math" panose="02040503050406030204" pitchFamily="18" charset="0"/>
                                      <a:cs typeface="Times New Roman" panose="02020603050405020304" pitchFamily="18" charset="0"/>
                                    </a:rPr>
                                    <m:t>𝑥</m:t>
                                  </m:r>
                                </m:den>
                              </m:f>
                              <m:r>
                                <a:rPr lang="en-US" b="0" i="1" smtClean="0">
                                  <a:latin typeface="Cambria Math" panose="02040503050406030204" pitchFamily="18" charset="0"/>
                                  <a:ea typeface="Cambria Math" panose="02040503050406030204" pitchFamily="18" charset="0"/>
                                  <a:cs typeface="Times New Roman" panose="02020603050405020304" pitchFamily="18" charset="0"/>
                                </a:rPr>
                                <m:t>𝑑𝑡</m:t>
                              </m:r>
                            </m:e>
                          </m:nary>
                        </m:e>
                      </m:nary>
                    </m:oMath>
                  </m:oMathPara>
                </a14:m>
                <a:endParaRPr lang="en-US" dirty="0" smtClean="0">
                  <a:latin typeface="Times New Roman" panose="02020603050405020304" pitchFamily="18" charset="0"/>
                  <a:cs typeface="Times New Roman" panose="02020603050405020304" pitchFamily="18" charset="0"/>
                </a:endParaRPr>
              </a:p>
              <a:p>
                <a:pPr marL="0" indent="0">
                  <a:buNone/>
                </a:pPr>
                <a:r>
                  <a:rPr lang="en-US" sz="2800" b="1" dirty="0" smtClean="0">
                    <a:latin typeface="Times New Roman" panose="02020603050405020304" pitchFamily="18" charset="0"/>
                    <a:cs typeface="Times New Roman" panose="02020603050405020304" pitchFamily="18" charset="0"/>
                  </a:rPr>
                  <a:t>Example </a:t>
                </a:r>
                <a:r>
                  <a:rPr lang="en-US" sz="2800" b="1"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 Find the initial value problem equivalent to integral equation </a:t>
                </a:r>
              </a:p>
              <a:p>
                <a:pPr marL="0" indent="0">
                  <a:buNone/>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cs typeface="Times New Roman" panose="02020603050405020304" pitchFamily="18" charset="0"/>
                        </a:rPr>
                        <m:t>𝑢</m:t>
                      </m:r>
                      <m:d>
                        <m:dPr>
                          <m:ctrlPr>
                            <a:rPr lang="en-US" sz="2800" i="1">
                              <a:latin typeface="Cambria Math" panose="02040503050406030204" pitchFamily="18" charset="0"/>
                              <a:cs typeface="Times New Roman" panose="02020603050405020304" pitchFamily="18" charset="0"/>
                            </a:rPr>
                          </m:ctrlPr>
                        </m:dPr>
                        <m:e>
                          <m:r>
                            <a:rPr lang="en-US" sz="2800" i="1">
                              <a:latin typeface="Cambria Math" panose="02040503050406030204" pitchFamily="18" charset="0"/>
                              <a:cs typeface="Times New Roman" panose="02020603050405020304" pitchFamily="18" charset="0"/>
                            </a:rPr>
                            <m:t>𝑥</m:t>
                          </m:r>
                        </m:e>
                      </m:d>
                      <m:r>
                        <a:rPr lang="en-US" sz="2800" i="1">
                          <a:latin typeface="Cambria Math" panose="02040503050406030204" pitchFamily="18" charset="0"/>
                          <a:cs typeface="Times New Roman" panose="02020603050405020304" pitchFamily="18" charset="0"/>
                        </a:rPr>
                        <m:t>=1+</m:t>
                      </m:r>
                      <m:nary>
                        <m:naryPr>
                          <m:limLoc m:val="undOvr"/>
                          <m:ctrlPr>
                            <a:rPr lang="en-US" sz="2800" i="1">
                              <a:latin typeface="Cambria Math" panose="02040503050406030204" pitchFamily="18" charset="0"/>
                              <a:cs typeface="Times New Roman" panose="02020603050405020304" pitchFamily="18" charset="0"/>
                            </a:rPr>
                          </m:ctrlPr>
                        </m:naryPr>
                        <m:sub>
                          <m:r>
                            <m:rPr>
                              <m:brk m:alnAt="24"/>
                            </m:rPr>
                            <a:rPr lang="en-US" sz="2800" i="1">
                              <a:latin typeface="Cambria Math" panose="02040503050406030204" pitchFamily="18" charset="0"/>
                              <a:cs typeface="Times New Roman" panose="02020603050405020304" pitchFamily="18" charset="0"/>
                            </a:rPr>
                            <m:t>0</m:t>
                          </m:r>
                        </m:sub>
                        <m:sup>
                          <m:r>
                            <a:rPr lang="en-US" sz="2800" i="1">
                              <a:latin typeface="Cambria Math" panose="02040503050406030204" pitchFamily="18" charset="0"/>
                              <a:cs typeface="Times New Roman" panose="02020603050405020304" pitchFamily="18" charset="0"/>
                            </a:rPr>
                            <m:t>𝑥</m:t>
                          </m:r>
                        </m:sup>
                        <m:e>
                          <m:r>
                            <a:rPr lang="en-US" sz="2800" i="1">
                              <a:latin typeface="Cambria Math" panose="02040503050406030204" pitchFamily="18" charset="0"/>
                              <a:cs typeface="Times New Roman" panose="02020603050405020304" pitchFamily="18" charset="0"/>
                            </a:rPr>
                            <m:t>𝑢</m:t>
                          </m:r>
                          <m:d>
                            <m:dPr>
                              <m:ctrlPr>
                                <a:rPr lang="en-US" sz="2800" i="1">
                                  <a:latin typeface="Cambria Math" panose="02040503050406030204" pitchFamily="18" charset="0"/>
                                  <a:cs typeface="Times New Roman" panose="02020603050405020304" pitchFamily="18" charset="0"/>
                                </a:rPr>
                              </m:ctrlPr>
                            </m:dPr>
                            <m:e>
                              <m:r>
                                <a:rPr lang="en-US" sz="2800" i="1">
                                  <a:latin typeface="Cambria Math" panose="02040503050406030204" pitchFamily="18" charset="0"/>
                                  <a:cs typeface="Times New Roman" panose="02020603050405020304" pitchFamily="18" charset="0"/>
                                </a:rPr>
                                <m:t>𝑡</m:t>
                              </m:r>
                            </m:e>
                          </m:d>
                          <m:r>
                            <a:rPr lang="en-US" sz="2800" i="1">
                              <a:latin typeface="Cambria Math" panose="02040503050406030204" pitchFamily="18" charset="0"/>
                              <a:cs typeface="Times New Roman" panose="02020603050405020304" pitchFamily="18" charset="0"/>
                            </a:rPr>
                            <m:t>𝑑𝑡</m:t>
                          </m:r>
                        </m:e>
                      </m:nary>
                    </m:oMath>
                  </m:oMathPara>
                </a14:m>
                <a:endParaRPr lang="en-US" sz="3400" dirty="0" smtClean="0">
                  <a:latin typeface="Times New Roman" panose="02020603050405020304" pitchFamily="18" charset="0"/>
                  <a:cs typeface="Times New Roman" panose="02020603050405020304" pitchFamily="18" charset="0"/>
                </a:endParaRPr>
              </a:p>
              <a:p>
                <a:pPr marL="0" indent="0">
                  <a:buNone/>
                </a:pPr>
                <a:endParaRPr lang="en-US" sz="3400" dirty="0" smtClean="0">
                  <a:latin typeface="Times New Roman" panose="02020603050405020304" pitchFamily="18"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2"/>
                <a:stretch>
                  <a:fillRect l="-1333" t="-2477"/>
                </a:stretch>
              </a:blipFill>
            </p:spPr>
            <p:txBody>
              <a:bodyPr/>
              <a:lstStyle/>
              <a:p>
                <a:r>
                  <a:rPr lang="en-US">
                    <a:noFill/>
                  </a:rPr>
                  <a:t> </a:t>
                </a:r>
              </a:p>
            </p:txBody>
          </p:sp>
        </mc:Fallback>
      </mc:AlternateContent>
    </p:spTree>
    <p:extLst>
      <p:ext uri="{BB962C8B-B14F-4D97-AF65-F5344CB8AC3E}">
        <p14:creationId xmlns:p14="http://schemas.microsoft.com/office/powerpoint/2010/main" val="8517072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838200"/>
                <a:ext cx="8229600" cy="54864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2</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Find the initial value problem equivalent to integral equation </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r>
                        <a:rPr lang="en-US" i="1">
                          <a:latin typeface="Cambria Math" panose="02040503050406030204" pitchFamily="18" charset="0"/>
                          <a:cs typeface="Times New Roman" panose="02020603050405020304" pitchFamily="18" charset="0"/>
                        </a:rPr>
                        <m:t>+</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2"/>
                <a:stretch>
                  <a:fillRect l="-1333" t="-1111"/>
                </a:stretch>
              </a:blipFill>
            </p:spPr>
            <p:txBody>
              <a:bodyPr/>
              <a:lstStyle/>
              <a:p>
                <a:r>
                  <a:rPr lang="en-US">
                    <a:noFill/>
                  </a:rPr>
                  <a:t> </a:t>
                </a:r>
              </a:p>
            </p:txBody>
          </p:sp>
        </mc:Fallback>
      </mc:AlternateContent>
    </p:spTree>
    <p:extLst>
      <p:ext uri="{BB962C8B-B14F-4D97-AF65-F5344CB8AC3E}">
        <p14:creationId xmlns:p14="http://schemas.microsoft.com/office/powerpoint/2010/main" val="39714296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Content Placeholder 2"/>
              <p:cNvSpPr>
                <a:spLocks noGrp="1"/>
              </p:cNvSpPr>
              <p:nvPr>
                <p:ph idx="1"/>
              </p:nvPr>
            </p:nvSpPr>
            <p:spPr>
              <a:xfrm>
                <a:off x="457200" y="838200"/>
                <a:ext cx="8229600" cy="5486400"/>
              </a:xfrm>
            </p:spPr>
            <p:txBody>
              <a:bodyPr/>
              <a:lstStyle/>
              <a:p>
                <a:pPr marL="0" indent="0">
                  <a:buNone/>
                </a:pPr>
                <a:r>
                  <a:rPr lang="en-US" b="1" dirty="0" smtClean="0">
                    <a:latin typeface="Times New Roman" panose="02020603050405020304" pitchFamily="18" charset="0"/>
                    <a:cs typeface="Times New Roman" panose="02020603050405020304" pitchFamily="18" charset="0"/>
                  </a:rPr>
                  <a:t>Example 3</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Find the initial value problem equivalent to integral equation </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𝑥</m:t>
                          </m:r>
                        </m:e>
                      </m:d>
                      <m:r>
                        <a:rPr lang="en-US" i="1">
                          <a:latin typeface="Cambria Math" panose="02040503050406030204" pitchFamily="18" charset="0"/>
                          <a:cs typeface="Times New Roman" panose="02020603050405020304" pitchFamily="18" charset="0"/>
                        </a:rPr>
                        <m:t>=</m:t>
                      </m:r>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𝑥</m:t>
                          </m:r>
                        </m:e>
                        <m:sup>
                          <m:r>
                            <a:rPr lang="en-US" b="0" i="1" smtClean="0">
                              <a:latin typeface="Cambria Math" panose="02040503050406030204" pitchFamily="18" charset="0"/>
                              <a:cs typeface="Times New Roman" panose="02020603050405020304" pitchFamily="18" charset="0"/>
                            </a:rPr>
                            <m:t>3</m:t>
                          </m:r>
                        </m:sup>
                      </m:sSup>
                      <m:r>
                        <a:rPr lang="en-US" i="1">
                          <a:latin typeface="Cambria Math" panose="02040503050406030204" pitchFamily="18" charset="0"/>
                          <a:cs typeface="Times New Roman" panose="02020603050405020304" pitchFamily="18" charset="0"/>
                        </a:rPr>
                        <m:t>+</m:t>
                      </m:r>
                      <m:nary>
                        <m:naryPr>
                          <m:limLoc m:val="undOvr"/>
                          <m:ctrlPr>
                            <a:rPr lang="en-US" i="1">
                              <a:latin typeface="Cambria Math" panose="02040503050406030204" pitchFamily="18" charset="0"/>
                              <a:cs typeface="Times New Roman" panose="02020603050405020304" pitchFamily="18" charset="0"/>
                            </a:rPr>
                          </m:ctrlPr>
                        </m:naryPr>
                        <m:sub>
                          <m:r>
                            <m:rPr>
                              <m:brk m:alnAt="24"/>
                            </m:rPr>
                            <a:rPr lang="en-US" i="1">
                              <a:latin typeface="Cambria Math" panose="02040503050406030204" pitchFamily="18" charset="0"/>
                              <a:cs typeface="Times New Roman" panose="02020603050405020304" pitchFamily="18" charset="0"/>
                            </a:rPr>
                            <m:t>0</m:t>
                          </m:r>
                        </m:sub>
                        <m:sup>
                          <m:r>
                            <a:rPr lang="en-US" i="1">
                              <a:latin typeface="Cambria Math" panose="02040503050406030204" pitchFamily="18" charset="0"/>
                              <a:cs typeface="Times New Roman" panose="02020603050405020304" pitchFamily="18" charset="0"/>
                            </a:rPr>
                            <m:t>𝑥</m:t>
                          </m:r>
                        </m:sup>
                        <m:e>
                          <m:sSup>
                            <m:sSupPr>
                              <m:ctrlPr>
                                <a:rPr lang="en-US" b="0" i="1" smtClean="0">
                                  <a:latin typeface="Cambria Math" panose="02040503050406030204" pitchFamily="18" charset="0"/>
                                  <a:cs typeface="Times New Roman" panose="02020603050405020304" pitchFamily="18" charset="0"/>
                                </a:rPr>
                              </m:ctrlPr>
                            </m:sSupPr>
                            <m:e>
                              <m:d>
                                <m:dPr>
                                  <m:ctrlPr>
                                    <a:rPr lang="en-US" b="0" i="1" smtClean="0">
                                      <a:latin typeface="Cambria Math" panose="02040503050406030204" pitchFamily="18" charset="0"/>
                                      <a:cs typeface="Times New Roman" panose="02020603050405020304" pitchFamily="18" charset="0"/>
                                    </a:rPr>
                                  </m:ctrlPr>
                                </m:dPr>
                                <m:e>
                                  <m:r>
                                    <a:rPr lang="en-US" b="0" i="1" smtClean="0">
                                      <a:latin typeface="Cambria Math" panose="02040503050406030204" pitchFamily="18" charset="0"/>
                                      <a:cs typeface="Times New Roman" panose="02020603050405020304" pitchFamily="18" charset="0"/>
                                    </a:rPr>
                                    <m:t>𝑥</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e>
                              </m:d>
                            </m:e>
                            <m:sup>
                              <m:r>
                                <a:rPr lang="en-US" b="0" i="1" smtClean="0">
                                  <a:latin typeface="Cambria Math" panose="02040503050406030204" pitchFamily="18" charset="0"/>
                                  <a:cs typeface="Times New Roman" panose="02020603050405020304" pitchFamily="18" charset="0"/>
                                </a:rPr>
                                <m:t>2</m:t>
                              </m:r>
                            </m:sup>
                          </m:sSup>
                          <m:r>
                            <a:rPr lang="en-US" i="1">
                              <a:latin typeface="Cambria Math" panose="02040503050406030204" pitchFamily="18" charset="0"/>
                              <a:cs typeface="Times New Roman" panose="02020603050405020304" pitchFamily="18" charset="0"/>
                            </a:rPr>
                            <m:t>𝑢</m:t>
                          </m:r>
                          <m:d>
                            <m:dPr>
                              <m:ctrlPr>
                                <a:rPr lang="en-US" i="1">
                                  <a:latin typeface="Cambria Math" panose="02040503050406030204" pitchFamily="18" charset="0"/>
                                  <a:cs typeface="Times New Roman" panose="02020603050405020304" pitchFamily="18" charset="0"/>
                                </a:rPr>
                              </m:ctrlPr>
                            </m:dPr>
                            <m:e>
                              <m:r>
                                <a:rPr lang="en-US" i="1">
                                  <a:latin typeface="Cambria Math" panose="02040503050406030204" pitchFamily="18" charset="0"/>
                                  <a:cs typeface="Times New Roman" panose="02020603050405020304" pitchFamily="18" charset="0"/>
                                </a:rPr>
                                <m:t>𝑡</m:t>
                              </m:r>
                            </m:e>
                          </m:d>
                          <m:r>
                            <a:rPr lang="en-US" i="1">
                              <a:latin typeface="Cambria Math" panose="02040503050406030204" pitchFamily="18" charset="0"/>
                              <a:cs typeface="Times New Roman" panose="02020603050405020304" pitchFamily="18" charset="0"/>
                            </a:rPr>
                            <m:t>𝑑𝑡</m:t>
                          </m:r>
                        </m:e>
                      </m:nary>
                    </m:oMath>
                  </m:oMathPara>
                </a14:m>
                <a:endParaRPr lang="en-US" dirty="0"/>
              </a:p>
            </p:txBody>
          </p:sp>
        </mc:Choice>
        <mc:Fallback>
          <p:sp>
            <p:nvSpPr>
              <p:cNvPr id="4"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2"/>
                <a:stretch>
                  <a:fillRect l="-1333" t="-1111"/>
                </a:stretch>
              </a:blipFill>
            </p:spPr>
            <p:txBody>
              <a:bodyPr/>
              <a:lstStyle/>
              <a:p>
                <a:r>
                  <a:rPr lang="en-US">
                    <a:noFill/>
                  </a:rPr>
                  <a:t> </a:t>
                </a:r>
              </a:p>
            </p:txBody>
          </p:sp>
        </mc:Fallback>
      </mc:AlternateContent>
    </p:spTree>
    <p:extLst>
      <p:ext uri="{BB962C8B-B14F-4D97-AF65-F5344CB8AC3E}">
        <p14:creationId xmlns:p14="http://schemas.microsoft.com/office/powerpoint/2010/main" val="42822318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Origins of an Integral equations:</a:t>
            </a:r>
          </a:p>
          <a:p>
            <a:pPr marL="0" indent="0" algn="just">
              <a:buNone/>
            </a:pPr>
            <a:r>
              <a:rPr lang="en-US" dirty="0" smtClean="0">
                <a:latin typeface="Times New Roman" panose="02020603050405020304" pitchFamily="18" charset="0"/>
                <a:cs typeface="Times New Roman" panose="02020603050405020304" pitchFamily="18" charset="0"/>
              </a:rPr>
              <a:t>As we know integral equations arise in many scientific and engineering applications. Voltera integral equations can be obtained from converting initial value problems with prescribed initial values. However, Fredholm integral equation cab be derived from boundary value problems with given boundary conditions.</a:t>
            </a:r>
          </a:p>
          <a:p>
            <a:pPr marL="0" indent="0" algn="just">
              <a:buNone/>
            </a:pPr>
            <a:r>
              <a:rPr lang="en-US" dirty="0" smtClean="0">
                <a:latin typeface="Times New Roman" panose="02020603050405020304" pitchFamily="18" charset="0"/>
                <a:cs typeface="Times New Roman" panose="02020603050405020304" pitchFamily="18" charset="0"/>
              </a:rPr>
              <a:t>It is important to point out that converting Voltera integral equations to initial value problems and initial value problems to Voltera integral equations are commonly used in literature. However, converting Fredholm integral equations to boundary value problem and boundary value problems to Fredholm integral equations are rarely used.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9925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475488"/>
          </a:xfrm>
        </p:spPr>
        <p:txBody>
          <a:bodyPr>
            <a:normAutofit fontScale="90000"/>
          </a:bodyPr>
          <a:lstStyle/>
          <a:p>
            <a:r>
              <a:rPr lang="en-US" sz="3200" dirty="0" smtClean="0">
                <a:latin typeface="Times New Roman" panose="02020603050405020304" pitchFamily="18" charset="0"/>
                <a:cs typeface="Times New Roman" panose="02020603050405020304" pitchFamily="18" charset="0"/>
              </a:rPr>
              <a:t>Converting IVP to Voltera Integral Equation</a:t>
            </a:r>
            <a:endParaRPr lang="en-US" sz="32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371600"/>
                <a:ext cx="8229600" cy="4953000"/>
              </a:xfrm>
            </p:spPr>
            <p:txBody>
              <a:bodyPr/>
              <a:lstStyle/>
              <a:p>
                <a:pPr marL="0" indent="0" algn="just">
                  <a:buNone/>
                </a:pPr>
                <a:endParaRPr lang="en-US" dirty="0" smtClean="0"/>
              </a:p>
              <a:p>
                <a:pPr marL="0" indent="0" algn="just">
                  <a:buNone/>
                </a:pPr>
                <a:r>
                  <a:rPr lang="en-US" dirty="0" smtClean="0"/>
                  <a:t>The standard form of third order differential equation</a:t>
                </a:r>
              </a:p>
              <a:p>
                <a:pPr marL="0" indent="0" algn="just">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0" i="1" smtClean="0">
                              <a:latin typeface="Cambria Math" panose="02040503050406030204" pitchFamily="18" charset="0"/>
                            </a:rPr>
                            <m:t>𝑦</m:t>
                          </m:r>
                        </m:num>
                        <m:den>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3</m:t>
                              </m:r>
                            </m:sup>
                          </m:sSup>
                        </m:den>
                      </m:f>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b="0" i="1" smtClean="0">
                                  <a:latin typeface="Cambria Math" panose="02040503050406030204" pitchFamily="18" charset="0"/>
                                </a:rPr>
                                <m:t>2</m:t>
                              </m:r>
                            </m:sup>
                          </m:sSup>
                          <m:r>
                            <a:rPr lang="en-US" i="1">
                              <a:latin typeface="Cambria Math" panose="02040503050406030204" pitchFamily="18" charset="0"/>
                            </a:rPr>
                            <m:t>𝑦</m:t>
                          </m:r>
                        </m:num>
                        <m:den>
                          <m:r>
                            <a:rPr lang="en-US" i="1">
                              <a:latin typeface="Cambria Math" panose="02040503050406030204" pitchFamily="18" charset="0"/>
                            </a:rPr>
                            <m:t>𝑑</m:t>
                          </m:r>
                          <m:sSup>
                            <m:sSupPr>
                              <m:ctrlPr>
                                <a:rPr lang="en-US" i="1" smtClean="0">
                                  <a:latin typeface="Cambria Math" panose="02040503050406030204" pitchFamily="18" charset="0"/>
                                </a:rPr>
                              </m:ctrlPr>
                            </m:sSupPr>
                            <m:e>
                              <m:r>
                                <a:rPr lang="en-US" i="1">
                                  <a:latin typeface="Cambria Math" panose="02040503050406030204" pitchFamily="18" charset="0"/>
                                </a:rPr>
                                <m:t>𝑥</m:t>
                              </m:r>
                            </m:e>
                            <m:sup>
                              <m:r>
                                <a:rPr lang="en-US" b="0" i="1" smtClean="0">
                                  <a:latin typeface="Cambria Math" panose="02040503050406030204" pitchFamily="18" charset="0"/>
                                </a:rPr>
                                <m:t>2</m:t>
                              </m:r>
                            </m:sup>
                          </m:sSup>
                        </m:den>
                      </m:f>
                      <m:r>
                        <a:rPr lang="en-US" b="0" i="0" smtClean="0">
                          <a:latin typeface="Cambria Math" panose="02040503050406030204" pitchFamily="18" charset="0"/>
                        </a:rPr>
                        <m:t>+</m:t>
                      </m:r>
                      <m:r>
                        <m:rPr>
                          <m:sty m:val="p"/>
                        </m:rPr>
                        <a:rPr lang="en-US" b="0" i="0" smtClean="0">
                          <a:latin typeface="Cambria Math" panose="02040503050406030204" pitchFamily="18" charset="0"/>
                        </a:rPr>
                        <m:t>q</m:t>
                      </m:r>
                      <m:d>
                        <m:dPr>
                          <m:ctrlPr>
                            <a:rPr lang="en-US" b="0" i="0" smtClean="0">
                              <a:latin typeface="Cambria Math" panose="02040503050406030204" pitchFamily="18" charset="0"/>
                            </a:rPr>
                          </m:ctrlPr>
                        </m:dPr>
                        <m:e>
                          <m:r>
                            <a:rPr lang="en-US" b="0" i="1" smtClean="0">
                              <a:latin typeface="Cambria Math" panose="02040503050406030204" pitchFamily="18" charset="0"/>
                            </a:rPr>
                            <m:t>𝑥</m:t>
                          </m:r>
                        </m:e>
                      </m:d>
                      <m:f>
                        <m:fPr>
                          <m:ctrlPr>
                            <a:rPr lang="en-US" i="1">
                              <a:latin typeface="Cambria Math" panose="02040503050406030204" pitchFamily="18" charset="0"/>
                            </a:rPr>
                          </m:ctrlPr>
                        </m:fPr>
                        <m:num>
                          <m:r>
                            <a:rPr lang="en-US" b="0" i="1" smtClean="0">
                              <a:latin typeface="Cambria Math" panose="02040503050406030204" pitchFamily="18" charset="0"/>
                            </a:rPr>
                            <m:t>𝑑</m:t>
                          </m:r>
                          <m:r>
                            <a:rPr lang="en-US" i="1">
                              <a:latin typeface="Cambria Math" panose="02040503050406030204" pitchFamily="18" charset="0"/>
                            </a:rPr>
                            <m:t>𝑦</m:t>
                          </m:r>
                        </m:num>
                        <m:den>
                          <m:r>
                            <a:rPr lang="en-US" i="1">
                              <a:latin typeface="Cambria Math" panose="02040503050406030204" pitchFamily="18" charset="0"/>
                            </a:rPr>
                            <m:t>𝑑</m:t>
                          </m:r>
                          <m:r>
                            <a:rPr lang="en-US" b="0" i="1" smtClean="0">
                              <a:latin typeface="Cambria Math" panose="02040503050406030204" pitchFamily="18" charset="0"/>
                            </a:rPr>
                            <m:t>𝑥</m:t>
                          </m:r>
                        </m:den>
                      </m:f>
                      <m:r>
                        <a:rPr lang="en-US" b="0" i="1" smtClean="0">
                          <a:latin typeface="Cambria Math" panose="02040503050406030204" pitchFamily="18" charset="0"/>
                        </a:rPr>
                        <m:t>+</m:t>
                      </m:r>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oMath>
                  </m:oMathPara>
                </a14:m>
                <a:endParaRPr lang="en-US" b="0" dirty="0" smtClean="0"/>
              </a:p>
              <a:p>
                <a:pPr marL="0" indent="0" algn="just">
                  <a:buNone/>
                </a:pPr>
                <a:r>
                  <a:rPr lang="en-US" dirty="0"/>
                  <a:t>s</a:t>
                </a:r>
                <a:r>
                  <a:rPr lang="en-US" dirty="0" smtClean="0"/>
                  <a:t>ubject to the initial conditions</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 </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𝑑𝑦</m:t>
                          </m:r>
                        </m:num>
                        <m:den>
                          <m:r>
                            <a:rPr lang="en-US" b="0" i="1" smtClean="0">
                              <a:latin typeface="Cambria Math" panose="02040503050406030204" pitchFamily="18" charset="0"/>
                              <a:ea typeface="Cambria Math" panose="02040503050406030204" pitchFamily="18" charset="0"/>
                            </a:rPr>
                            <m:t>𝑑𝑥</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𝑑</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𝑦</m:t>
                          </m:r>
                        </m:num>
                        <m:den>
                          <m:r>
                            <a:rPr lang="en-US" b="0" i="1" smtClean="0">
                              <a:latin typeface="Cambria Math" panose="02040503050406030204" pitchFamily="18" charset="0"/>
                              <a:ea typeface="Cambria Math" panose="02040503050406030204" pitchFamily="18" charset="0"/>
                            </a:rPr>
                            <m:t>𝑑</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𝑥</m:t>
                              </m:r>
                            </m:e>
                            <m:sup>
                              <m:r>
                                <a:rPr lang="en-US" b="0" i="1" smtClean="0">
                                  <a:latin typeface="Cambria Math" panose="02040503050406030204" pitchFamily="18" charset="0"/>
                                  <a:ea typeface="Cambria Math" panose="02040503050406030204" pitchFamily="18" charset="0"/>
                                </a:rPr>
                                <m:t>2</m:t>
                              </m:r>
                            </m:sup>
                          </m:sSup>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𝛾</m:t>
                      </m:r>
                      <m:r>
                        <a:rPr lang="en-US" b="0" i="1" smtClean="0">
                          <a:latin typeface="Cambria Math" panose="02040503050406030204" pitchFamily="18" charset="0"/>
                          <a:ea typeface="Cambria Math" panose="02040503050406030204" pitchFamily="18" charset="0"/>
                        </a:rPr>
                        <m:t>, </m:t>
                      </m:r>
                    </m:oMath>
                  </m:oMathPara>
                </a14:m>
                <a:endParaRPr lang="en-US" dirty="0" smtClean="0"/>
              </a:p>
              <a:p>
                <a:pPr marL="0" indent="0" algn="just">
                  <a:buNone/>
                </a:pPr>
                <a:r>
                  <a:rPr lang="en-US" dirty="0" smtClean="0"/>
                  <a:t>where </a:t>
                </a:r>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𝛾</m:t>
                    </m:r>
                  </m:oMath>
                </a14:m>
                <a:r>
                  <a:rPr lang="en-US" dirty="0" smtClean="0"/>
                  <a:t> are constants, and the coefficients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 </m:t>
                    </m:r>
                    <m:r>
                      <a:rPr lang="en-US" b="0" i="1" smtClean="0">
                        <a:latin typeface="Cambria Math" panose="02040503050406030204" pitchFamily="18" charset="0"/>
                      </a:rPr>
                      <m:t>𝑞</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oMath>
                </a14:m>
                <a:r>
                  <a:rPr lang="en-US" dirty="0" smtClean="0"/>
                  <a:t> and </a:t>
                </a:r>
                <a14:m>
                  <m:oMath xmlns:m="http://schemas.openxmlformats.org/officeDocument/2006/math">
                    <m:r>
                      <a:rPr lang="en-US" b="0" i="1" smtClean="0">
                        <a:latin typeface="Cambria Math" panose="02040503050406030204" pitchFamily="18" charset="0"/>
                      </a:rPr>
                      <m:t>𝑟</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oMath>
                </a14:m>
                <a:r>
                  <a:rPr lang="en-US" dirty="0" smtClean="0"/>
                  <a:t> are analytic functions.</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371600"/>
                <a:ext cx="8229600" cy="4953000"/>
              </a:xfrm>
              <a:blipFill rotWithShape="0">
                <a:blip r:embed="rId2"/>
                <a:stretch>
                  <a:fillRect l="-1333" r="-1333"/>
                </a:stretch>
              </a:blipFill>
            </p:spPr>
            <p:txBody>
              <a:bodyPr/>
              <a:lstStyle/>
              <a:p>
                <a:r>
                  <a:rPr lang="en-US">
                    <a:noFill/>
                  </a:rPr>
                  <a:t> </a:t>
                </a:r>
              </a:p>
            </p:txBody>
          </p:sp>
        </mc:Fallback>
      </mc:AlternateContent>
    </p:spTree>
    <p:extLst>
      <p:ext uri="{BB962C8B-B14F-4D97-AF65-F5344CB8AC3E}">
        <p14:creationId xmlns:p14="http://schemas.microsoft.com/office/powerpoint/2010/main" val="6439838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966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70561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82885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201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33400" y="990600"/>
                <a:ext cx="8153400" cy="5334000"/>
              </a:xfrm>
            </p:spPr>
            <p:txBody>
              <a:bodyPr/>
              <a:lstStyle/>
              <a:p>
                <a:pPr marL="0" indent="0">
                  <a:buNone/>
                </a:pPr>
                <a:r>
                  <a:rPr lang="en-US" dirty="0" smtClean="0">
                    <a:latin typeface="Times New Roman" panose="02020603050405020304" pitchFamily="18" charset="0"/>
                    <a:cs typeface="Times New Roman" panose="02020603050405020304" pitchFamily="18" charset="0"/>
                  </a:rPr>
                  <a:t>Example: Convert the following IVP</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0" i="1" smtClean="0">
                              <a:latin typeface="Cambria Math" panose="02040503050406030204" pitchFamily="18" charset="0"/>
                            </a:rPr>
                            <m:t>𝑦</m:t>
                          </m:r>
                        </m:num>
                        <m:den>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3</m:t>
                              </m:r>
                            </m:sup>
                          </m:sSup>
                        </m:den>
                      </m:f>
                      <m:r>
                        <a:rPr lang="en-US" b="0" i="1" smtClean="0">
                          <a:latin typeface="Cambria Math" panose="02040503050406030204" pitchFamily="18" charset="0"/>
                        </a:rPr>
                        <m:t>−3</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b="0" i="1" smtClean="0">
                                  <a:latin typeface="Cambria Math" panose="02040503050406030204" pitchFamily="18" charset="0"/>
                                </a:rPr>
                                <m:t>2</m:t>
                              </m:r>
                            </m:sup>
                          </m:sSup>
                          <m:r>
                            <a:rPr lang="en-US" i="1">
                              <a:latin typeface="Cambria Math" panose="02040503050406030204" pitchFamily="18" charset="0"/>
                            </a:rPr>
                            <m:t>𝑦</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b="0" i="1" smtClean="0">
                                  <a:latin typeface="Cambria Math" panose="02040503050406030204" pitchFamily="18" charset="0"/>
                                </a:rPr>
                                <m:t>2</m:t>
                              </m:r>
                            </m:sup>
                          </m:sSup>
                        </m:den>
                      </m:f>
                      <m:r>
                        <a:rPr lang="en-US" b="0" i="1" smtClean="0">
                          <a:latin typeface="Cambria Math" panose="02040503050406030204" pitchFamily="18" charset="0"/>
                        </a:rPr>
                        <m:t>−6</m:t>
                      </m:r>
                      <m:f>
                        <m:fPr>
                          <m:ctrlPr>
                            <a:rPr lang="en-US" i="1">
                              <a:latin typeface="Cambria Math" panose="02040503050406030204" pitchFamily="18" charset="0"/>
                            </a:rPr>
                          </m:ctrlPr>
                        </m:fPr>
                        <m:num>
                          <m:r>
                            <a:rPr lang="en-US" b="0" i="1" smtClean="0">
                              <a:latin typeface="Cambria Math" panose="02040503050406030204" pitchFamily="18" charset="0"/>
                            </a:rPr>
                            <m:t>𝑑</m:t>
                          </m:r>
                          <m:r>
                            <a:rPr lang="en-US" i="1">
                              <a:latin typeface="Cambria Math" panose="02040503050406030204" pitchFamily="18" charset="0"/>
                            </a:rPr>
                            <m:t>𝑦</m:t>
                          </m:r>
                        </m:num>
                        <m:den>
                          <m:r>
                            <a:rPr lang="en-US" i="1">
                              <a:latin typeface="Cambria Math" panose="02040503050406030204" pitchFamily="18" charset="0"/>
                            </a:rPr>
                            <m:t>𝑑</m:t>
                          </m:r>
                          <m:r>
                            <a:rPr lang="en-US" b="0" i="1" smtClean="0">
                              <a:latin typeface="Cambria Math" panose="02040503050406030204" pitchFamily="18" charset="0"/>
                            </a:rPr>
                            <m:t>𝑥</m:t>
                          </m:r>
                        </m:den>
                      </m:f>
                      <m:r>
                        <a:rPr lang="en-US" b="0" i="1" smtClean="0">
                          <a:latin typeface="Cambria Math" panose="02040503050406030204" pitchFamily="18" charset="0"/>
                        </a:rPr>
                        <m:t>+5</m:t>
                      </m:r>
                      <m:r>
                        <a:rPr lang="en-US" b="0" i="1" smtClean="0">
                          <a:latin typeface="Cambria Math" panose="02040503050406030204" pitchFamily="18" charset="0"/>
                        </a:rPr>
                        <m:t>𝑦</m:t>
                      </m:r>
                      <m:r>
                        <a:rPr lang="en-US" b="0" i="1" smtClean="0">
                          <a:latin typeface="Cambria Math" panose="02040503050406030204" pitchFamily="18" charset="0"/>
                        </a:rPr>
                        <m:t>=0</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33400" y="990600"/>
                <a:ext cx="8153400" cy="5334000"/>
              </a:xfrm>
              <a:blipFill rotWithShape="0">
                <a:blip r:embed="rId2"/>
                <a:stretch>
                  <a:fillRect l="-1346" t="-1143"/>
                </a:stretch>
              </a:blipFill>
            </p:spPr>
            <p:txBody>
              <a:bodyPr/>
              <a:lstStyle/>
              <a:p>
                <a:r>
                  <a:rPr lang="en-US">
                    <a:noFill/>
                  </a:rPr>
                  <a:t> </a:t>
                </a:r>
              </a:p>
            </p:txBody>
          </p:sp>
        </mc:Fallback>
      </mc:AlternateContent>
    </p:spTree>
    <p:extLst>
      <p:ext uri="{BB962C8B-B14F-4D97-AF65-F5344CB8AC3E}">
        <p14:creationId xmlns:p14="http://schemas.microsoft.com/office/powerpoint/2010/main" val="17173876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9813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10096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15226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457200" y="609600"/>
                <a:ext cx="8229600" cy="551688"/>
              </a:xfrm>
            </p:spPr>
            <p:txBody>
              <a:bodyPr>
                <a:normAutofit/>
              </a:bodyPr>
              <a:lstStyle/>
              <a:p>
                <a:r>
                  <a:rPr lang="en-US" sz="3200" dirty="0" smtClean="0">
                    <a:latin typeface="Times New Roman" panose="02020603050405020304" pitchFamily="18" charset="0"/>
                    <a:cs typeface="Times New Roman" panose="02020603050405020304" pitchFamily="18" charset="0"/>
                  </a:rPr>
                  <a:t>Relation between derivatives of </a:t>
                </a:r>
                <a14:m>
                  <m:oMath xmlns:m="http://schemas.openxmlformats.org/officeDocument/2006/math">
                    <m:r>
                      <a:rPr lang="en-US" sz="3200" b="0" i="1" smtClean="0">
                        <a:latin typeface="Cambria Math" panose="02040503050406030204" pitchFamily="18" charset="0"/>
                      </a:rPr>
                      <m:t>𝑦</m:t>
                    </m:r>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𝑥</m:t>
                        </m:r>
                      </m:e>
                    </m:d>
                  </m:oMath>
                </a14:m>
                <a:r>
                  <a:rPr lang="en-US" sz="3200" dirty="0" smtClean="0">
                    <a:latin typeface="Times New Roman" panose="02020603050405020304" pitchFamily="18" charset="0"/>
                    <a:cs typeface="Times New Roman" panose="02020603050405020304" pitchFamily="18" charset="0"/>
                  </a:rPr>
                  <a:t> and </a:t>
                </a:r>
                <a14:m>
                  <m:oMath xmlns:m="http://schemas.openxmlformats.org/officeDocument/2006/math">
                    <m:r>
                      <a:rPr lang="en-US" sz="3200" b="0" i="1" smtClean="0">
                        <a:latin typeface="Cambria Math" panose="02040503050406030204" pitchFamily="18" charset="0"/>
                      </a:rPr>
                      <m:t>𝑢</m:t>
                    </m:r>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𝑥</m:t>
                        </m:r>
                      </m:e>
                    </m:d>
                  </m:oMath>
                </a14:m>
                <a:endParaRPr lang="en-US" sz="3200" dirty="0">
                  <a:latin typeface="Times New Roman" panose="02020603050405020304" pitchFamily="18" charset="0"/>
                  <a:cs typeface="Times New Roman" panose="02020603050405020304" pitchFamily="18" charset="0"/>
                </a:endParaRPr>
              </a:p>
            </p:txBody>
          </p:sp>
        </mc:Choice>
        <mc:Fallback>
          <p:sp>
            <p:nvSpPr>
              <p:cNvPr id="2" name="Title 1"/>
              <p:cNvSpPr>
                <a:spLocks noGrp="1" noRot="1" noChangeAspect="1" noMove="1" noResize="1" noEditPoints="1" noAdjustHandles="1" noChangeArrowheads="1" noChangeShapeType="1" noTextEdit="1"/>
              </p:cNvSpPr>
              <p:nvPr>
                <p:ph type="title"/>
              </p:nvPr>
            </p:nvSpPr>
            <p:spPr>
              <a:xfrm>
                <a:off x="457200" y="609600"/>
                <a:ext cx="8229600" cy="551688"/>
              </a:xfrm>
              <a:blipFill rotWithShape="0">
                <a:blip r:embed="rId2"/>
                <a:stretch>
                  <a:fillRect l="-2963" t="-12088" b="-428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graphicFrame>
            <p:nvGraphicFramePr>
              <p:cNvPr id="5" name="Content Placeholder 4"/>
              <p:cNvGraphicFramePr>
                <a:graphicFrameLocks noGrp="1"/>
              </p:cNvGraphicFramePr>
              <p:nvPr>
                <p:ph idx="1"/>
              </p:nvPr>
            </p:nvGraphicFramePr>
            <p:xfrm>
              <a:off x="457200" y="1162050"/>
              <a:ext cx="8229600" cy="5477575"/>
            </p:xfrm>
            <a:graphic>
              <a:graphicData uri="http://schemas.openxmlformats.org/drawingml/2006/table">
                <a:tbl>
                  <a:tblPr firstRow="1" bandRow="1">
                    <a:tableStyleId>{5C22544A-7EE6-4342-B048-85BDC9FD1C3A}</a:tableStyleId>
                  </a:tblPr>
                  <a:tblGrid>
                    <a:gridCol w="2590800"/>
                    <a:gridCol w="5638800"/>
                  </a:tblGrid>
                  <a:tr h="370840">
                    <a:tc>
                      <a:txBody>
                        <a:bodyPr/>
                        <a:lstStyle/>
                        <a:p>
                          <a14:m>
                            <m:oMathPara xmlns:m="http://schemas.openxmlformats.org/officeDocument/2006/math">
                              <m:oMathParaPr>
                                <m:jc m:val="centerGroup"/>
                              </m:oMathParaPr>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𝒚</m:t>
                                    </m:r>
                                  </m:e>
                                  <m:sup>
                                    <m:r>
                                      <a:rPr lang="en-US" b="1" i="1" smtClean="0">
                                        <a:latin typeface="Cambria Math" panose="02040503050406030204" pitchFamily="18" charset="0"/>
                                      </a:rPr>
                                      <m:t>(</m:t>
                                    </m:r>
                                    <m:r>
                                      <a:rPr lang="en-US" b="1" i="1" smtClean="0">
                                        <a:latin typeface="Cambria Math" panose="02040503050406030204" pitchFamily="18" charset="0"/>
                                      </a:rPr>
                                      <m:t>𝒏</m:t>
                                    </m:r>
                                    <m:r>
                                      <a:rPr lang="en-US" b="1" i="1" smtClean="0">
                                        <a:latin typeface="Cambria Math" panose="02040503050406030204" pitchFamily="18" charset="0"/>
                                      </a:rPr>
                                      <m:t>)</m:t>
                                    </m:r>
                                  </m:sup>
                                </m:sSup>
                                <m:d>
                                  <m:dPr>
                                    <m:ctrlPr>
                                      <a:rPr lang="en-US" b="1" i="1" smtClean="0">
                                        <a:latin typeface="Cambria Math" panose="02040503050406030204" pitchFamily="18" charset="0"/>
                                      </a:rPr>
                                    </m:ctrlPr>
                                  </m:dPr>
                                  <m:e>
                                    <m:r>
                                      <a:rPr lang="en-US" b="1" i="1" smtClean="0">
                                        <a:latin typeface="Cambria Math" panose="02040503050406030204" pitchFamily="18" charset="0"/>
                                      </a:rPr>
                                      <m:t>𝒙</m:t>
                                    </m:r>
                                  </m:e>
                                </m:d>
                              </m:oMath>
                            </m:oMathPara>
                          </a14:m>
                          <a:endParaRPr lang="en-US" dirty="0"/>
                        </a:p>
                      </a:txBody>
                      <a:tcPr/>
                    </a:tc>
                    <a:tc>
                      <a:txBody>
                        <a:bodyPr/>
                        <a:lstStyle/>
                        <a:p>
                          <a:pPr algn="ctr"/>
                          <a:r>
                            <a:rPr lang="en-US" dirty="0" smtClean="0"/>
                            <a:t>Integral Equation</a:t>
                          </a:r>
                          <a:endParaRPr lang="en-US" dirty="0"/>
                        </a:p>
                      </a:txBody>
                      <a:tcPr/>
                    </a:tc>
                  </a:tr>
                  <a:tr h="370840">
                    <a:tc>
                      <a:txBody>
                        <a:bodyPr/>
                        <a:lstStyle/>
                        <a:p>
                          <a:pPr algn="ctr"/>
                          <a14:m>
                            <m:oMathPara xmlns:m="http://schemas.openxmlformats.org/officeDocument/2006/math">
                              <m:oMathParaPr>
                                <m:jc m:val="centerGroup"/>
                              </m:oMathParaPr>
                              <m:oMath xmlns:m="http://schemas.openxmlformats.org/officeDocument/2006/math">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y</m:t>
                                    </m:r>
                                  </m:e>
                                  <m:sup>
                                    <m:r>
                                      <a:rPr lang="en-US" b="0" i="0" smtClean="0">
                                        <a:latin typeface="Cambria Math" panose="02040503050406030204" pitchFamily="18" charset="0"/>
                                      </a:rPr>
                                      <m:t>′</m:t>
                                    </m:r>
                                  </m:sup>
                                </m:sSup>
                                <m:d>
                                  <m:dPr>
                                    <m:ctrlPr>
                                      <a:rPr lang="en-US" b="0" i="0" smtClean="0">
                                        <a:latin typeface="Cambria Math" panose="02040503050406030204" pitchFamily="18" charset="0"/>
                                      </a:rPr>
                                    </m:ctrlPr>
                                  </m:dPr>
                                  <m:e>
                                    <m:r>
                                      <a:rPr lang="en-US" b="0" i="1" smtClean="0">
                                        <a:latin typeface="Cambria Math" panose="02040503050406030204" pitchFamily="18" charset="0"/>
                                      </a:rPr>
                                      <m:t>𝑥</m:t>
                                    </m:r>
                                  </m:e>
                                </m:d>
                                <m:r>
                                  <a:rPr lang="en-US" b="0" i="0" smtClean="0">
                                    <a:latin typeface="Cambria Math" panose="02040503050406030204" pitchFamily="18" charset="0"/>
                                  </a:rPr>
                                  <m:t>=</m:t>
                                </m:r>
                                <m:r>
                                  <m:rPr>
                                    <m:sty m:val="p"/>
                                  </m:rPr>
                                  <a:rPr lang="en-US" b="0" i="0" smtClean="0">
                                    <a:latin typeface="Cambria Math" panose="02040503050406030204" pitchFamily="18" charset="0"/>
                                  </a:rPr>
                                  <m:t>u</m:t>
                                </m:r>
                                <m:d>
                                  <m:dPr>
                                    <m:ctrlPr>
                                      <a:rPr lang="en-US" b="0" i="0" smtClean="0">
                                        <a:latin typeface="Cambria Math" panose="02040503050406030204" pitchFamily="18" charset="0"/>
                                      </a:rPr>
                                    </m:ctrlPr>
                                  </m:dPr>
                                  <m:e>
                                    <m:r>
                                      <a:rPr lang="en-US" b="0" i="1" smtClean="0">
                                        <a:latin typeface="Cambria Math" panose="02040503050406030204" pitchFamily="18" charset="0"/>
                                      </a:rPr>
                                      <m:t>𝑥</m:t>
                                    </m:r>
                                  </m:e>
                                </m:d>
                              </m:oMath>
                            </m:oMathPara>
                          </a14:m>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0</m:t>
                                    </m:r>
                                  </m:sub>
                                  <m:sup>
                                    <m:r>
                                      <a:rPr lang="en-US" b="0" i="1" smtClean="0">
                                        <a:latin typeface="Cambria Math" panose="02040503050406030204" pitchFamily="18" charset="0"/>
                                      </a:rPr>
                                      <m:t>𝑥</m:t>
                                    </m:r>
                                  </m:sup>
                                  <m:e>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a:p>
                      </a:txBody>
                      <a:tcPr/>
                    </a:tc>
                  </a:tr>
                  <a:tr h="370840">
                    <a:tc>
                      <a:txBody>
                        <a:bodyPr/>
                        <a:lstStyle/>
                        <a:p>
                          <a:pPr algn="ct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y</m:t>
                                    </m:r>
                                    <m:r>
                                      <a:rPr lang="en-US" b="0" i="1" smtClean="0">
                                        <a:latin typeface="Cambria Math" panose="02040503050406030204" pitchFamily="18" charset="0"/>
                                      </a:rPr>
                                      <m:t>′</m:t>
                                    </m:r>
                                  </m:e>
                                  <m:sup>
                                    <m:r>
                                      <a:rPr lang="en-US" b="0" i="0"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0" smtClean="0">
                                    <a:latin typeface="Cambria Math" panose="02040503050406030204" pitchFamily="18" charset="0"/>
                                  </a:rPr>
                                  <m:t>=</m:t>
                                </m:r>
                                <m:r>
                                  <m:rPr>
                                    <m:sty m:val="p"/>
                                  </m:rPr>
                                  <a:rPr lang="en-US" b="0" i="0" smtClean="0">
                                    <a:latin typeface="Cambria Math" panose="02040503050406030204" pitchFamily="18" charset="0"/>
                                  </a:rPr>
                                  <m:t>u</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oMath>
                            </m:oMathPara>
                          </a14:m>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0</m:t>
                                    </m:r>
                                  </m:sub>
                                  <m:sup>
                                    <m:r>
                                      <a:rPr lang="en-US" b="0" i="1" smtClean="0">
                                        <a:latin typeface="Cambria Math" panose="02040503050406030204" pitchFamily="18" charset="0"/>
                                      </a:rPr>
                                      <m:t>𝑥</m:t>
                                    </m:r>
                                  </m:sup>
                                  <m:e>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smtClean="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rPr>
                                  <m:t>𝑥𝑦</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0</m:t>
                                    </m:r>
                                  </m:sub>
                                  <m:sup>
                                    <m:r>
                                      <a:rPr lang="en-US" b="0" i="1" smtClean="0">
                                        <a:latin typeface="Cambria Math" panose="02040503050406030204" pitchFamily="18" charset="0"/>
                                      </a:rPr>
                                      <m:t>𝑥</m:t>
                                    </m:r>
                                  </m:sup>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a:p>
                      </a:txBody>
                      <a:tcPr/>
                    </a:tc>
                  </a:tr>
                  <a:tr h="370840">
                    <a:tc>
                      <a:txBody>
                        <a:bodyPr/>
                        <a:lstStyle/>
                        <a:p>
                          <a:pPr algn="ct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y</m:t>
                                    </m:r>
                                  </m:e>
                                  <m:sup>
                                    <m:r>
                                      <a:rPr lang="en-US" b="0" i="0" smtClean="0">
                                        <a:latin typeface="Cambria Math" panose="02040503050406030204" pitchFamily="18" charset="0"/>
                                      </a:rPr>
                                      <m:t>′</m:t>
                                    </m:r>
                                  </m:sup>
                                </m:sSup>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0" smtClean="0">
                                    <a:latin typeface="Cambria Math" panose="02040503050406030204" pitchFamily="18" charset="0"/>
                                  </a:rPr>
                                  <m:t>=</m:t>
                                </m:r>
                                <m:r>
                                  <m:rPr>
                                    <m:sty m:val="p"/>
                                  </m:rPr>
                                  <a:rPr lang="en-US" b="0" i="0" smtClean="0">
                                    <a:latin typeface="Cambria Math" panose="02040503050406030204" pitchFamily="18" charset="0"/>
                                  </a:rPr>
                                  <m:t>u</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oMath>
                            </m:oMathPara>
                          </a14:m>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0</m:t>
                                    </m:r>
                                  </m:sub>
                                  <m:sup>
                                    <m:r>
                                      <a:rPr lang="en-US" b="0" i="1" smtClean="0">
                                        <a:latin typeface="Cambria Math" panose="02040503050406030204" pitchFamily="18" charset="0"/>
                                      </a:rPr>
                                      <m:t>𝑥</m:t>
                                    </m:r>
                                  </m:sup>
                                  <m:e>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smtClean="0"/>
                        </a:p>
                        <a:p>
                          <a:pPr algn="ct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r>
                                      <a:rPr lang="en-US" b="0" i="1" smtClean="0">
                                        <a:latin typeface="Cambria Math" panose="02040503050406030204" pitchFamily="18" charset="0"/>
                                      </a:rPr>
                                      <m:t>(0)+</m:t>
                                    </m:r>
                                    <m:r>
                                      <a:rPr lang="en-US" b="0" i="1" smtClean="0">
                                        <a:latin typeface="Cambria Math" panose="02040503050406030204" pitchFamily="18" charset="0"/>
                                      </a:rPr>
                                      <m:t>𝑥𝑦</m:t>
                                    </m:r>
                                  </m:e>
                                  <m:sup>
                                    <m:r>
                                      <a:rPr lang="en-US" b="0" i="1" smtClean="0">
                                        <a:latin typeface="Cambria Math" panose="02040503050406030204" pitchFamily="18" charset="0"/>
                                      </a:rPr>
                                      <m:t>′</m:t>
                                    </m:r>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0</m:t>
                                    </m:r>
                                  </m:sub>
                                  <m:sup>
                                    <m:r>
                                      <a:rPr lang="en-US" b="0" i="1" smtClean="0">
                                        <a:latin typeface="Cambria Math" panose="02040503050406030204" pitchFamily="18" charset="0"/>
                                      </a:rPr>
                                      <m:t>𝑥</m:t>
                                    </m:r>
                                  </m:sup>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e>
                                    </m:d>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smtClean="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𝑥𝑦</m:t>
                                        </m:r>
                                      </m:e>
                                      <m:sup>
                                        <m:r>
                                          <a:rPr lang="en-US" b="0" i="1" smtClean="0">
                                            <a:latin typeface="Cambria Math" panose="02040503050406030204" pitchFamily="18" charset="0"/>
                                          </a:rPr>
                                          <m:t>′</m:t>
                                        </m:r>
                                      </m:sup>
                                    </m:sSup>
                                    <m:r>
                                      <a:rPr lang="en-US" b="0" i="1" smtClean="0">
                                        <a:latin typeface="Cambria Math" panose="02040503050406030204" pitchFamily="18" charset="0"/>
                                      </a:rPr>
                                      <m:t>(0)+</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0</m:t>
                                    </m:r>
                                  </m:sub>
                                  <m:sup>
                                    <m:r>
                                      <a:rPr lang="en-US" b="0" i="1" smtClean="0">
                                        <a:latin typeface="Cambria Math" panose="02040503050406030204" pitchFamily="18" charset="0"/>
                                      </a:rPr>
                                      <m:t>𝑥</m:t>
                                    </m:r>
                                  </m:sup>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e>
                                        </m:d>
                                      </m:e>
                                      <m:sup>
                                        <m:r>
                                          <a:rPr lang="en-US" b="0" i="1" smtClean="0">
                                            <a:latin typeface="Cambria Math" panose="02040503050406030204" pitchFamily="18" charset="0"/>
                                          </a:rPr>
                                          <m:t>2</m:t>
                                        </m:r>
                                      </m:sup>
                                    </m:sSup>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𝑑𝑡</m:t>
                                    </m:r>
                                  </m:e>
                                </m:nary>
                              </m:oMath>
                            </m:oMathPara>
                          </a14:m>
                          <a:endParaRPr lang="en-US" dirty="0"/>
                        </a:p>
                      </a:txBody>
                      <a:tcPr/>
                    </a:tc>
                  </a:tr>
                </a:tbl>
              </a:graphicData>
            </a:graphic>
          </p:graphicFrame>
        </mc:Choice>
        <mc:Fallback>
          <p:graphicFrame>
            <p:nvGraphicFramePr>
              <p:cNvPr id="5" name="Content Placeholder 4"/>
              <p:cNvGraphicFramePr>
                <a:graphicFrameLocks noGrp="1"/>
              </p:cNvGraphicFramePr>
              <p:nvPr>
                <p:ph idx="1"/>
              </p:nvPr>
            </p:nvGraphicFramePr>
            <p:xfrm>
              <a:off x="457200" y="1162050"/>
              <a:ext cx="8229600" cy="5477575"/>
            </p:xfrm>
            <a:graphic>
              <a:graphicData uri="http://schemas.openxmlformats.org/drawingml/2006/table">
                <a:tbl>
                  <a:tblPr firstRow="1" bandRow="1">
                    <a:tableStyleId>{5C22544A-7EE6-4342-B048-85BDC9FD1C3A}</a:tableStyleId>
                  </a:tblPr>
                  <a:tblGrid>
                    <a:gridCol w="2590800"/>
                    <a:gridCol w="5638800"/>
                  </a:tblGrid>
                  <a:tr h="377127">
                    <a:tc>
                      <a:txBody>
                        <a:bodyPr/>
                        <a:lstStyle/>
                        <a:p>
                          <a:endParaRPr lang="en-US"/>
                        </a:p>
                      </a:txBody>
                      <a:tcPr>
                        <a:blipFill rotWithShape="0">
                          <a:blip r:embed="rId3"/>
                          <a:stretch>
                            <a:fillRect l="-471" t="-8065" r="-218824" b="-1354839"/>
                          </a:stretch>
                        </a:blipFill>
                      </a:tcPr>
                    </a:tc>
                    <a:tc>
                      <a:txBody>
                        <a:bodyPr/>
                        <a:lstStyle/>
                        <a:p>
                          <a:pPr algn="ctr"/>
                          <a:r>
                            <a:rPr lang="en-US" dirty="0" smtClean="0"/>
                            <a:t>Integral Equation</a:t>
                          </a:r>
                          <a:endParaRPr lang="en-US" dirty="0"/>
                        </a:p>
                      </a:txBody>
                      <a:tcPr/>
                    </a:tc>
                  </a:tr>
                  <a:tr h="895795">
                    <a:tc>
                      <a:txBody>
                        <a:bodyPr/>
                        <a:lstStyle/>
                        <a:p>
                          <a:endParaRPr lang="en-US"/>
                        </a:p>
                      </a:txBody>
                      <a:tcPr>
                        <a:blipFill rotWithShape="0">
                          <a:blip r:embed="rId3"/>
                          <a:stretch>
                            <a:fillRect l="-471" t="-45578" r="-218824" b="-471429"/>
                          </a:stretch>
                        </a:blipFill>
                      </a:tcPr>
                    </a:tc>
                    <a:tc>
                      <a:txBody>
                        <a:bodyPr/>
                        <a:lstStyle/>
                        <a:p>
                          <a:endParaRPr lang="en-US"/>
                        </a:p>
                      </a:txBody>
                      <a:tcPr>
                        <a:blipFill rotWithShape="0">
                          <a:blip r:embed="rId3"/>
                          <a:stretch>
                            <a:fillRect l="-46162" t="-45578" r="-541" b="-471429"/>
                          </a:stretch>
                        </a:blipFill>
                      </a:tcPr>
                    </a:tc>
                  </a:tr>
                  <a:tr h="1700149">
                    <a:tc>
                      <a:txBody>
                        <a:bodyPr/>
                        <a:lstStyle/>
                        <a:p>
                          <a:endParaRPr lang="en-US"/>
                        </a:p>
                      </a:txBody>
                      <a:tcPr>
                        <a:blipFill rotWithShape="0">
                          <a:blip r:embed="rId3"/>
                          <a:stretch>
                            <a:fillRect l="-471" t="-76703" r="-218824" b="-148387"/>
                          </a:stretch>
                        </a:blipFill>
                      </a:tcPr>
                    </a:tc>
                    <a:tc>
                      <a:txBody>
                        <a:bodyPr/>
                        <a:lstStyle/>
                        <a:p>
                          <a:endParaRPr lang="en-US"/>
                        </a:p>
                      </a:txBody>
                      <a:tcPr>
                        <a:blipFill rotWithShape="0">
                          <a:blip r:embed="rId3"/>
                          <a:stretch>
                            <a:fillRect l="-46162" t="-76703" r="-541" b="-148387"/>
                          </a:stretch>
                        </a:blipFill>
                      </a:tcPr>
                    </a:tc>
                  </a:tr>
                  <a:tr h="2504504">
                    <a:tc>
                      <a:txBody>
                        <a:bodyPr/>
                        <a:lstStyle/>
                        <a:p>
                          <a:endParaRPr lang="en-US"/>
                        </a:p>
                      </a:txBody>
                      <a:tcPr>
                        <a:blipFill rotWithShape="0">
                          <a:blip r:embed="rId3"/>
                          <a:stretch>
                            <a:fillRect l="-471" t="-119660" r="-218824" b="-485"/>
                          </a:stretch>
                        </a:blipFill>
                      </a:tcPr>
                    </a:tc>
                    <a:tc>
                      <a:txBody>
                        <a:bodyPr/>
                        <a:lstStyle/>
                        <a:p>
                          <a:endParaRPr lang="en-US"/>
                        </a:p>
                      </a:txBody>
                      <a:tcPr>
                        <a:blipFill rotWithShape="0">
                          <a:blip r:embed="rId3"/>
                          <a:stretch>
                            <a:fillRect l="-46162" t="-119660" r="-541" b="-485"/>
                          </a:stretch>
                        </a:blipFill>
                      </a:tcPr>
                    </a:tc>
                  </a:tr>
                </a:tbl>
              </a:graphicData>
            </a:graphic>
          </p:graphicFrame>
        </mc:Fallback>
      </mc:AlternateContent>
    </p:spTree>
    <p:extLst>
      <p:ext uri="{BB962C8B-B14F-4D97-AF65-F5344CB8AC3E}">
        <p14:creationId xmlns:p14="http://schemas.microsoft.com/office/powerpoint/2010/main" val="140823079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838200"/>
                <a:ext cx="8229600" cy="5486400"/>
              </a:xfrm>
            </p:spPr>
            <p:txBody>
              <a:bodyPr/>
              <a:lstStyle/>
              <a:p>
                <a:pPr marL="0" indent="0">
                  <a:buNone/>
                </a:pPr>
                <a:r>
                  <a:rPr lang="en-US" b="1" dirty="0" smtClean="0"/>
                  <a:t>Example:</a:t>
                </a:r>
                <a:r>
                  <a:rPr lang="en-US" dirty="0" smtClean="0"/>
                  <a:t> Convert the following initial value problem to an equivalent Voltera integral equation</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𝜆</m:t>
                      </m:r>
                      <m:r>
                        <a:rPr lang="en-US" b="0" i="1" smtClean="0">
                          <a:latin typeface="Cambria Math" panose="02040503050406030204" pitchFamily="18" charset="0"/>
                          <a:ea typeface="Cambria Math" panose="02040503050406030204" pitchFamily="18" charset="0"/>
                        </a:rPr>
                        <m:t>𝑦</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𝑔</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oMath>
                  </m:oMathPara>
                </a14:m>
                <a:endParaRPr lang="en-US" b="0" dirty="0" smtClean="0">
                  <a:ea typeface="Cambria Math" panose="02040503050406030204" pitchFamily="18" charset="0"/>
                </a:endParaRPr>
              </a:p>
              <a:p>
                <a:pPr marL="0" indent="0">
                  <a:buNone/>
                </a:pPr>
                <a:r>
                  <a:rPr lang="en-US" dirty="0" smtClean="0"/>
                  <a:t>with initial conditions </a:t>
                </a:r>
                <a14:m>
                  <m:oMath xmlns:m="http://schemas.openxmlformats.org/officeDocument/2006/math">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=1,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=0.</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2"/>
                <a:stretch>
                  <a:fillRect l="-1333" t="-1000" r="-1333"/>
                </a:stretch>
              </a:blipFill>
            </p:spPr>
            <p:txBody>
              <a:bodyPr/>
              <a:lstStyle/>
              <a:p>
                <a:r>
                  <a:rPr lang="en-US">
                    <a:noFill/>
                  </a:rPr>
                  <a:t> </a:t>
                </a:r>
              </a:p>
            </p:txBody>
          </p:sp>
        </mc:Fallback>
      </mc:AlternateContent>
    </p:spTree>
    <p:extLst>
      <p:ext uri="{BB962C8B-B14F-4D97-AF65-F5344CB8AC3E}">
        <p14:creationId xmlns:p14="http://schemas.microsoft.com/office/powerpoint/2010/main" val="1423610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6380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33400" y="914400"/>
                <a:ext cx="8153400" cy="5410200"/>
              </a:xfrm>
            </p:spPr>
            <p:txBody>
              <a:bodyPr/>
              <a:lstStyle/>
              <a:p>
                <a:pPr marL="0" indent="0">
                  <a:buNone/>
                </a:pPr>
                <a:r>
                  <a:rPr lang="en-US" dirty="0" smtClean="0"/>
                  <a:t>Example: Convert the following IVP to an equivalent integral equation</a:t>
                </a:r>
                <a:endParaRPr lang="en-US" dirty="0" smtClean="0">
                  <a:solidFill>
                    <a:schemeClr val="tx1">
                      <a:lumMod val="85000"/>
                      <a:lumOff val="15000"/>
                    </a:schemeClr>
                  </a:solidFill>
                </a:endParaRPr>
              </a:p>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−2</m:t>
                    </m:r>
                    <m:r>
                      <a:rPr lang="en-US" b="0" i="1" smtClean="0">
                        <a:latin typeface="Cambria Math" panose="02040503050406030204" pitchFamily="18" charset="0"/>
                      </a:rPr>
                      <m:t>𝑥𝑦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𝑥</m:t>
                            </m:r>
                          </m:sup>
                        </m:sSup>
                      </m:e>
                      <m:sup>
                        <m:r>
                          <a:rPr lang="en-US" b="0" i="1" smtClean="0">
                            <a:latin typeface="Cambria Math" panose="02040503050406030204" pitchFamily="18" charset="0"/>
                          </a:rPr>
                          <m:t>2</m:t>
                        </m:r>
                      </m:sup>
                    </m:sSup>
                    <m:r>
                      <a:rPr lang="en-US" b="0" i="1" smtClean="0">
                        <a:latin typeface="Cambria Math" panose="02040503050406030204" pitchFamily="18" charset="0"/>
                      </a:rPr>
                      <m:t>,  </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=1.</m:t>
                    </m:r>
                  </m:oMath>
                </a14:m>
                <a:endParaRPr lang="en-US" dirty="0" smtClean="0"/>
              </a:p>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𝑠𝑖𝑛𝑥</m:t>
                    </m:r>
                    <m:r>
                      <a:rPr lang="en-US" b="0" i="1" smtClean="0">
                        <a:latin typeface="Cambria Math" panose="02040503050406030204" pitchFamily="18" charset="0"/>
                      </a:rPr>
                      <m:t>,  </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=0,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=0.</m:t>
                    </m:r>
                  </m:oMath>
                </a14:m>
                <a:endParaRPr lang="en-US" dirty="0" smtClean="0"/>
              </a:p>
              <a:p>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𝑥</m:t>
                        </m:r>
                      </m:e>
                    </m:d>
                    <m:r>
                      <a:rPr lang="en-US" b="0" i="1" smtClean="0">
                        <a:latin typeface="Cambria Math" panose="02040503050406030204" pitchFamily="18" charset="0"/>
                      </a:rPr>
                      <m:t>+</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r>
                      <a:rPr lang="en-US" b="0" i="1" smtClean="0">
                        <a:latin typeface="Cambria Math" panose="02040503050406030204" pitchFamily="18" charset="0"/>
                      </a:rPr>
                      <m:t>𝑐𝑜𝑠</m:t>
                    </m:r>
                    <m:r>
                      <a:rPr lang="en-US" i="1">
                        <a:latin typeface="Cambria Math" panose="02040503050406030204" pitchFamily="18" charset="0"/>
                      </a:rPr>
                      <m:t>𝑥</m:t>
                    </m:r>
                    <m:r>
                      <a:rPr lang="en-US" i="1">
                        <a:latin typeface="Cambria Math" panose="02040503050406030204" pitchFamily="18" charset="0"/>
                      </a:rPr>
                      <m:t>,  </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=0, </m:t>
                    </m:r>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b="0" i="1" smtClean="0">
                        <a:latin typeface="Cambria Math" panose="02040503050406030204" pitchFamily="18" charset="0"/>
                      </a:rPr>
                      <m:t>1.</m:t>
                    </m:r>
                  </m:oMath>
                </a14:m>
                <a:endParaRPr lang="en-US"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33400" y="914400"/>
                <a:ext cx="8153400" cy="5410200"/>
              </a:xfrm>
              <a:blipFill rotWithShape="0">
                <a:blip r:embed="rId2"/>
                <a:stretch>
                  <a:fillRect l="-1346" t="-901"/>
                </a:stretch>
              </a:blipFill>
            </p:spPr>
            <p:txBody>
              <a:bodyPr/>
              <a:lstStyle/>
              <a:p>
                <a:r>
                  <a:rPr lang="en-US">
                    <a:noFill/>
                  </a:rPr>
                  <a:t> </a:t>
                </a:r>
              </a:p>
            </p:txBody>
          </p:sp>
        </mc:Fallback>
      </mc:AlternateContent>
    </p:spTree>
    <p:extLst>
      <p:ext uri="{BB962C8B-B14F-4D97-AF65-F5344CB8AC3E}">
        <p14:creationId xmlns:p14="http://schemas.microsoft.com/office/powerpoint/2010/main" val="32196672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636453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907829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327607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914400"/>
                <a:ext cx="8763000" cy="5379720"/>
              </a:xfrm>
            </p:spPr>
            <p:txBody>
              <a:bodyPr/>
              <a:lstStyle/>
              <a:p>
                <a:pPr marL="0" indent="0" algn="ctr">
                  <a:buNone/>
                </a:pPr>
                <a:r>
                  <a:rPr lang="en-US" dirty="0" smtClean="0">
                    <a:latin typeface="Times New Roman" panose="02020603050405020304" pitchFamily="18" charset="0"/>
                    <a:cs typeface="Times New Roman" panose="02020603050405020304" pitchFamily="18" charset="0"/>
                  </a:rPr>
                  <a:t>Exercise # 02</a:t>
                </a: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In exercise 1-6, Convert the following initial value problems to an equivalent Voltera Integral equation.</a:t>
                </a:r>
              </a:p>
              <a:p>
                <a:pPr marL="514350" indent="-514350">
                  <a:buAutoNum type="arabicPeriod"/>
                </a:pP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=0,  </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=1,</m:t>
                    </m:r>
                  </m:oMath>
                </a14:m>
                <a:endParaRPr lang="en-US" b="0"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r>
                      <a:rPr lang="en-US" b="0" i="1" smtClean="0">
                        <a:latin typeface="Cambria Math" panose="02040503050406030204" pitchFamily="18" charset="0"/>
                      </a:rPr>
                      <m:t>𝑆𝑒</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r>
                      <a:rPr lang="en-US" b="0" i="1" smtClean="0">
                        <a:latin typeface="Cambria Math" panose="02040503050406030204" pitchFamily="18" charset="0"/>
                      </a:rPr>
                      <m:t>𝑥</m:t>
                    </m:r>
                    <m:r>
                      <a:rPr lang="en-US" i="1">
                        <a:latin typeface="Cambria Math" panose="02040503050406030204" pitchFamily="18" charset="0"/>
                      </a:rPr>
                      <m:t>,  </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b="0" i="1" smtClean="0">
                        <a:latin typeface="Cambria Math" panose="02040503050406030204" pitchFamily="18" charset="0"/>
                      </a:rPr>
                      <m:t>0,</m:t>
                    </m:r>
                  </m:oMath>
                </a14:m>
                <a:endParaRPr lang="en-US"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𝑠𝑖𝑛𝑥</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i="1">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𝑥</m:t>
                        </m:r>
                      </m:sup>
                    </m:sSup>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r>
                      <a:rPr lang="en-US" b="0" i="1" smtClean="0">
                        <a:latin typeface="Cambria Math" panose="02040503050406030204" pitchFamily="18" charset="0"/>
                      </a:rPr>
                      <m:t>𝑥</m:t>
                    </m:r>
                    <m:r>
                      <a:rPr lang="en-US" i="1">
                        <a:latin typeface="Cambria Math" panose="02040503050406030204" pitchFamily="18" charset="0"/>
                      </a:rPr>
                      <m:t>,  </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=1</m:t>
                    </m:r>
                    <m:r>
                      <a:rPr lang="en-US" b="0" i="0" smtClean="0">
                        <a:latin typeface="Cambria Math" panose="02040503050406030204" pitchFamily="18" charset="0"/>
                      </a:rPr>
                      <m:t>, </m:t>
                    </m:r>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y</m:t>
                        </m:r>
                      </m:e>
                      <m:sup>
                        <m:r>
                          <a:rPr lang="en-US" b="0" i="0" smtClean="0">
                            <a:latin typeface="Cambria Math" panose="02040503050406030204" pitchFamily="18" charset="0"/>
                          </a:rPr>
                          <m:t>′</m:t>
                        </m:r>
                      </m:sup>
                    </m:sSup>
                    <m:d>
                      <m:dPr>
                        <m:ctrlPr>
                          <a:rPr lang="en-US" b="0" i="0"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=−1,</m:t>
                    </m:r>
                  </m:oMath>
                </a14:m>
                <a:endParaRPr lang="en-US" b="0"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+5</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+6</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=0,</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=1</m:t>
                    </m:r>
                    <m:r>
                      <a:rPr lang="en-US">
                        <a:latin typeface="Cambria Math" panose="02040503050406030204" pitchFamily="18" charset="0"/>
                      </a:rPr>
                      <m:t>, </m:t>
                    </m:r>
                    <m:sSup>
                      <m:sSupPr>
                        <m:ctrlPr>
                          <a:rPr lang="en-US" i="1">
                            <a:latin typeface="Cambria Math" panose="02040503050406030204" pitchFamily="18" charset="0"/>
                          </a:rPr>
                        </m:ctrlPr>
                      </m:sSupPr>
                      <m:e>
                        <m:r>
                          <m:rPr>
                            <m:sty m:val="p"/>
                          </m:rPr>
                          <a:rPr lang="en-US">
                            <a:latin typeface="Cambria Math" panose="02040503050406030204" pitchFamily="18" charset="0"/>
                          </a:rPr>
                          <m:t>y</m:t>
                        </m:r>
                      </m:e>
                      <m:sup>
                        <m:r>
                          <a:rPr lang="en-US">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=1</m:t>
                    </m:r>
                    <m:r>
                      <a:rPr lang="en-US" b="0" i="1" smtClean="0">
                        <a:latin typeface="Cambria Math" panose="02040503050406030204" pitchFamily="18" charset="0"/>
                      </a:rPr>
                      <m:t>,</m:t>
                    </m:r>
                  </m:oMath>
                </a14:m>
                <a:endParaRPr lang="en-US" b="0" dirty="0" smtClean="0">
                  <a:latin typeface="Times New Roman" panose="02020603050405020304" pitchFamily="18" charset="0"/>
                  <a:cs typeface="Times New Roman" panose="02020603050405020304" pitchFamily="18" charset="0"/>
                </a:endParaRPr>
              </a:p>
              <a:p>
                <a:pPr marL="514350" indent="-514350">
                  <a:buAutoNum type="arabicPeriod"/>
                </a:pP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=0,</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b="0" i="0" smtClean="0">
                        <a:latin typeface="Cambria Math" panose="02040503050406030204" pitchFamily="18" charset="0"/>
                      </a:rPr>
                      <m:t>0, </m:t>
                    </m:r>
                    <m:r>
                      <a:rPr lang="en-US">
                        <a:latin typeface="Cambria Math" panose="02040503050406030204" pitchFamily="18" charset="0"/>
                      </a:rPr>
                      <m:t> </m:t>
                    </m:r>
                    <m:sSup>
                      <m:sSupPr>
                        <m:ctrlPr>
                          <a:rPr lang="en-US" i="1">
                            <a:latin typeface="Cambria Math" panose="02040503050406030204" pitchFamily="18" charset="0"/>
                          </a:rPr>
                        </m:ctrlPr>
                      </m:sSupPr>
                      <m:e>
                        <m:r>
                          <m:rPr>
                            <m:sty m:val="p"/>
                          </m:rPr>
                          <a:rPr lang="en-US">
                            <a:latin typeface="Cambria Math" panose="02040503050406030204" pitchFamily="18" charset="0"/>
                          </a:rPr>
                          <m:t>y</m:t>
                        </m:r>
                      </m:e>
                      <m:sup>
                        <m:r>
                          <a:rPr lang="en-US">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b="0" i="1" smtClean="0">
                        <a:latin typeface="Cambria Math" panose="02040503050406030204" pitchFamily="18" charset="0"/>
                      </a:rPr>
                      <m:t>0</m:t>
                    </m:r>
                    <m:r>
                      <a:rPr lang="en-US" i="1">
                        <a:latin typeface="Cambria Math" panose="02040503050406030204" pitchFamily="18" charset="0"/>
                      </a:rPr>
                      <m:t>,</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=1,</m:t>
                    </m:r>
                  </m:oMath>
                </a14:m>
                <a:endParaRPr lang="en-US" dirty="0" smtClean="0">
                  <a:latin typeface="Times New Roman" panose="02020603050405020304" pitchFamily="18" charset="0"/>
                  <a:cs typeface="Times New Roman" panose="02020603050405020304" pitchFamily="18" charset="0"/>
                </a:endParaRPr>
              </a:p>
              <a:p>
                <a:pPr marL="514350" indent="-514350">
                  <a:buFont typeface="Wingdings 2"/>
                  <a:buAutoNum type="arabicPeriod"/>
                </a:pPr>
                <a14:m>
                  <m:oMath xmlns:m="http://schemas.openxmlformats.org/officeDocument/2006/math">
                    <m:sSup>
                      <m:sSupPr>
                        <m:ctrlPr>
                          <a:rPr lang="en-US" b="0" i="0" smtClean="0">
                            <a:latin typeface="Cambria Math" panose="02040503050406030204" pitchFamily="18" charset="0"/>
                          </a:rPr>
                        </m:ctrlPr>
                      </m:sSupPr>
                      <m:e>
                        <m:r>
                          <a:rPr lang="en-US" b="0" i="1" smtClean="0">
                            <a:latin typeface="Cambria Math" panose="02040503050406030204" pitchFamily="18" charset="0"/>
                          </a:rPr>
                          <m:t>𝑦</m:t>
                        </m:r>
                      </m:e>
                      <m:sup>
                        <m:r>
                          <m:rPr>
                            <m:sty m:val="p"/>
                          </m:rPr>
                          <a:rPr lang="en-US" b="0" i="0" smtClean="0">
                            <a:latin typeface="Cambria Math" panose="02040503050406030204" pitchFamily="18" charset="0"/>
                          </a:rPr>
                          <m:t>iv</m:t>
                        </m:r>
                      </m:sup>
                    </m:sSup>
                    <m:d>
                      <m:dPr>
                        <m:ctrlPr>
                          <a:rPr lang="en-US" b="0" i="0"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=0,</m:t>
                    </m:r>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b="0" i="0" smtClean="0">
                        <a:latin typeface="Cambria Math" panose="02040503050406030204" pitchFamily="18" charset="0"/>
                      </a:rPr>
                      <m:t>1</m:t>
                    </m:r>
                    <m:r>
                      <a:rPr lang="en-US">
                        <a:latin typeface="Cambria Math" panose="02040503050406030204" pitchFamily="18" charset="0"/>
                      </a:rPr>
                      <m:t>, </m:t>
                    </m:r>
                    <m:r>
                      <a:rPr lang="en-US">
                        <a:latin typeface="Cambria Math" panose="02040503050406030204" pitchFamily="18" charset="0"/>
                      </a:rPr>
                      <m:t> </m:t>
                    </m:r>
                    <m:sSup>
                      <m:sSupPr>
                        <m:ctrlPr>
                          <a:rPr lang="en-US" i="1">
                            <a:latin typeface="Cambria Math" panose="02040503050406030204" pitchFamily="18" charset="0"/>
                          </a:rPr>
                        </m:ctrlPr>
                      </m:sSupPr>
                      <m:e>
                        <m:r>
                          <m:rPr>
                            <m:sty m:val="p"/>
                          </m:rPr>
                          <a:rPr lang="en-US">
                            <a:latin typeface="Cambria Math" panose="02040503050406030204" pitchFamily="18" charset="0"/>
                          </a:rPr>
                          <m:t>y</m:t>
                        </m:r>
                      </m:e>
                      <m:sup>
                        <m:r>
                          <a:rPr lang="en-US">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i="1">
                        <a:latin typeface="Cambria Math" panose="02040503050406030204" pitchFamily="18" charset="0"/>
                      </a:rPr>
                      <m:t>0</m:t>
                    </m:r>
                    <m:r>
                      <a:rPr lang="en-US" i="1">
                        <a:latin typeface="Cambria Math" panose="02040503050406030204" pitchFamily="18" charset="0"/>
                      </a:rPr>
                      <m:t>,</m:t>
                    </m:r>
                    <m:r>
                      <a:rPr lang="en-US" i="1">
                        <a:latin typeface="Cambria Math" panose="02040503050406030204" pitchFamily="18" charset="0"/>
                      </a:rPr>
                      <m:t> </m:t>
                    </m:r>
                    <m:sSup>
                      <m:sSupPr>
                        <m:ctrlPr>
                          <a:rPr lang="en-US" i="1">
                            <a:latin typeface="Cambria Math" panose="02040503050406030204" pitchFamily="18" charset="0"/>
                          </a:rPr>
                        </m:ctrlPr>
                      </m:sSupPr>
                      <m:e>
                        <m:r>
                          <a:rPr lang="en-US" i="1">
                            <a:latin typeface="Cambria Math" panose="02040503050406030204" pitchFamily="18" charset="0"/>
                          </a:rPr>
                          <m:t>𝑦</m:t>
                        </m:r>
                      </m:e>
                      <m:sup>
                        <m:r>
                          <a:rPr lang="en-US" i="1">
                            <a:latin typeface="Cambria Math" panose="02040503050406030204" pitchFamily="18" charset="0"/>
                          </a:rPr>
                          <m:t>′′</m:t>
                        </m:r>
                      </m:sup>
                    </m:sSup>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b="0" i="1" smtClean="0">
                        <a:latin typeface="Cambria Math" panose="02040503050406030204" pitchFamily="18" charset="0"/>
                      </a:rPr>
                      <m:t>−</m:t>
                    </m:r>
                    <m:r>
                      <a:rPr lang="en-US" i="1">
                        <a:latin typeface="Cambria Math" panose="02040503050406030204" pitchFamily="18" charset="0"/>
                      </a:rPr>
                      <m:t>1</m:t>
                    </m:r>
                    <m:r>
                      <a:rPr lang="en-US" b="0" i="1" smtClean="0">
                        <a:latin typeface="Cambria Math" panose="02040503050406030204" pitchFamily="18" charset="0"/>
                      </a:rPr>
                      <m:t>, </m:t>
                    </m:r>
                  </m:oMath>
                </a14:m>
                <a:endParaRPr lang="en-US" b="0" i="1" dirty="0" smtClean="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e>
                        <m:sup>
                          <m:r>
                            <a:rPr lang="en-US" b="0" i="1" smtClean="0">
                              <a:latin typeface="Cambria Math" panose="02040503050406030204" pitchFamily="18" charset="0"/>
                            </a:rPr>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=0</m:t>
                      </m:r>
                      <m:r>
                        <a:rPr lang="en-US" b="0" i="0" smtClean="0">
                          <a:latin typeface="Cambria Math" panose="02040503050406030204" pitchFamily="18" charset="0"/>
                        </a:rPr>
                        <m:t>.</m:t>
                      </m:r>
                    </m:oMath>
                  </m:oMathPara>
                </a14:m>
                <a:endParaRPr lang="en-US" dirty="0">
                  <a:latin typeface="Times New Roman" panose="02020603050405020304" pitchFamily="18" charset="0"/>
                  <a:cs typeface="Times New Roman" panose="02020603050405020304" pitchFamily="18" charset="0"/>
                </a:endParaRPr>
              </a:p>
              <a:p>
                <a:pPr marL="0" indent="0">
                  <a:buNone/>
                </a:pPr>
                <a:endParaRPr lang="en-US"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914400"/>
                <a:ext cx="8763000" cy="5379720"/>
              </a:xfrm>
              <a:blipFill rotWithShape="0">
                <a:blip r:embed="rId2"/>
                <a:stretch>
                  <a:fillRect l="-1253" t="-1019"/>
                </a:stretch>
              </a:blipFill>
            </p:spPr>
            <p:txBody>
              <a:bodyPr/>
              <a:lstStyle/>
              <a:p>
                <a:r>
                  <a:rPr lang="en-US">
                    <a:noFill/>
                  </a:rPr>
                  <a:t> </a:t>
                </a:r>
              </a:p>
            </p:txBody>
          </p:sp>
        </mc:Fallback>
      </mc:AlternateContent>
    </p:spTree>
    <p:extLst>
      <p:ext uri="{BB962C8B-B14F-4D97-AF65-F5344CB8AC3E}">
        <p14:creationId xmlns:p14="http://schemas.microsoft.com/office/powerpoint/2010/main" val="2133575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526358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200</TotalTime>
  <Words>1073</Words>
  <Application>Microsoft Office PowerPoint</Application>
  <PresentationFormat>On-screen Show (4:3)</PresentationFormat>
  <Paragraphs>209</Paragraphs>
  <Slides>57</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65" baseType="lpstr">
      <vt:lpstr>Arial</vt:lpstr>
      <vt:lpstr>Calibri</vt:lpstr>
      <vt:lpstr>Cambria Math</vt:lpstr>
      <vt:lpstr>Constantia</vt:lpstr>
      <vt:lpstr>Times New Roman</vt:lpstr>
      <vt:lpstr>Wingdings 2</vt:lpstr>
      <vt:lpstr>Flow</vt:lpstr>
      <vt:lpstr>Equation</vt:lpstr>
      <vt:lpstr>MTH-471 Integral Equations</vt:lpstr>
      <vt:lpstr>MTH-471</vt:lpstr>
      <vt:lpstr>Definition</vt:lpstr>
      <vt:lpstr>PowerPoint Presentation</vt:lpstr>
      <vt:lpstr>PowerPoint Presentation</vt:lpstr>
      <vt:lpstr>    Classification of Linear Integral Equations: </vt:lpstr>
      <vt:lpstr>   Fredholm Linear Integral Equations:  </vt:lpstr>
      <vt:lpstr>Voltera Linear Integral Equations:</vt:lpstr>
      <vt:lpstr>PowerPoint Presentation</vt:lpstr>
      <vt:lpstr>PowerPoint Presentation</vt:lpstr>
      <vt:lpstr>PowerPoint Presentation</vt:lpstr>
      <vt:lpstr>Integro-Differential Equations:</vt:lpstr>
      <vt:lpstr>Singular integral Equations:</vt:lpstr>
      <vt:lpstr>PowerPoint Presentation</vt:lpstr>
      <vt:lpstr>PowerPoint Presentation</vt:lpstr>
      <vt:lpstr>PowerPoint Presentation</vt:lpstr>
      <vt:lpstr>PowerPoint Presentation</vt:lpstr>
      <vt:lpstr>PowerPoint Presentation</vt:lpstr>
      <vt:lpstr>Exercise</vt:lpstr>
      <vt:lpstr>PowerPoint Presentation</vt:lpstr>
      <vt:lpstr>Solution of an Integral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MTH-471</vt:lpstr>
      <vt:lpstr>PowerPoint Presentation</vt:lpstr>
      <vt:lpstr>PowerPoint Presentation</vt:lpstr>
      <vt:lpstr>PowerPoint Presentation</vt:lpstr>
      <vt:lpstr>PowerPoint Presentation</vt:lpstr>
      <vt:lpstr>Converting IVP to Voltera Integral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Relation between derivatives of y(x) and u(x)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MTH-471 Integral Equations</dc:title>
  <dc:creator>Marwat</dc:creator>
  <cp:lastModifiedBy>Marwat</cp:lastModifiedBy>
  <cp:revision>29</cp:revision>
  <dcterms:created xsi:type="dcterms:W3CDTF">2014-06-28T13:42:07Z</dcterms:created>
  <dcterms:modified xsi:type="dcterms:W3CDTF">2014-07-04T09:42:04Z</dcterms:modified>
</cp:coreProperties>
</file>