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75" r:id="rId3"/>
    <p:sldId id="295" r:id="rId4"/>
    <p:sldId id="276" r:id="rId5"/>
    <p:sldId id="283" r:id="rId6"/>
    <p:sldId id="277" r:id="rId7"/>
    <p:sldId id="278" r:id="rId8"/>
    <p:sldId id="279" r:id="rId9"/>
    <p:sldId id="280" r:id="rId10"/>
    <p:sldId id="281" r:id="rId11"/>
    <p:sldId id="289" r:id="rId12"/>
    <p:sldId id="290" r:id="rId13"/>
    <p:sldId id="294" r:id="rId14"/>
    <p:sldId id="288" r:id="rId15"/>
    <p:sldId id="291" r:id="rId16"/>
    <p:sldId id="284" r:id="rId17"/>
    <p:sldId id="285" r:id="rId18"/>
    <p:sldId id="282" r:id="rId19"/>
    <p:sldId id="286" r:id="rId20"/>
    <p:sldId id="287" r:id="rId21"/>
    <p:sldId id="292" r:id="rId22"/>
    <p:sldId id="29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015" autoAdjust="0"/>
    <p:restoredTop sz="94660" autoAdjust="0"/>
  </p:normalViewPr>
  <p:slideViewPr>
    <p:cSldViewPr>
      <p:cViewPr varScale="1">
        <p:scale>
          <a:sx n="67" d="100"/>
          <a:sy n="67" d="100"/>
        </p:scale>
        <p:origin x="-1494" y="-108"/>
      </p:cViewPr>
      <p:guideLst>
        <p:guide orient="horz" pos="2160"/>
        <p:guide pos="2880"/>
      </p:guideLst>
    </p:cSldViewPr>
  </p:slideViewPr>
  <p:outlineViewPr>
    <p:cViewPr>
      <p:scale>
        <a:sx n="33" d="100"/>
        <a:sy n="33" d="100"/>
      </p:scale>
      <p:origin x="0" y="10398"/>
    </p:cViewPr>
  </p:outlineViewPr>
  <p:notesTextViewPr>
    <p:cViewPr>
      <p:scale>
        <a:sx n="1" d="1"/>
        <a:sy n="1" d="1"/>
      </p:scale>
      <p:origin x="0" y="0"/>
    </p:cViewPr>
  </p:notesTextViewPr>
  <p:sorterViewPr>
    <p:cViewPr>
      <p:scale>
        <a:sx n="100" d="100"/>
        <a:sy n="100" d="100"/>
      </p:scale>
      <p:origin x="0" y="5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D588F75-8B68-4FE4-B786-781F20584C4A}"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02/07/2014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1714F8-D339-457B-8559-C1F7FB1E9856}" type="datetimeFigureOut">
              <a:rPr lang="en-US" smtClean="0"/>
              <a:pPr/>
              <a:t>02/07/2014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588F75-8B68-4FE4-B786-781F20584C4A}"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MTH-471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Integral Equations</a:t>
            </a:r>
            <a:endParaRPr lang="en-US" dirty="0">
              <a:latin typeface="Times New Roman" pitchFamily="18" charset="0"/>
              <a:cs typeface="Times New Roman" pitchFamily="18" charset="0"/>
            </a:endParaRPr>
          </a:p>
        </p:txBody>
      </p:sp>
      <p:sp>
        <p:nvSpPr>
          <p:cNvPr id="7" name="Content Placeholder 6"/>
          <p:cNvSpPr>
            <a:spLocks noGrp="1"/>
          </p:cNvSpPr>
          <p:nvPr>
            <p:ph idx="1"/>
          </p:nvPr>
        </p:nvSpPr>
        <p:spPr/>
        <p:txBody>
          <a:bodyPr/>
          <a:lstStyle/>
          <a:p>
            <a:pPr marL="0" indent="0" algn="ctr">
              <a:buNone/>
            </a:pPr>
            <a:endParaRPr lang="en-US" dirty="0" smtClean="0"/>
          </a:p>
          <a:p>
            <a:pPr marL="0" indent="0" algn="ctr">
              <a:buNone/>
            </a:pPr>
            <a:r>
              <a:rPr lang="en-US" b="1" dirty="0" smtClean="0">
                <a:latin typeface="Times New Roman" pitchFamily="18" charset="0"/>
                <a:cs typeface="Times New Roman" pitchFamily="18" charset="0"/>
              </a:rPr>
              <a:t>Sheikh Irfan Ullah Khan</a:t>
            </a:r>
          </a:p>
          <a:p>
            <a:pPr marL="0" indent="0" algn="ctr">
              <a:buNone/>
            </a:pPr>
            <a:r>
              <a:rPr lang="en-US" dirty="0" smtClean="0">
                <a:latin typeface="Times New Roman" pitchFamily="18" charset="0"/>
                <a:cs typeface="Times New Roman" pitchFamily="18" charset="0"/>
              </a:rPr>
              <a:t>Assistant Professor</a:t>
            </a:r>
          </a:p>
          <a:p>
            <a:pPr marL="0" indent="0" algn="ctr">
              <a:buNone/>
            </a:pPr>
            <a:r>
              <a:rPr lang="en-US" dirty="0" smtClean="0">
                <a:latin typeface="Times New Roman" pitchFamily="18" charset="0"/>
                <a:cs typeface="Times New Roman" pitchFamily="18" charset="0"/>
              </a:rPr>
              <a:t>Department of Mathematics</a:t>
            </a:r>
          </a:p>
          <a:p>
            <a:pPr marL="0" indent="0" algn="ctr">
              <a:buNone/>
            </a:pPr>
            <a:r>
              <a:rPr lang="en-US" dirty="0" smtClean="0">
                <a:latin typeface="Times New Roman" pitchFamily="18" charset="0"/>
                <a:cs typeface="Times New Roman" pitchFamily="18" charset="0"/>
              </a:rPr>
              <a:t>COMSTAS Institute of Information Technology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805794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Times New Roman" panose="02020603050405020304" pitchFamily="18" charset="0"/>
                <a:cs typeface="Times New Roman" panose="02020603050405020304" pitchFamily="18" charset="0"/>
              </a:rPr>
              <a:t>Recall Lecture 1</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How to define an Integral Equation</a:t>
            </a:r>
          </a:p>
          <a:p>
            <a:r>
              <a:rPr lang="en-US" dirty="0" smtClean="0">
                <a:latin typeface="Times New Roman" panose="02020603050405020304" pitchFamily="18" charset="0"/>
                <a:cs typeface="Times New Roman" panose="02020603050405020304" pitchFamily="18" charset="0"/>
              </a:rPr>
              <a:t>Classification of an Integral Equation</a:t>
            </a:r>
          </a:p>
          <a:p>
            <a:r>
              <a:rPr lang="en-US" dirty="0" smtClean="0">
                <a:latin typeface="Times New Roman" panose="02020603050405020304" pitchFamily="18" charset="0"/>
                <a:cs typeface="Times New Roman" panose="02020603050405020304" pitchFamily="18" charset="0"/>
              </a:rPr>
              <a:t>Solution of an Integral Equation</a:t>
            </a:r>
          </a:p>
          <a:p>
            <a:r>
              <a:rPr lang="en-US" dirty="0" smtClean="0">
                <a:latin typeface="Times New Roman" panose="02020603050405020304" pitchFamily="18" charset="0"/>
                <a:cs typeface="Times New Roman" panose="02020603050405020304" pitchFamily="18" charset="0"/>
              </a:rPr>
              <a:t>Examples and Exercise</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93344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45067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3712"/>
            <a:ext cx="8229600" cy="4754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Solution of an Integral Equation:</a:t>
            </a:r>
            <a:endParaRPr 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295400"/>
                <a:ext cx="8229600" cy="5029200"/>
              </a:xfrm>
            </p:spPr>
            <p:txBody>
              <a:bodyPr>
                <a:normAutofit/>
              </a:bodyPr>
              <a:lstStyle/>
              <a:p>
                <a:pPr marL="0" indent="0" algn="just">
                  <a:buNone/>
                </a:pPr>
                <a:r>
                  <a:rPr lang="en-US" dirty="0">
                    <a:latin typeface="Times New Roman" panose="02020603050405020304" pitchFamily="18" charset="0"/>
                    <a:cs typeface="Times New Roman" panose="02020603050405020304" pitchFamily="18" charset="0"/>
                  </a:rPr>
                  <a:t>A solution of an integral equation is a function </a:t>
                </a:r>
                <a14:m>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oMath>
                </a14:m>
                <a:r>
                  <a:rPr lang="en-US" dirty="0">
                    <a:latin typeface="Times New Roman" panose="02020603050405020304" pitchFamily="18" charset="0"/>
                    <a:cs typeface="Times New Roman" panose="02020603050405020304" pitchFamily="18" charset="0"/>
                  </a:rPr>
                  <a:t> which, when substituted into the equation, reduces it to an identity (with respect to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a:t>
                </a:r>
              </a:p>
              <a:p>
                <a:pPr marL="0" indent="0" algn="just">
                  <a:buNone/>
                </a:pPr>
                <a:r>
                  <a:rPr lang="en-US" dirty="0" smtClean="0">
                    <a:latin typeface="Times New Roman" panose="02020603050405020304" pitchFamily="18" charset="0"/>
                    <a:cs typeface="Times New Roman" panose="02020603050405020304" pitchFamily="18" charset="0"/>
                  </a:rPr>
                  <a:t>Or</a:t>
                </a:r>
              </a:p>
              <a:p>
                <a:pPr marL="0" indent="0" algn="just">
                  <a:buNone/>
                </a:pPr>
                <a:r>
                  <a:rPr lang="en-US" dirty="0" smtClean="0">
                    <a:latin typeface="Times New Roman" panose="02020603050405020304" pitchFamily="18" charset="0"/>
                    <a:cs typeface="Times New Roman" panose="02020603050405020304" pitchFamily="18" charset="0"/>
                  </a:rPr>
                  <a:t>If the given solution is substituted in the right hand side of the equation, the output of this direct substitution must yield the left hand side. </a:t>
                </a:r>
              </a:p>
              <a:p>
                <a:pPr marL="0" indent="0" algn="just">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This important concept will be illustrated first by examining the following examples.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029200"/>
              </a:xfrm>
              <a:blipFill rotWithShape="0">
                <a:blip r:embed="rId3"/>
                <a:stretch>
                  <a:fillRect l="-1333" t="-1212" r="-1333"/>
                </a:stretch>
              </a:blipFill>
            </p:spPr>
            <p:txBody>
              <a:bodyPr/>
              <a:lstStyle/>
              <a:p>
                <a:r>
                  <a:rPr lang="en-US" dirty="0">
                    <a:noFill/>
                  </a:rPr>
                  <a:t> </a:t>
                </a:r>
              </a:p>
            </p:txBody>
          </p:sp>
        </mc:Fallback>
      </mc:AlternateContent>
    </p:spTree>
    <p:extLst>
      <p:ext uri="{BB962C8B-B14F-4D97-AF65-F5344CB8AC3E}">
        <p14:creationId xmlns:p14="http://schemas.microsoft.com/office/powerpoint/2010/main" xmlns="" val="1342373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lstStyle/>
              <a:p>
                <a:pPr marL="0" indent="0" algn="just">
                  <a:buNone/>
                </a:pPr>
                <a:r>
                  <a:rPr lang="en-US" b="1" dirty="0">
                    <a:latin typeface="Times New Roman" panose="02020603050405020304" pitchFamily="18" charset="0"/>
                    <a:cs typeface="Times New Roman" panose="02020603050405020304" pitchFamily="18" charset="0"/>
                  </a:rPr>
                  <a:t>Example 1: </a:t>
                </a:r>
                <a:r>
                  <a:rPr lang="en-US" dirty="0">
                    <a:latin typeface="Times New Roman" panose="02020603050405020304" pitchFamily="18" charset="0"/>
                    <a:cs typeface="Times New Roman" panose="02020603050405020304" pitchFamily="18" charset="0"/>
                  </a:rPr>
                  <a:t>Show that </a:t>
                </a:r>
                <a14:m>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𝑥</m:t>
                        </m:r>
                      </m:sup>
                    </m:sSup>
                  </m:oMath>
                </a14:m>
                <a:r>
                  <a:rPr lang="en-US" b="1" dirty="0">
                    <a:latin typeface="Times New Roman" panose="02020603050405020304" pitchFamily="18" charset="0"/>
                    <a:cs typeface="Times New Roman" panose="02020603050405020304" pitchFamily="18" charset="0"/>
                  </a:rPr>
                  <a:t/>
                </a:r>
                <a:r>
                  <a:rPr lang="en-US" dirty="0">
                    <a:latin typeface="Times New Roman" panose="02020603050405020304" pitchFamily="18" charset="0"/>
                    <a:cs typeface="Times New Roman" panose="02020603050405020304" pitchFamily="18" charset="0"/>
                  </a:rPr>
                  <a:t>is a solution of the Voltera integral equation</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=1+</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333" t="-1014" r="-1333"/>
                </a:stretch>
              </a:blipFill>
            </p:spPr>
            <p:txBody>
              <a:bodyPr/>
              <a:lstStyle/>
              <a:p>
                <a:r>
                  <a:rPr lang="en-US" dirty="0">
                    <a:noFill/>
                  </a:rPr>
                  <a:t> </a:t>
                </a:r>
              </a:p>
            </p:txBody>
          </p:sp>
        </mc:Fallback>
      </mc:AlternateContent>
    </p:spTree>
    <p:extLst>
      <p:ext uri="{BB962C8B-B14F-4D97-AF65-F5344CB8AC3E}">
        <p14:creationId xmlns:p14="http://schemas.microsoft.com/office/powerpoint/2010/main" xmlns="" val="1251886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90600"/>
                <a:ext cx="8229600" cy="53340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 </a:t>
                </a:r>
                <a:r>
                  <a:rPr lang="en-US" dirty="0" smtClean="0">
                    <a:latin typeface="Times New Roman" panose="02020603050405020304" pitchFamily="18" charset="0"/>
                    <a:cs typeface="Times New Roman" panose="02020603050405020304" pitchFamily="18" charset="0"/>
                  </a:rPr>
                  <a:t>Show that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oMath>
                </a14:m>
                <a:r>
                  <a:rPr lang="en-US" b="1" dirty="0" smtClean="0">
                    <a:latin typeface="Times New Roman" panose="02020603050405020304" pitchFamily="18" charset="0"/>
                    <a:cs typeface="Times New Roman" panose="02020603050405020304" pitchFamily="18" charset="0"/>
                  </a:rPr>
                  <a:t/>
                </a:r>
                <a:r>
                  <a:rPr lang="en-US" dirty="0" smtClean="0">
                    <a:latin typeface="Times New Roman" panose="02020603050405020304" pitchFamily="18" charset="0"/>
                    <a:cs typeface="Times New Roman" panose="02020603050405020304" pitchFamily="18" charset="0"/>
                  </a:rPr>
                  <a:t>is a solution of the following Fredholm integral equation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5</m:t>
                          </m:r>
                        </m:num>
                        <m:den>
                          <m:r>
                            <a:rPr lang="en-US" b="0" i="1" smtClean="0">
                              <a:latin typeface="Cambria Math" panose="02040503050406030204" pitchFamily="18" charset="0"/>
                              <a:cs typeface="Times New Roman" panose="02020603050405020304" pitchFamily="18" charset="0"/>
                            </a:rPr>
                            <m:t>6</m:t>
                          </m:r>
                        </m:den>
                      </m:f>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9</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3</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1</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334000"/>
              </a:xfrm>
              <a:blipFill rotWithShape="0">
                <a:blip r:embed="rId3"/>
                <a:stretch>
                  <a:fillRect l="-1333" t="-1143"/>
                </a:stretch>
              </a:blipFill>
            </p:spPr>
            <p:txBody>
              <a:bodyPr/>
              <a:lstStyle/>
              <a:p>
                <a:r>
                  <a:rPr lang="en-US">
                    <a:noFill/>
                  </a:rPr>
                  <a:t> </a:t>
                </a:r>
              </a:p>
            </p:txBody>
          </p:sp>
        </mc:Fallback>
      </mc:AlternateContent>
    </p:spTree>
    <p:extLst>
      <p:ext uri="{BB962C8B-B14F-4D97-AF65-F5344CB8AC3E}">
        <p14:creationId xmlns:p14="http://schemas.microsoft.com/office/powerpoint/2010/main" xmlns="" val="2508601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153400" cy="5074920"/>
          </a:xfrm>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Here some valuable remarks can be made with respect to the concept of the solution of an integral equation.</a:t>
            </a:r>
          </a:p>
          <a:p>
            <a:pPr algn="just"/>
            <a:r>
              <a:rPr lang="en-US" dirty="0" smtClean="0">
                <a:latin typeface="Times New Roman" panose="02020603050405020304" pitchFamily="18" charset="0"/>
                <a:cs typeface="Times New Roman" panose="02020603050405020304" pitchFamily="18" charset="0"/>
              </a:rPr>
              <a:t>Existence and uniqueness of a solution.</a:t>
            </a:r>
          </a:p>
          <a:p>
            <a:pPr algn="just"/>
            <a:r>
              <a:rPr lang="en-US" dirty="0" smtClean="0">
                <a:latin typeface="Times New Roman" panose="02020603050405020304" pitchFamily="18" charset="0"/>
                <a:cs typeface="Times New Roman" panose="02020603050405020304" pitchFamily="18" charset="0"/>
              </a:rPr>
              <a:t>If solution exists for an integral equation, then this solution may be given in a closed form expressed in terms of elementary functions, such as a polynomial, exponential, trigonometric or hyperbolic function, similar to the solutions given in example 1-2. However, it is not always possible to obtain the solution in a closed form, but instead the solution obtained may be expressible in a series form. The solution obtained in series form is usually used for numerical approximations.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97916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90600"/>
                <a:ext cx="8229600" cy="5074920"/>
              </a:xfrm>
            </p:spPr>
            <p:txBody>
              <a:bodyPr>
                <a:normAutofit lnSpcReduction="10000"/>
              </a:bodyPr>
              <a:lstStyle/>
              <a:p>
                <a:pPr algn="just"/>
                <a:r>
                  <a:rPr lang="en-US" dirty="0" smtClean="0">
                    <a:latin typeface="Times New Roman" panose="02020603050405020304" pitchFamily="18" charset="0"/>
                    <a:cs typeface="Times New Roman" panose="02020603050405020304" pitchFamily="18" charset="0"/>
                  </a:rPr>
                  <a:t>The difference between the two expressible forms, the exact solution in a closed form and the approximate solution in a series form.</a:t>
                </a:r>
              </a:p>
              <a:p>
                <a:pPr marL="0" indent="0" algn="just">
                  <a:buNone/>
                </a:pPr>
                <a:r>
                  <a:rPr lang="en-US" dirty="0" smtClean="0">
                    <a:latin typeface="Times New Roman" panose="02020603050405020304" pitchFamily="18" charset="0"/>
                    <a:cs typeface="Times New Roman" panose="02020603050405020304" pitchFamily="18" charset="0"/>
                  </a:rPr>
                  <a:t>In example 1, we note that the exact solution is given in a closed form by the exponential function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𝑒</m:t>
                        </m:r>
                      </m:e>
                      <m:sup>
                        <m:r>
                          <a:rPr lang="en-US" b="0" i="1" smtClean="0">
                            <a:latin typeface="Cambria Math" panose="02040503050406030204" pitchFamily="18" charset="0"/>
                            <a:cs typeface="Times New Roman" panose="02020603050405020304" pitchFamily="18" charset="0"/>
                          </a:rPr>
                          <m:t>𝑥</m:t>
                        </m:r>
                      </m:sup>
                    </m:sSup>
                    <m:r>
                      <a:rPr lang="en-US" b="0" i="1" smtClean="0">
                        <a:latin typeface="Cambria Math" panose="02040503050406030204" pitchFamily="18" charset="0"/>
                        <a:cs typeface="Times New Roman" panose="02020603050405020304" pitchFamily="18" charset="0"/>
                      </a:rPr>
                      <m:t>.</m:t>
                    </m:r>
                  </m:oMath>
                </a14:m>
                <a:r>
                  <a:rPr lang="en-US" dirty="0" smtClean="0">
                    <a:latin typeface="Times New Roman" panose="02020603050405020304" pitchFamily="18" charset="0"/>
                    <a:cs typeface="Times New Roman" panose="02020603050405020304" pitchFamily="18" charset="0"/>
                  </a:rPr>
                  <a:t> However, it will be shown later that the solution of the integral equation </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=1+</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𝑥𝑢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is given by the series form</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=1+</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48</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4</m:t>
                          </m:r>
                        </m:sup>
                      </m:sSup>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960</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6</m:t>
                          </m:r>
                        </m:sup>
                      </m:sSup>
                      <m:r>
                        <a:rPr lang="en-US" b="0" i="1" smtClean="0">
                          <a:latin typeface="Cambria Math" panose="02040503050406030204" pitchFamily="18" charset="0"/>
                          <a:cs typeface="Times New Roman" panose="02020603050405020304" pitchFamily="18"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074920"/>
              </a:xfrm>
              <a:blipFill rotWithShape="0">
                <a:blip r:embed="rId2"/>
                <a:stretch>
                  <a:fillRect l="-1333" t="-1923" r="-1333"/>
                </a:stretch>
              </a:blipFill>
            </p:spPr>
            <p:txBody>
              <a:bodyPr/>
              <a:lstStyle/>
              <a:p>
                <a:r>
                  <a:rPr lang="en-US">
                    <a:noFill/>
                  </a:rPr>
                  <a:t> </a:t>
                </a:r>
              </a:p>
            </p:txBody>
          </p:sp>
        </mc:Fallback>
      </mc:AlternateContent>
    </p:spTree>
    <p:extLst>
      <p:ext uri="{BB962C8B-B14F-4D97-AF65-F5344CB8AC3E}">
        <p14:creationId xmlns:p14="http://schemas.microsoft.com/office/powerpoint/2010/main" xmlns="" val="20979522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81000" y="990600"/>
                <a:ext cx="8305800" cy="5334000"/>
              </a:xfrm>
            </p:spPr>
            <p:txBody>
              <a:bodyPr>
                <a:normAutofit lnSpcReduction="10000"/>
              </a:bodyPr>
              <a:lstStyle/>
              <a:p>
                <a:pPr marL="0" indent="0" algn="just">
                  <a:buNone/>
                </a:pPr>
                <a:r>
                  <a:rPr lang="en-US" dirty="0" smtClean="0">
                    <a:latin typeface="Times New Roman" panose="02020603050405020304" pitchFamily="18" charset="0"/>
                    <a:cs typeface="Times New Roman" panose="02020603050405020304" pitchFamily="18" charset="0"/>
                  </a:rPr>
                  <a:t>In closing our remarks, we consider the nonlinear integral equation</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5</m:t>
                          </m:r>
                        </m:num>
                        <m:den>
                          <m:r>
                            <a:rPr lang="en-US" b="0" i="1" smtClean="0">
                              <a:latin typeface="Cambria Math" panose="02040503050406030204" pitchFamily="18" charset="0"/>
                              <a:cs typeface="Times New Roman" panose="02020603050405020304" pitchFamily="18" charset="0"/>
                            </a:rPr>
                            <m:t>6</m:t>
                          </m:r>
                        </m:den>
                      </m:f>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2</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1</m:t>
                          </m:r>
                        </m:sup>
                        <m:e>
                          <m:r>
                            <a:rPr lang="en-US" b="0" i="1" smtClean="0">
                              <a:latin typeface="Cambria Math" panose="02040503050406030204" pitchFamily="18" charset="0"/>
                              <a:cs typeface="Times New Roman" panose="02020603050405020304" pitchFamily="18" charset="0"/>
                            </a:rPr>
                            <m:t>𝑥</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𝑢</m:t>
                              </m:r>
                            </m:e>
                            <m:sup>
                              <m:r>
                                <a:rPr lang="en-US" b="0" i="1" smtClean="0">
                                  <a:latin typeface="Cambria Math" panose="02040503050406030204" pitchFamily="18" charset="0"/>
                                  <a:cs typeface="Times New Roman" panose="02020603050405020304" pitchFamily="18" charset="0"/>
                                </a:rPr>
                                <m:t>2</m:t>
                              </m:r>
                            </m:sup>
                          </m:sSup>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The above equation has two real solutions given by</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,5</m:t>
                      </m:r>
                      <m:r>
                        <a:rPr lang="en-US" b="0" i="1" smtClean="0">
                          <a:latin typeface="Cambria Math" panose="02040503050406030204" pitchFamily="18" charset="0"/>
                          <a:cs typeface="Times New Roman" panose="02020603050405020304" pitchFamily="18" charset="0"/>
                        </a:rPr>
                        <m:t>𝑥</m:t>
                      </m:r>
                      <m:r>
                        <a:rPr lang="en-US" b="0" i="0" smtClean="0">
                          <a:latin typeface="Cambria Math" panose="02040503050406030204" pitchFamily="18" charset="0"/>
                          <a:cs typeface="Times New Roman" panose="02020603050405020304" pitchFamily="18" charset="0"/>
                        </a:rPr>
                        <m:t>,</m:t>
                      </m:r>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and this can be justified by direct substitutions. The uniqueness concept is not applicable for this example and for many other nonlinear problems.</a:t>
                </a:r>
              </a:p>
              <a:p>
                <a:pPr marL="0" indent="0" algn="just">
                  <a:buNone/>
                </a:pPr>
                <a:r>
                  <a:rPr lang="en-US" dirty="0" smtClean="0">
                    <a:latin typeface="Times New Roman" panose="02020603050405020304" pitchFamily="18" charset="0"/>
                    <a:cs typeface="Times New Roman" panose="02020603050405020304" pitchFamily="18" charset="0"/>
                  </a:rPr>
                  <a:t>The uniqueness criteria for nonlinear problems is justified for only specific problems under specific conditions. In general, nonlinear integral equations are difficult to handle.</a:t>
                </a:r>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81000" y="990600"/>
                <a:ext cx="8305800" cy="5334000"/>
              </a:xfrm>
              <a:blipFill rotWithShape="0">
                <a:blip r:embed="rId3"/>
                <a:stretch>
                  <a:fillRect l="-1322" t="-1829" r="-1248"/>
                </a:stretch>
              </a:blipFill>
            </p:spPr>
            <p:txBody>
              <a:bodyPr/>
              <a:lstStyle/>
              <a:p>
                <a:r>
                  <a:rPr lang="en-US">
                    <a:noFill/>
                  </a:rPr>
                  <a:t> </a:t>
                </a:r>
              </a:p>
            </p:txBody>
          </p:sp>
        </mc:Fallback>
      </mc:AlternateContent>
    </p:spTree>
    <p:extLst>
      <p:ext uri="{BB962C8B-B14F-4D97-AF65-F5344CB8AC3E}">
        <p14:creationId xmlns:p14="http://schemas.microsoft.com/office/powerpoint/2010/main" xmlns="" val="2154295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normAutofit fontScale="92500" lnSpcReduction="20000"/>
              </a:bodyPr>
              <a:lstStyle/>
              <a:p>
                <a:pPr marL="0" indent="0">
                  <a:buNone/>
                </a:pPr>
                <a:r>
                  <a:rPr lang="en-US" b="1" dirty="0" smtClean="0">
                    <a:latin typeface="Times New Roman" panose="02020603050405020304" pitchFamily="18" charset="0"/>
                    <a:cs typeface="Times New Roman" panose="02020603050405020304" pitchFamily="18" charset="0"/>
                  </a:rPr>
                  <a:t>Some important identities:</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𝑑</m:t>
                              </m:r>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𝑦</m:t>
                          </m:r>
                        </m:num>
                        <m:den>
                          <m:r>
                            <a:rPr lang="en-US" b="0" i="1" smtClean="0">
                              <a:latin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m:oMathPara>
                </a14:m>
                <a:endParaRPr lang="en-US" b="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𝑑𝑦</m:t>
                          </m:r>
                        </m:num>
                        <m:den>
                          <m:r>
                            <a:rPr lang="en-US" b="0" i="1" smtClean="0">
                              <a:latin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sub>
                          </m:sSub>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𝑦</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b>
                              </m:sSub>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Fundamental theorem of Integral Calculus:</a:t>
                </a:r>
              </a:p>
              <a:p>
                <a:pPr marL="0" indent="0">
                  <a:buNone/>
                </a:pPr>
                <a:r>
                  <a:rPr lang="en-US" dirty="0" smtClean="0">
                    <a:latin typeface="Times New Roman" panose="02020603050405020304" pitchFamily="18" charset="0"/>
                    <a:cs typeface="Times New Roman" panose="02020603050405020304" pitchFamily="18" charset="0"/>
                  </a:rPr>
                  <a:t>Let </a:t>
                </a:r>
                <a:r>
                  <a:rPr lang="en-US" i="1" dirty="0" smtClean="0">
                    <a:latin typeface="Times New Roman" panose="02020603050405020304" pitchFamily="18" charset="0"/>
                    <a:cs typeface="Times New Roman" panose="02020603050405020304" pitchFamily="18" charset="0"/>
                  </a:rPr>
                  <a:t>f </a:t>
                </a:r>
                <a:r>
                  <a:rPr lang="en-US" dirty="0" smtClean="0">
                    <a:latin typeface="Times New Roman" panose="02020603050405020304" pitchFamily="18" charset="0"/>
                    <a:cs typeface="Times New Roman" panose="02020603050405020304" pitchFamily="18" charset="0"/>
                  </a:rPr>
                  <a:t> be a continuous function on </a:t>
                </a:r>
                <a14:m>
                  <m:oMath xmlns:m="http://schemas.openxmlformats.org/officeDocument/2006/math">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𝑎</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𝑏</m:t>
                    </m:r>
                    <m:r>
                      <a:rPr lang="en-US" b="0" i="1" smtClean="0">
                        <a:latin typeface="Cambria Math" panose="02040503050406030204" pitchFamily="18" charset="0"/>
                        <a:cs typeface="Times New Roman" panose="02020603050405020304" pitchFamily="18" charset="0"/>
                      </a:rPr>
                      <m:t>]</m:t>
                    </m:r>
                  </m:oMath>
                </a14:m>
                <a:r>
                  <a:rPr lang="en-US" i="1" dirty="0" smtClean="0">
                    <a:latin typeface="Times New Roman" panose="02020603050405020304" pitchFamily="18" charset="0"/>
                    <a:cs typeface="Times New Roman" panose="02020603050405020304" pitchFamily="18" charset="0"/>
                  </a:rPr>
                  <a:t/>
                </a:r>
                <a:r>
                  <a:rPr lang="en-US" dirty="0" smtClean="0">
                    <a:latin typeface="Times New Roman" panose="02020603050405020304" pitchFamily="18" charset="0"/>
                    <a:cs typeface="Times New Roman" panose="02020603050405020304" pitchFamily="18" charset="0"/>
                  </a:rPr>
                  <a:t>and let</a:t>
                </a:r>
              </a:p>
              <a:p>
                <a:pPr marL="0" indent="0" algn="ctr">
                  <a:buNone/>
                </a:pPr>
                <a:r>
                  <a:rPr lang="en-US" dirty="0" smtClean="0">
                    <a:latin typeface="Times New Roman" panose="02020603050405020304" pitchFamily="18" charset="0"/>
                    <a:cs typeface="Times New Roman" panose="02020603050405020304" pitchFamily="18" charset="0"/>
                  </a:rPr>
                  <a:t/>
                </a:r>
                <a14:m>
                  <m:oMath xmlns:m="http://schemas.openxmlformats.org/officeDocument/2006/math">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𝑓</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oMath>
                </a14:m>
                <a:r>
                  <a:rPr lang="en-US" i="1" dirty="0" smtClean="0">
                    <a:latin typeface="Times New Roman" panose="02020603050405020304" pitchFamily="18" charset="0"/>
                    <a:cs typeface="Times New Roman" panose="02020603050405020304" pitchFamily="18" charset="0"/>
                  </a:rPr>
                  <a:t/>
                </a:r>
                <a:r>
                  <a:rPr lang="en-US" dirty="0" smtClean="0">
                    <a:latin typeface="Times New Roman" panose="02020603050405020304" pitchFamily="18" charset="0"/>
                    <a:cs typeface="Times New Roman" panose="02020603050405020304" pitchFamily="18" charset="0"/>
                  </a:rPr>
                  <a:t>for </a:t>
                </a:r>
                <a14:m>
                  <m:oMath xmlns:m="http://schemas.openxmlformats.org/officeDocument/2006/math">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𝑏</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i="1" dirty="0" smtClean="0">
                    <a:latin typeface="Times New Roman" panose="02020603050405020304" pitchFamily="18" charset="0"/>
                    <a:cs typeface="Times New Roman" panose="02020603050405020304" pitchFamily="18" charset="0"/>
                  </a:rPr>
                  <a:t/>
                </a:r>
              </a:p>
              <a:p>
                <a:pPr marL="0" indent="0">
                  <a:buNone/>
                </a:pPr>
                <a:r>
                  <a:rPr lang="en-US" dirty="0" smtClean="0">
                    <a:latin typeface="Times New Roman" panose="02020603050405020304" pitchFamily="18" charset="0"/>
                    <a:cs typeface="Times New Roman" panose="02020603050405020304" pitchFamily="18" charset="0"/>
                  </a:rPr>
                  <a:t>Then </a:t>
                </a:r>
                <a14:m>
                  <m:oMath xmlns:m="http://schemas.openxmlformats.org/officeDocument/2006/math">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a14:m>
                <a:r>
                  <a:rPr lang="en-US" i="1" dirty="0" smtClean="0">
                    <a:latin typeface="Times New Roman" panose="02020603050405020304" pitchFamily="18" charset="0"/>
                    <a:cs typeface="Times New Roman" panose="02020603050405020304" pitchFamily="18" charset="0"/>
                  </a:rPr>
                  <a:t/>
                </a:r>
                <a:r>
                  <a:rPr lang="en-US" dirty="0" smtClean="0">
                    <a:latin typeface="Times New Roman" panose="02020603050405020304" pitchFamily="18" charset="0"/>
                    <a:cs typeface="Times New Roman" panose="02020603050405020304" pitchFamily="18" charset="0"/>
                  </a:rPr>
                  <a:t>is differentiable on </a:t>
                </a:r>
                <a14:m>
                  <m:oMath xmlns:m="http://schemas.openxmlformats.org/officeDocument/2006/math">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𝑎</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𝑏</m:t>
                        </m:r>
                      </m:e>
                    </m:d>
                  </m:oMath>
                </a14:m>
                <a:r>
                  <a:rPr lang="en-US" i="1" dirty="0" smtClean="0">
                    <a:latin typeface="Times New Roman" panose="02020603050405020304" pitchFamily="18" charset="0"/>
                    <a:cs typeface="Times New Roman" panose="02020603050405020304" pitchFamily="18" charset="0"/>
                  </a:rPr>
                  <a:t/>
                </a:r>
                <a:r>
                  <a:rPr lang="en-US" dirty="0" smtClean="0">
                    <a:latin typeface="Times New Roman" panose="02020603050405020304" pitchFamily="18" charset="0"/>
                    <a:cs typeface="Times New Roman" panose="02020603050405020304" pitchFamily="18" charset="0"/>
                  </a:rPr>
                  <a:t>and</a:t>
                </a:r>
              </a:p>
              <a:p>
                <a:pPr marL="0" indent="0" algn="ctr">
                  <a:buNone/>
                </a:pPr>
                <a14:m>
                  <m:oMath xmlns:m="http://schemas.openxmlformats.org/officeDocument/2006/math">
                    <m:r>
                      <a:rPr lang="en-US" i="1">
                        <a:latin typeface="Cambria Math" panose="02040503050406030204" pitchFamily="18" charset="0"/>
                        <a:cs typeface="Times New Roman" panose="02020603050405020304" pitchFamily="18" charset="0"/>
                      </a:rPr>
                      <m:t>𝐹</m:t>
                    </m:r>
                    <m:r>
                      <a:rPr lang="en-US" b="0" i="1" smtClean="0">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𝑓</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a14:m>
                <a:r>
                  <a:rPr lang="en-US" i="1" dirty="0">
                    <a:latin typeface="Times New Roman" panose="02020603050405020304" pitchFamily="18" charset="0"/>
                    <a:cs typeface="Times New Roman" panose="02020603050405020304" pitchFamily="18" charset="0"/>
                  </a:rPr>
                  <a:t/>
                </a:r>
                <a:r>
                  <a:rPr lang="en-US" dirty="0">
                    <a:latin typeface="Times New Roman" panose="02020603050405020304" pitchFamily="18" charset="0"/>
                    <a:cs typeface="Times New Roman" panose="02020603050405020304" pitchFamily="18" charset="0"/>
                  </a:rPr>
                  <a:t>for </a:t>
                </a:r>
                <a14:m>
                  <m:oMath xmlns:m="http://schemas.openxmlformats.org/officeDocument/2006/math">
                    <m:r>
                      <a:rPr lang="en-US" i="1">
                        <a:latin typeface="Cambria Math" panose="02040503050406030204" pitchFamily="18" charset="0"/>
                        <a:cs typeface="Times New Roman" panose="02020603050405020304" pitchFamily="18" charset="0"/>
                      </a:rPr>
                      <m:t>𝑥</m:t>
                    </m:r>
                    <m:r>
                      <a:rPr lang="en-US"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𝑎</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𝑏</m:t>
                        </m:r>
                      </m:e>
                    </m:d>
                    <m:r>
                      <a:rPr lang="en-US" i="1">
                        <a:latin typeface="Cambria Math" panose="02040503050406030204" pitchFamily="18" charset="0"/>
                        <a:ea typeface="Cambria Math" panose="02040503050406030204" pitchFamily="18" charset="0"/>
                        <a:cs typeface="Times New Roman" panose="02020603050405020304" pitchFamily="18" charset="0"/>
                      </a:rPr>
                      <m:t>.</m:t>
                    </m:r>
                  </m:oMath>
                </a14:m>
                <a:endParaRPr lang="en-US" dirty="0" smtClean="0">
                  <a:latin typeface="Times New Roman" panose="02020603050405020304" pitchFamily="18" charset="0"/>
                  <a:cs typeface="Times New Roman" panose="02020603050405020304" pitchFamily="18" charset="0"/>
                </a:endParaRPr>
              </a:p>
              <a:p>
                <a:pPr marL="0" indent="0">
                  <a:buNone/>
                </a:pPr>
                <a:endParaRPr lang="en-US" b="1" dirty="0" smtClean="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111" t="-2252"/>
                </a:stretch>
              </a:blipFill>
            </p:spPr>
            <p:txBody>
              <a:bodyPr/>
              <a:lstStyle/>
              <a:p>
                <a:r>
                  <a:rPr lang="en-US">
                    <a:noFill/>
                  </a:rPr>
                  <a:t> </a:t>
                </a:r>
              </a:p>
            </p:txBody>
          </p:sp>
        </mc:Fallback>
      </mc:AlternateContent>
    </p:spTree>
    <p:extLst>
      <p:ext uri="{BB962C8B-B14F-4D97-AF65-F5344CB8AC3E}">
        <p14:creationId xmlns:p14="http://schemas.microsoft.com/office/powerpoint/2010/main" xmlns="" val="3265717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81000" y="914400"/>
                <a:ext cx="8305800" cy="5410200"/>
              </a:xfrm>
            </p:spPr>
            <p:txBody>
              <a:bodyPr>
                <a:normAutofit lnSpcReduction="10000"/>
              </a:bodyPr>
              <a:lstStyle/>
              <a:p>
                <a:pPr marL="0" indent="0">
                  <a:buNone/>
                </a:pPr>
                <a:r>
                  <a:rPr lang="en-US" b="1" dirty="0" smtClean="0">
                    <a:latin typeface="Times New Roman" panose="02020603050405020304" pitchFamily="18" charset="0"/>
                    <a:cs typeface="Times New Roman" panose="02020603050405020304" pitchFamily="18" charset="0"/>
                  </a:rPr>
                  <a:t>Multiple integral reduce to single integral:</a:t>
                </a:r>
              </a:p>
              <a:p>
                <a:pPr marL="0" indent="0">
                  <a:buNone/>
                </a:pPr>
                <a14:m>
                  <m:oMathPara xmlns:m="http://schemas.openxmlformats.org/officeDocument/2006/math">
                    <m:oMathParaPr>
                      <m:jc m:val="centerGroup"/>
                    </m:oMathParaPr>
                    <m:oMath xmlns:m="http://schemas.openxmlformats.org/officeDocument/2006/math">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𝑑𝑡</m:t>
                                  </m:r>
                                </m:e>
                              </m:nary>
                            </m:e>
                          </m:nary>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We have to prove this result by using integration by parts,.</a:t>
                </a:r>
                <a:r>
                  <a:rPr lang="en-US" dirty="0" err="1" smtClean="0">
                    <a:latin typeface="Times New Roman" panose="02020603050405020304" pitchFamily="18" charset="0"/>
                    <a:cs typeface="Times New Roman" panose="02020603050405020304" pitchFamily="18" charset="0"/>
                  </a:rPr>
                  <a:t>i.e</a:t>
                </a:r>
                <a:r>
                  <a:rPr lang="en-US" dirty="0" smtClean="0">
                    <a:latin typeface="Times New Roman" panose="02020603050405020304" pitchFamily="18" charset="0"/>
                    <a:cs typeface="Times New Roman" panose="02020603050405020304" pitchFamily="18" charset="0"/>
                  </a:rPr>
                  <a:t>.</a:t>
                </a:r>
              </a:p>
              <a:p>
                <a:pPr marL="0" indent="0">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panose="02040503050406030204" pitchFamily="18" charset="0"/>
                              <a:cs typeface="Times New Roman" panose="02020603050405020304" pitchFamily="18" charset="0"/>
                            </a:rPr>
                          </m:ctrlPr>
                        </m:naryPr>
                        <m:sub/>
                        <m:sup/>
                        <m:e>
                          <m:r>
                            <a:rPr lang="en-US" b="0" i="1" smtClean="0">
                              <a:latin typeface="Cambria Math" panose="02040503050406030204" pitchFamily="18" charset="0"/>
                              <a:cs typeface="Times New Roman" panose="02020603050405020304" pitchFamily="18" charset="0"/>
                            </a:rPr>
                            <m:t>𝑢𝑑𝑣</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𝑢𝑣</m:t>
                          </m:r>
                          <m:r>
                            <a:rPr lang="en-US" b="0" i="1" smtClean="0">
                              <a:latin typeface="Cambria Math" panose="02040503050406030204" pitchFamily="18" charset="0"/>
                              <a:cs typeface="Times New Roman" panose="02020603050405020304" pitchFamily="18" charset="0"/>
                            </a:rPr>
                            <m:t>−</m:t>
                          </m:r>
                          <m:nary>
                            <m:naryPr>
                              <m:limLoc m:val="undOvr"/>
                              <m:subHide m:val="on"/>
                              <m:supHide m:val="on"/>
                              <m:ctrlPr>
                                <a:rPr lang="en-US" b="0" i="1" smtClean="0">
                                  <a:latin typeface="Cambria Math" panose="02040503050406030204" pitchFamily="18" charset="0"/>
                                  <a:cs typeface="Times New Roman" panose="02020603050405020304" pitchFamily="18" charset="0"/>
                                </a:rPr>
                              </m:ctrlPr>
                            </m:naryPr>
                            <m:sub/>
                            <m:sup/>
                            <m:e>
                              <m:r>
                                <a:rPr lang="en-US" b="0" i="1" smtClean="0">
                                  <a:latin typeface="Cambria Math" panose="02040503050406030204" pitchFamily="18" charset="0"/>
                                  <a:cs typeface="Times New Roman" panose="02020603050405020304" pitchFamily="18" charset="0"/>
                                </a:rPr>
                                <m:t>𝑣𝑑𝑢</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Let </a:t>
                </a:r>
                <a14:m>
                  <m:oMath xmlns:m="http://schemas.openxmlformats.org/officeDocument/2006/math">
                    <m:r>
                      <a:rPr lang="en-US" b="0" i="1" smtClean="0">
                        <a:latin typeface="Cambria Math" panose="02040503050406030204" pitchFamily="18" charset="0"/>
                        <a:cs typeface="Times New Roman" panose="02020603050405020304" pitchFamily="18" charset="0"/>
                      </a:rPr>
                      <m:t>𝑑𝑣</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r>
                      <a:rPr lang="en-US" b="0" i="1" smtClean="0">
                        <a:latin typeface="Cambria Math" panose="02040503050406030204" pitchFamily="18" charset="0"/>
                        <a:cs typeface="Times New Roman" panose="02020603050405020304" pitchFamily="18" charset="0"/>
                      </a:rPr>
                      <m:t>,  </m:t>
                    </m:r>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𝑑𝑢</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oMath>
                </a14:m>
                <a:endParaRPr lang="en-US"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SubSup>
                                <m:sSub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nary>
                                        <m:naryPr>
                                          <m:limLoc m:val="undOvr"/>
                                          <m:ctrlPr>
                                            <a:rPr lang="en-US"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ea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𝑑𝑡</m:t>
                                          </m:r>
                                        </m:e>
                                      </m:nary>
                                    </m:e>
                                  </m:d>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sup>
                              </m:sSubSup>
                            </m:e>
                          </m:nary>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81000" y="914400"/>
                <a:ext cx="8305800" cy="5410200"/>
              </a:xfrm>
              <a:blipFill rotWithShape="0">
                <a:blip r:embed="rId3"/>
                <a:stretch>
                  <a:fillRect l="-1322" t="-1689" r="-1248"/>
                </a:stretch>
              </a:blipFill>
            </p:spPr>
            <p:txBody>
              <a:bodyPr/>
              <a:lstStyle/>
              <a:p>
                <a:r>
                  <a:rPr lang="en-US">
                    <a:noFill/>
                  </a:rPr>
                  <a:t> </a:t>
                </a:r>
              </a:p>
            </p:txBody>
          </p:sp>
        </mc:Fallback>
      </mc:AlternateContent>
    </p:spTree>
    <p:extLst>
      <p:ext uri="{BB962C8B-B14F-4D97-AF65-F5344CB8AC3E}">
        <p14:creationId xmlns:p14="http://schemas.microsoft.com/office/powerpoint/2010/main" xmlns="" val="1703071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nary>
                            </m:e>
                          </m:nary>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𝜉</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i="1">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l-GR" i="1">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𝜉</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i="1">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𝑥</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nary>
                        </m:e>
                      </m:nary>
                    </m:oMath>
                  </m:oMathPara>
                </a14:m>
                <a:endParaRPr lang="en-US" dirty="0" smtClean="0"/>
              </a:p>
              <a:p>
                <a:pPr marL="0" indent="0">
                  <a:buNone/>
                </a:pPr>
                <a:r>
                  <a:rPr lang="en-US" dirty="0" smtClean="0"/>
                  <a:t>Similarly, </a:t>
                </a:r>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r>
                            <a:rPr lang="en-US" b="0" i="1" smtClean="0">
                              <a:latin typeface="Cambria Math" panose="02040503050406030204" pitchFamily="18" charset="0"/>
                            </a:rPr>
                            <m:t>𝑥</m:t>
                          </m:r>
                        </m:sup>
                        <m:e>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sup>
                            <m:e>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r>
                                        <a:rPr lang="en-US" b="0" i="1" smtClean="0">
                                          <a:latin typeface="Cambria Math" panose="02040503050406030204" pitchFamily="18" charset="0"/>
                                        </a:rPr>
                                        <m:t>−1</m:t>
                                      </m:r>
                                    </m:sub>
                                  </m:sSub>
                                </m:sup>
                                <m:e>
                                  <m:r>
                                    <a:rPr lang="en-US" b="0" i="1" smtClean="0">
                                      <a:latin typeface="Cambria Math" panose="02040503050406030204" pitchFamily="18" charset="0"/>
                                    </a:rPr>
                                    <m:t>𝑢</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m:t>
                                      </m:r>
                                    </m:den>
                                  </m:f>
                                </m:e>
                              </m:nary>
                            </m:e>
                          </m:nary>
                        </m:e>
                      </m:nary>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r>
                            <a:rPr lang="en-US" b="0" i="1" smtClean="0">
                              <a:latin typeface="Cambria Math" panose="02040503050406030204" pitchFamily="18" charset="0"/>
                            </a:rPr>
                            <m:t>𝑥</m:t>
                          </m:r>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e>
                              </m:d>
                            </m:e>
                            <m:sup>
                              <m:r>
                                <a:rPr lang="en-US" b="0" i="1" smtClean="0">
                                  <a:latin typeface="Cambria Math" panose="02040503050406030204" pitchFamily="18" charset="0"/>
                                </a:rPr>
                                <m:t>𝑛</m:t>
                              </m:r>
                              <m:r>
                                <a:rPr lang="en-US" b="0" i="1" smtClean="0">
                                  <a:latin typeface="Cambria Math" panose="02040503050406030204" pitchFamily="18" charset="0"/>
                                </a:rPr>
                                <m:t>−1</m:t>
                              </m:r>
                            </m:sup>
                          </m:sSup>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111"/>
                </a:stretch>
              </a:blipFill>
            </p:spPr>
            <p:txBody>
              <a:bodyPr/>
              <a:lstStyle/>
              <a:p>
                <a:r>
                  <a:rPr lang="en-US">
                    <a:noFill/>
                  </a:rPr>
                  <a:t> </a:t>
                </a:r>
              </a:p>
            </p:txBody>
          </p:sp>
        </mc:Fallback>
      </mc:AlternateContent>
    </p:spTree>
    <p:extLst>
      <p:ext uri="{BB962C8B-B14F-4D97-AF65-F5344CB8AC3E}">
        <p14:creationId xmlns:p14="http://schemas.microsoft.com/office/powerpoint/2010/main" xmlns="" val="4279654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838200"/>
                <a:ext cx="8229600" cy="5486400"/>
              </a:xfrm>
            </p:spPr>
            <p:txBody>
              <a:bodyPr/>
              <a:lstStyle/>
              <a:p>
                <a:pPr marL="0" indent="0">
                  <a:buNone/>
                </a:pPr>
                <a:r>
                  <a:rPr lang="en-US" dirty="0" smtClean="0">
                    <a:latin typeface="Times New Roman" panose="02020603050405020304" pitchFamily="18" charset="0"/>
                    <a:cs typeface="Times New Roman" panose="02020603050405020304" pitchFamily="18" charset="0"/>
                  </a:rPr>
                  <a:t>Example: Convert the following quadruple integral</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𝐼</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𝑑𝑡𝑑𝑡𝑑𝑡𝑑𝑡</m:t>
                                      </m:r>
                                      <m:r>
                                        <a:rPr lang="en-US" b="0" i="1" smtClean="0">
                                          <a:latin typeface="Cambria Math" panose="02040503050406030204" pitchFamily="18" charset="0"/>
                                          <a:cs typeface="Times New Roman" panose="02020603050405020304" pitchFamily="18" charset="0"/>
                                        </a:rPr>
                                        <m:t>,</m:t>
                                      </m:r>
                                    </m:e>
                                  </m:nary>
                                </m:e>
                              </m:nary>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to a single integral.</a:t>
                </a:r>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3"/>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xmlns="" val="29236923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normAutofit fontScale="77500" lnSpcReduction="20000"/>
              </a:bodyPr>
              <a:lstStyle/>
              <a:p>
                <a:pPr marL="0" indent="0">
                  <a:buNone/>
                </a:pPr>
                <a:r>
                  <a:rPr lang="en-US" sz="3400" b="1" dirty="0" smtClean="0">
                    <a:latin typeface="Times New Roman" panose="02020603050405020304" pitchFamily="18" charset="0"/>
                    <a:cs typeface="Times New Roman" panose="02020603050405020304" pitchFamily="18" charset="0"/>
                  </a:rPr>
                  <a:t>Generalized Leibnitz Formula:</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num>
                        <m:den>
                          <m:r>
                            <a:rPr lang="en-US" b="0" i="1" smtClean="0">
                              <a:latin typeface="Cambria Math" panose="02040503050406030204" pitchFamily="18" charset="0"/>
                              <a:cs typeface="Times New Roman" panose="02020603050405020304" pitchFamily="18" charset="0"/>
                            </a:rPr>
                            <m:t>𝑑𝑥</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𝑑𝑡</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sz="3400" dirty="0" smtClean="0">
                    <a:latin typeface="Times New Roman" panose="02020603050405020304" pitchFamily="18" charset="0"/>
                    <a:cs typeface="Times New Roman" panose="02020603050405020304" pitchFamily="18" charset="0"/>
                  </a:rPr>
                  <a:t>This is generalization of the fundamental theorem of integral calculus</a:t>
                </a:r>
                <a:r>
                  <a:rPr lang="en-US" sz="3400" dirty="0" smtClean="0">
                    <a:latin typeface="Times New Roman" panose="02020603050405020304" pitchFamily="18" charset="0"/>
                    <a:cs typeface="Times New Roman" panose="02020603050405020304" pitchFamily="18" charset="0"/>
                  </a:rPr>
                  <a:t>.</a:t>
                </a:r>
              </a:p>
              <a:p>
                <a:pPr marL="0" indent="0">
                  <a:buNone/>
                </a:pPr>
                <a14:m>
                  <m:oMathPara xmlns:m="http://schemas.openxmlformats.org/officeDocument/2006/math">
                    <m:oMathParaPr>
                      <m:jc m:val="centerGroup"/>
                    </m:oMathParaPr>
                    <m:oMath xmlns:m="http://schemas.openxmlformats.org/officeDocument/2006/math">
                      <m:f>
                        <m:fPr>
                          <m:ctrlPr>
                            <a:rPr lang="en-US" sz="3400" b="0" i="1" smtClean="0">
                              <a:latin typeface="Cambria Math" panose="02040503050406030204" pitchFamily="18" charset="0"/>
                              <a:cs typeface="Times New Roman" panose="02020603050405020304" pitchFamily="18" charset="0"/>
                            </a:rPr>
                          </m:ctrlPr>
                        </m:fPr>
                        <m:num>
                          <m:r>
                            <a:rPr lang="en-US" sz="3400" b="0" i="1" smtClean="0">
                              <a:latin typeface="Cambria Math" panose="02040503050406030204" pitchFamily="18" charset="0"/>
                              <a:cs typeface="Times New Roman" panose="02020603050405020304" pitchFamily="18" charset="0"/>
                            </a:rPr>
                            <m:t>𝑑</m:t>
                          </m:r>
                        </m:num>
                        <m:den>
                          <m:r>
                            <a:rPr lang="en-US" sz="3400" b="0" i="1" smtClean="0">
                              <a:latin typeface="Cambria Math" panose="02040503050406030204" pitchFamily="18" charset="0"/>
                              <a:cs typeface="Times New Roman" panose="02020603050405020304" pitchFamily="18" charset="0"/>
                            </a:rPr>
                            <m:t>𝑑𝑥</m:t>
                          </m:r>
                        </m:den>
                      </m:f>
                      <m:nary>
                        <m:naryPr>
                          <m:limLoc m:val="undOvr"/>
                          <m:ctrlPr>
                            <a:rPr lang="en-US" sz="3400" b="0" i="1" smtClean="0">
                              <a:latin typeface="Cambria Math" panose="02040503050406030204" pitchFamily="18" charset="0"/>
                              <a:cs typeface="Times New Roman" panose="02020603050405020304" pitchFamily="18" charset="0"/>
                            </a:rPr>
                          </m:ctrlPr>
                        </m:naryPr>
                        <m:sub>
                          <m:r>
                            <m:rPr>
                              <m:brk m:alnAt="24"/>
                            </m:rPr>
                            <a:rPr lang="en-US" sz="3400" b="0" i="1" smtClean="0">
                              <a:latin typeface="Cambria Math" panose="02040503050406030204" pitchFamily="18" charset="0"/>
                              <a:cs typeface="Times New Roman" panose="02020603050405020304" pitchFamily="18" charset="0"/>
                            </a:rPr>
                            <m:t>𝑎</m:t>
                          </m:r>
                        </m:sub>
                        <m:sup>
                          <m:r>
                            <a:rPr lang="en-US" sz="3400" b="0" i="1" smtClean="0">
                              <a:latin typeface="Cambria Math" panose="02040503050406030204" pitchFamily="18" charset="0"/>
                              <a:cs typeface="Times New Roman" panose="02020603050405020304" pitchFamily="18" charset="0"/>
                            </a:rPr>
                            <m:t>𝑥</m:t>
                          </m:r>
                        </m:sup>
                        <m:e>
                          <m:r>
                            <a:rPr lang="en-US" sz="3400" b="0" i="1" smtClean="0">
                              <a:latin typeface="Cambria Math" panose="02040503050406030204" pitchFamily="18" charset="0"/>
                              <a:cs typeface="Times New Roman" panose="02020603050405020304" pitchFamily="18" charset="0"/>
                            </a:rPr>
                            <m:t>𝐹</m:t>
                          </m:r>
                          <m:d>
                            <m:dPr>
                              <m:ctrlPr>
                                <a:rPr lang="en-US" sz="3400" b="0" i="1" smtClean="0">
                                  <a:latin typeface="Cambria Math" panose="02040503050406030204" pitchFamily="18" charset="0"/>
                                  <a:cs typeface="Times New Roman" panose="02020603050405020304" pitchFamily="18" charset="0"/>
                                </a:rPr>
                              </m:ctrlPr>
                            </m:dPr>
                            <m:e>
                              <m:r>
                                <a:rPr lang="en-US" sz="3400" b="0" i="1" smtClean="0">
                                  <a:latin typeface="Cambria Math" panose="02040503050406030204" pitchFamily="18" charset="0"/>
                                  <a:cs typeface="Times New Roman" panose="02020603050405020304" pitchFamily="18" charset="0"/>
                                </a:rPr>
                                <m:t>𝑡</m:t>
                              </m:r>
                            </m:e>
                          </m:d>
                          <m:r>
                            <a:rPr lang="en-US" sz="3400" b="0" i="1" smtClean="0">
                              <a:latin typeface="Cambria Math" panose="02040503050406030204" pitchFamily="18" charset="0"/>
                              <a:cs typeface="Times New Roman" panose="02020603050405020304" pitchFamily="18" charset="0"/>
                            </a:rPr>
                            <m:t>𝑑𝑡</m:t>
                          </m:r>
                        </m:e>
                      </m:nary>
                      <m:r>
                        <a:rPr lang="en-US" sz="3400" b="0" i="1" smtClean="0">
                          <a:latin typeface="Cambria Math" panose="02040503050406030204" pitchFamily="18" charset="0"/>
                          <a:cs typeface="Times New Roman" panose="02020603050405020304" pitchFamily="18" charset="0"/>
                        </a:rPr>
                        <m:t>=</m:t>
                      </m:r>
                      <m:r>
                        <a:rPr lang="en-US" sz="3400" b="0" i="1" smtClean="0">
                          <a:latin typeface="Cambria Math" panose="02040503050406030204" pitchFamily="18" charset="0"/>
                          <a:cs typeface="Times New Roman" panose="02020603050405020304" pitchFamily="18" charset="0"/>
                        </a:rPr>
                        <m:t>𝐹</m:t>
                      </m:r>
                      <m:d>
                        <m:dPr>
                          <m:ctrlPr>
                            <a:rPr lang="en-US" sz="3400" b="0" i="1" smtClean="0">
                              <a:latin typeface="Cambria Math" panose="02040503050406030204" pitchFamily="18" charset="0"/>
                              <a:cs typeface="Times New Roman" panose="02020603050405020304" pitchFamily="18" charset="0"/>
                            </a:rPr>
                          </m:ctrlPr>
                        </m:dPr>
                        <m:e>
                          <m:r>
                            <a:rPr lang="en-US" sz="3400" b="0" i="1" smtClean="0">
                              <a:latin typeface="Cambria Math" panose="02040503050406030204" pitchFamily="18" charset="0"/>
                              <a:cs typeface="Times New Roman" panose="02020603050405020304" pitchFamily="18" charset="0"/>
                            </a:rPr>
                            <m:t>𝑥</m:t>
                          </m:r>
                        </m:e>
                      </m:d>
                    </m:oMath>
                  </m:oMathPara>
                </a14:m>
                <a:endParaRPr lang="en-US" sz="3400" dirty="0" smtClean="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333" t="-2477" r="-2074"/>
                </a:stretch>
              </a:blipFill>
            </p:spPr>
            <p:txBody>
              <a:bodyPr/>
              <a:lstStyle/>
              <a:p>
                <a:r>
                  <a:rPr lang="en-US">
                    <a:noFill/>
                  </a:rPr>
                  <a:t> </a:t>
                </a:r>
              </a:p>
            </p:txBody>
          </p:sp>
        </mc:Fallback>
      </mc:AlternateContent>
    </p:spTree>
    <p:extLst>
      <p:ext uri="{BB962C8B-B14F-4D97-AF65-F5344CB8AC3E}">
        <p14:creationId xmlns:p14="http://schemas.microsoft.com/office/powerpoint/2010/main" xmlns="" val="3224008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8740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1:</a:t>
                </a:r>
                <a:r>
                  <a:rPr lang="en-US" dirty="0" smtClean="0">
                    <a:latin typeface="Times New Roman" panose="02020603050405020304" pitchFamily="18" charset="0"/>
                    <a:cs typeface="Times New Roman" panose="02020603050405020304" pitchFamily="18" charset="0"/>
                  </a:rPr>
                  <a:t> Find </a:t>
                </a:r>
                <a14:m>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num>
                      <m:den>
                        <m:r>
                          <a:rPr lang="en-US" b="0" i="1" smtClean="0">
                            <a:latin typeface="Cambria Math" panose="02040503050406030204" pitchFamily="18" charset="0"/>
                            <a:cs typeface="Times New Roman" panose="02020603050405020304" pitchFamily="18" charset="0"/>
                          </a:rPr>
                          <m:t>𝑑𝑥</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sSup>
                          <m:sSupPr>
                            <m:ctrlPr>
                              <a:rPr lang="en-US" b="0" i="1" smtClean="0">
                                <a:latin typeface="Cambria Math" panose="02040503050406030204" pitchFamily="18" charset="0"/>
                                <a:cs typeface="Times New Roman" panose="02020603050405020304" pitchFamily="18" charset="0"/>
                              </a:rPr>
                            </m:ctrlPr>
                          </m:sSupPr>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333"/>
                </a:stretch>
              </a:blipFill>
            </p:spPr>
            <p:txBody>
              <a:bodyPr/>
              <a:lstStyle/>
              <a:p>
                <a:r>
                  <a:rPr lang="en-US">
                    <a:noFill/>
                  </a:rPr>
                  <a:t> </a:t>
                </a:r>
              </a:p>
            </p:txBody>
          </p:sp>
        </mc:Fallback>
      </mc:AlternateContent>
    </p:spTree>
    <p:extLst>
      <p:ext uri="{BB962C8B-B14F-4D97-AF65-F5344CB8AC3E}">
        <p14:creationId xmlns:p14="http://schemas.microsoft.com/office/powerpoint/2010/main" xmlns="" val="224985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a:t>
                </a:r>
                <a:r>
                  <a:rPr lang="en-US" dirty="0" smtClean="0">
                    <a:latin typeface="Times New Roman" panose="02020603050405020304" pitchFamily="18" charset="0"/>
                    <a:cs typeface="Times New Roman" panose="02020603050405020304" pitchFamily="18" charset="0"/>
                  </a:rPr>
                  <a:t/>
                </a:r>
                <a:r>
                  <a:rPr lang="en-US" dirty="0">
                    <a:latin typeface="Times New Roman" panose="02020603050405020304" pitchFamily="18" charset="0"/>
                    <a:cs typeface="Times New Roman" panose="02020603050405020304" pitchFamily="18" charset="0"/>
                  </a:rPr>
                  <a:t>Find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m:t>
                        </m:r>
                      </m:num>
                      <m:den>
                        <m:r>
                          <a:rPr lang="en-US" i="1">
                            <a:latin typeface="Cambria Math" panose="02040503050406030204" pitchFamily="18" charset="0"/>
                            <a:cs typeface="Times New Roman" panose="02020603050405020304" pitchFamily="18" charset="0"/>
                          </a:rPr>
                          <m:t>𝑑𝑥</m:t>
                        </m:r>
                      </m:den>
                    </m:f>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a14:m>
                <a:r>
                  <a:rPr lang="en-US" dirty="0" smtClean="0"/>
                  <a:t> and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m:t>
                        </m:r>
                      </m:num>
                      <m:den>
                        <m:r>
                          <a:rPr lang="en-US" i="1">
                            <a:latin typeface="Cambria Math" panose="02040503050406030204" pitchFamily="18" charset="0"/>
                            <a:cs typeface="Times New Roman" panose="02020603050405020304" pitchFamily="18" charset="0"/>
                          </a:rPr>
                          <m:t>𝑑𝑥</m:t>
                        </m:r>
                      </m:den>
                    </m:f>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a14:m>
                <a:r>
                  <a:rPr lang="en-US" dirty="0" smtClean="0"/>
                  <a: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333"/>
                </a:stretch>
              </a:blipFill>
            </p:spPr>
            <p:txBody>
              <a:bodyPr/>
              <a:lstStyle/>
              <a:p>
                <a:r>
                  <a:rPr lang="en-US">
                    <a:noFill/>
                  </a:rPr>
                  <a:t> </a:t>
                </a:r>
              </a:p>
            </p:txBody>
          </p:sp>
        </mc:Fallback>
      </mc:AlternateContent>
    </p:spTree>
    <p:extLst>
      <p:ext uri="{BB962C8B-B14F-4D97-AF65-F5344CB8AC3E}">
        <p14:creationId xmlns:p14="http://schemas.microsoft.com/office/powerpoint/2010/main" xmlns="" val="638995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Origins of an Integral equations:</a:t>
            </a:r>
          </a:p>
          <a:p>
            <a:pPr marL="0" indent="0" algn="just">
              <a:buNone/>
            </a:pPr>
            <a:r>
              <a:rPr lang="en-US" dirty="0" smtClean="0">
                <a:latin typeface="Times New Roman" panose="02020603050405020304" pitchFamily="18" charset="0"/>
                <a:cs typeface="Times New Roman" panose="02020603050405020304" pitchFamily="18" charset="0"/>
              </a:rPr>
              <a:t>As we know integral equations arise in many scientific and engineering applications. Voltera integral equations can be obtained from converting initial value problems with prescribed initial values. However, Fredholm integral equation cab be derived from boundary value problems with given boundary conditions.</a:t>
            </a:r>
          </a:p>
          <a:p>
            <a:pPr marL="0" indent="0" algn="just">
              <a:buNone/>
            </a:pPr>
            <a:r>
              <a:rPr lang="en-US" dirty="0" smtClean="0">
                <a:latin typeface="Times New Roman" panose="02020603050405020304" pitchFamily="18" charset="0"/>
                <a:cs typeface="Times New Roman" panose="02020603050405020304" pitchFamily="18" charset="0"/>
              </a:rPr>
              <a:t>It is important to point out that converting Voltera integral equations to initial value problems and initial value problems to Voltera integral equations are commonly used in literature. However, converting Fredholm integral equations to boundary value problem and boundary value problems to Fredholm integral equations are rarely used.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88251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Converting Voltera integral equation to </a:t>
                </a:r>
                <a:r>
                  <a:rPr lang="en-US" b="1" dirty="0" smtClean="0">
                    <a:latin typeface="Times New Roman" panose="02020603050405020304" pitchFamily="18" charset="0"/>
                    <a:cs typeface="Times New Roman" panose="02020603050405020304" pitchFamily="18" charset="0"/>
                  </a:rPr>
                  <a:t>IVP.</a:t>
                </a:r>
                <a:endParaRPr lang="en-US"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Example 1</a:t>
                </a:r>
                <a:r>
                  <a:rPr lang="en-US" dirty="0" smtClean="0">
                    <a:latin typeface="Times New Roman" panose="02020603050405020304" pitchFamily="18" charset="0"/>
                    <a:cs typeface="Times New Roman" panose="02020603050405020304" pitchFamily="18" charset="0"/>
                  </a:rPr>
                  <a:t>: 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=1+</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t="-1014"/>
                </a:stretch>
              </a:blipFill>
            </p:spPr>
            <p:txBody>
              <a:bodyPr/>
              <a:lstStyle/>
              <a:p>
                <a:r>
                  <a:rPr lang="en-US">
                    <a:noFill/>
                  </a:rPr>
                  <a:t> </a:t>
                </a:r>
              </a:p>
            </p:txBody>
          </p:sp>
        </mc:Fallback>
      </mc:AlternateContent>
    </p:spTree>
    <p:extLst>
      <p:ext uri="{BB962C8B-B14F-4D97-AF65-F5344CB8AC3E}">
        <p14:creationId xmlns:p14="http://schemas.microsoft.com/office/powerpoint/2010/main" xmlns="" val="521292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838200"/>
                <a:ext cx="8229600" cy="54864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xmlns="" val="8008936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2"/>
              <p:cNvSpPr>
                <a:spLocks noGrp="1"/>
              </p:cNvSpPr>
              <p:nvPr>
                <p:ph idx="1"/>
              </p:nvPr>
            </p:nvSpPr>
            <p:spPr>
              <a:xfrm>
                <a:off x="457200" y="838200"/>
                <a:ext cx="8229600" cy="54864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3</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3</m:t>
                          </m:r>
                        </m:sup>
                      </m:sSup>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sSup>
                            <m:sSupPr>
                              <m:ctrlPr>
                                <a:rPr lang="en-US" b="0" i="1" smtClean="0">
                                  <a:latin typeface="Cambria Math" panose="02040503050406030204" pitchFamily="18" charset="0"/>
                                  <a:cs typeface="Times New Roman" panose="02020603050405020304" pitchFamily="18" charset="0"/>
                                </a:rPr>
                              </m:ctrlPr>
                            </m:sSupPr>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e>
                            <m:sup>
                              <m:r>
                                <a:rPr lang="en-US" b="0" i="1" smtClean="0">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4"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xmlns="" val="9029191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7512"/>
            <a:ext cx="8229600" cy="704088"/>
          </a:xfrm>
        </p:spPr>
        <p:txBody>
          <a:bodyPr>
            <a:normAutofit/>
          </a:bodyPr>
          <a:lstStyle/>
          <a:p>
            <a:r>
              <a:rPr lang="en-US" sz="3200" b="1" dirty="0" smtClean="0">
                <a:latin typeface="Times New Roman" panose="02020603050405020304" pitchFamily="18" charset="0"/>
                <a:cs typeface="Times New Roman" panose="02020603050405020304" pitchFamily="18" charset="0"/>
              </a:rPr>
              <a:t>Summary:</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Solution of an Integral Equation</a:t>
            </a:r>
          </a:p>
          <a:p>
            <a:r>
              <a:rPr lang="en-US" dirty="0" smtClean="0">
                <a:latin typeface="Times New Roman" panose="02020603050405020304" pitchFamily="18" charset="0"/>
                <a:cs typeface="Times New Roman" panose="02020603050405020304" pitchFamily="18" charset="0"/>
              </a:rPr>
              <a:t>Some important identities and Theorems</a:t>
            </a:r>
          </a:p>
          <a:p>
            <a:r>
              <a:rPr lang="en-US" dirty="0" smtClean="0">
                <a:latin typeface="Times New Roman" panose="02020603050405020304" pitchFamily="18" charset="0"/>
                <a:cs typeface="Times New Roman" panose="02020603050405020304" pitchFamily="18" charset="0"/>
              </a:rPr>
              <a:t>Proofs</a:t>
            </a:r>
          </a:p>
          <a:p>
            <a:r>
              <a:rPr lang="en-US" dirty="0" smtClean="0">
                <a:latin typeface="Times New Roman" panose="02020603050405020304" pitchFamily="18" charset="0"/>
                <a:cs typeface="Times New Roman" panose="02020603050405020304" pitchFamily="18" charset="0"/>
              </a:rPr>
              <a:t>Examples related Theorems</a:t>
            </a:r>
          </a:p>
          <a:p>
            <a:r>
              <a:rPr lang="en-US" dirty="0" smtClean="0">
                <a:latin typeface="Times New Roman" panose="02020603050405020304" pitchFamily="18" charset="0"/>
                <a:cs typeface="Times New Roman" panose="02020603050405020304" pitchFamily="18" charset="0"/>
              </a:rPr>
              <a:t>Conversion of Voltera integral equation to initial value problems (with examples)</a:t>
            </a:r>
          </a:p>
          <a:p>
            <a:endParaRPr lang="en-US" dirty="0" smtClean="0"/>
          </a:p>
          <a:p>
            <a:pPr marL="0" indent="0">
              <a:buNone/>
            </a:pPr>
            <a:endParaRPr lang="en-US" dirty="0"/>
          </a:p>
        </p:txBody>
      </p:sp>
    </p:spTree>
    <p:extLst>
      <p:ext uri="{BB962C8B-B14F-4D97-AF65-F5344CB8AC3E}">
        <p14:creationId xmlns:p14="http://schemas.microsoft.com/office/powerpoint/2010/main" xmlns="" val="3741117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530</TotalTime>
  <Words>290</Words>
  <Application>Microsoft Office PowerPoint</Application>
  <PresentationFormat>On-screen Show (4:3)</PresentationFormat>
  <Paragraphs>39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MTH-471 Integral Equations</vt:lpstr>
      <vt:lpstr>Recall Lecture 1</vt:lpstr>
      <vt:lpstr>Slide 3</vt:lpstr>
      <vt:lpstr>Solution of an Integral Equation:</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MTH-471 Integral Equations</dc:title>
  <dc:creator>Marwat</dc:creator>
  <cp:lastModifiedBy>NTS</cp:lastModifiedBy>
  <cp:revision>55</cp:revision>
  <dcterms:created xsi:type="dcterms:W3CDTF">2014-06-28T13:42:07Z</dcterms:created>
  <dcterms:modified xsi:type="dcterms:W3CDTF">2014-07-02T06:51:21Z</dcterms:modified>
</cp:coreProperties>
</file>