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77" r:id="rId5"/>
    <p:sldId id="259" r:id="rId6"/>
    <p:sldId id="260" r:id="rId7"/>
    <p:sldId id="261" r:id="rId8"/>
    <p:sldId id="262" r:id="rId9"/>
    <p:sldId id="263" r:id="rId10"/>
    <p:sldId id="264" r:id="rId11"/>
    <p:sldId id="265" r:id="rId12"/>
    <p:sldId id="266" r:id="rId13"/>
    <p:sldId id="268" r:id="rId14"/>
    <p:sldId id="269" r:id="rId15"/>
    <p:sldId id="270" r:id="rId16"/>
    <p:sldId id="271" r:id="rId17"/>
    <p:sldId id="272" r:id="rId18"/>
    <p:sldId id="273" r:id="rId19"/>
    <p:sldId id="274" r:id="rId20"/>
    <p:sldId id="27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15" autoAdjust="0"/>
    <p:restoredTop sz="94660" autoAdjust="0"/>
  </p:normalViewPr>
  <p:slideViewPr>
    <p:cSldViewPr>
      <p:cViewPr varScale="1">
        <p:scale>
          <a:sx n="71" d="100"/>
          <a:sy n="71" d="100"/>
        </p:scale>
        <p:origin x="-1374" y="-90"/>
      </p:cViewPr>
      <p:guideLst>
        <p:guide orient="horz" pos="2160"/>
        <p:guide pos="2880"/>
      </p:guideLst>
    </p:cSldViewPr>
  </p:slideViewPr>
  <p:outlineViewPr>
    <p:cViewPr>
      <p:scale>
        <a:sx n="33" d="100"/>
        <a:sy n="33" d="100"/>
      </p:scale>
      <p:origin x="0" y="10398"/>
    </p:cViewPr>
  </p:outlineViewPr>
  <p:notesTextViewPr>
    <p:cViewPr>
      <p:scale>
        <a:sx n="1" d="1"/>
        <a:sy n="1" d="1"/>
      </p:scale>
      <p:origin x="0" y="0"/>
    </p:cViewPr>
  </p:notesTextViewPr>
  <p:sorterViewPr>
    <p:cViewPr>
      <p:scale>
        <a:sx n="100" d="100"/>
        <a:sy n="100" d="100"/>
      </p:scale>
      <p:origin x="0" y="54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5" Type="http://schemas.openxmlformats.org/officeDocument/2006/relationships/image" Target="../media/image10.wmf"/><Relationship Id="rId4"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4" Type="http://schemas.openxmlformats.org/officeDocument/2006/relationships/image" Target="../media/image29.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A1714F8-D339-457B-8559-C1F7FB1E9856}" type="datetimeFigureOut">
              <a:rPr lang="en-US" smtClean="0"/>
              <a:pPr/>
              <a:t>6/29/2014</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pPr/>
              <a:t>6/29/2014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A1714F8-D339-457B-8559-C1F7FB1E9856}" type="datetimeFigureOut">
              <a:rPr lang="en-US" smtClean="0"/>
              <a:pPr/>
              <a:t>6/29/2014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1714F8-D339-457B-8559-C1F7FB1E9856}" type="datetimeFigureOut">
              <a:rPr lang="en-US" smtClean="0"/>
              <a:pPr/>
              <a:t>6/29/2014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A1714F8-D339-457B-8559-C1F7FB1E9856}" type="datetimeFigureOut">
              <a:rPr lang="en-US" smtClean="0"/>
              <a:pPr/>
              <a:t>6/29/2014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A1714F8-D339-457B-8559-C1F7FB1E9856}" type="datetimeFigureOut">
              <a:rPr lang="en-US" smtClean="0"/>
              <a:pPr/>
              <a:t>6/29/2014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1714F8-D339-457B-8559-C1F7FB1E9856}" type="datetimeFigureOut">
              <a:rPr lang="en-US" smtClean="0"/>
              <a:pPr/>
              <a:t>6/29/2014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A1714F8-D339-457B-8559-C1F7FB1E9856}" type="datetimeFigureOut">
              <a:rPr lang="en-US" smtClean="0"/>
              <a:pPr/>
              <a:t>6/29/2014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A1714F8-D339-457B-8559-C1F7FB1E9856}" type="datetimeFigureOut">
              <a:rPr lang="en-US" smtClean="0"/>
              <a:pPr/>
              <a:t>6/29/2014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2D588F75-8B68-4FE4-B786-781F20584C4A}"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pPr/>
              <a:t>6/29/2014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A1714F8-D339-457B-8559-C1F7FB1E9856}" type="datetimeFigureOut">
              <a:rPr lang="en-US" smtClean="0"/>
              <a:pPr/>
              <a:t>6/29/2014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D588F75-8B68-4FE4-B786-781F20584C4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A1714F8-D339-457B-8559-C1F7FB1E9856}" type="datetimeFigureOut">
              <a:rPr lang="en-US" smtClean="0"/>
              <a:pPr/>
              <a:t>6/29/2014</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D588F75-8B68-4FE4-B786-781F20584C4A}"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9.bin"/><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21.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oleObject" Target="../embeddings/oleObject24.bin"/><Relationship Id="rId4" Type="http://schemas.openxmlformats.org/officeDocument/2006/relationships/oleObject" Target="../embeddings/oleObject23.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oleObject" Target="../embeddings/oleObject26.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oleObject" Target="../embeddings/oleObject34.bin"/><Relationship Id="rId4" Type="http://schemas.openxmlformats.org/officeDocument/2006/relationships/oleObject" Target="../embeddings/oleObject33.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MTH-471</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Integral Equations</a:t>
            </a:r>
            <a:endParaRPr lang="en-US" dirty="0">
              <a:latin typeface="Times New Roman" pitchFamily="18" charset="0"/>
              <a:cs typeface="Times New Roman" pitchFamily="18" charset="0"/>
            </a:endParaRPr>
          </a:p>
        </p:txBody>
      </p:sp>
      <p:sp>
        <p:nvSpPr>
          <p:cNvPr id="7" name="Content Placeholder 6"/>
          <p:cNvSpPr>
            <a:spLocks noGrp="1"/>
          </p:cNvSpPr>
          <p:nvPr>
            <p:ph idx="1"/>
          </p:nvPr>
        </p:nvSpPr>
        <p:spPr/>
        <p:txBody>
          <a:bodyPr/>
          <a:lstStyle/>
          <a:p>
            <a:pPr marL="0" indent="0" algn="ctr">
              <a:buNone/>
            </a:pPr>
            <a:endParaRPr lang="en-US" dirty="0" smtClean="0"/>
          </a:p>
          <a:p>
            <a:pPr marL="0" indent="0" algn="ctr">
              <a:buNone/>
            </a:pPr>
            <a:r>
              <a:rPr lang="en-US" b="1" dirty="0" smtClean="0">
                <a:latin typeface="Times New Roman" pitchFamily="18" charset="0"/>
                <a:cs typeface="Times New Roman" pitchFamily="18" charset="0"/>
              </a:rPr>
              <a:t>Sheikh Irfan Ullah Khan</a:t>
            </a:r>
          </a:p>
          <a:p>
            <a:pPr marL="0" indent="0" algn="ctr">
              <a:buNone/>
            </a:pPr>
            <a:r>
              <a:rPr lang="en-US" dirty="0" smtClean="0">
                <a:latin typeface="Times New Roman" pitchFamily="18" charset="0"/>
                <a:cs typeface="Times New Roman" pitchFamily="18" charset="0"/>
              </a:rPr>
              <a:t>Assistant Professor</a:t>
            </a:r>
          </a:p>
          <a:p>
            <a:pPr marL="0" indent="0" algn="ctr">
              <a:buNone/>
            </a:pPr>
            <a:r>
              <a:rPr lang="en-US" dirty="0" smtClean="0">
                <a:latin typeface="Times New Roman" pitchFamily="18" charset="0"/>
                <a:cs typeface="Times New Roman" pitchFamily="18" charset="0"/>
              </a:rPr>
              <a:t>Department of Mathematics</a:t>
            </a:r>
          </a:p>
          <a:p>
            <a:pPr marL="0" indent="0" algn="ctr">
              <a:buNone/>
            </a:pPr>
            <a:r>
              <a:rPr lang="en-US" dirty="0" smtClean="0">
                <a:latin typeface="Times New Roman" pitchFamily="18" charset="0"/>
                <a:cs typeface="Times New Roman" pitchFamily="18" charset="0"/>
              </a:rPr>
              <a:t>COMSTAS Institute of Information Technology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8057945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latin typeface="Times New Roman" pitchFamily="18" charset="0"/>
                <a:cs typeface="Times New Roman" pitchFamily="18" charset="0"/>
              </a:rPr>
              <a:t>Definition</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0" indent="0" algn="just">
              <a:buNone/>
            </a:pPr>
            <a:r>
              <a:rPr lang="en-US" dirty="0"/>
              <a:t>An integral equation is an equation in which the unknown function  </a:t>
            </a:r>
            <a:r>
              <a:rPr lang="en-US" dirty="0" smtClean="0"/>
              <a:t>     to </a:t>
            </a:r>
            <a:r>
              <a:rPr lang="en-US" dirty="0"/>
              <a:t>be determined appears under the integral sign. A typical form of an integral equation in  is of the form</a:t>
            </a:r>
          </a:p>
          <a:p>
            <a:pPr marL="0" indent="0" algn="just">
              <a:buNone/>
            </a:pPr>
            <a:r>
              <a:rPr lang="en-US" dirty="0"/>
              <a:t>			</a:t>
            </a:r>
            <a:r>
              <a:rPr lang="en-US" dirty="0" smtClean="0"/>
              <a:t>			</a:t>
            </a:r>
          </a:p>
          <a:p>
            <a:pPr marL="0" indent="0" algn="just">
              <a:buNone/>
            </a:pPr>
            <a:r>
              <a:rPr lang="en-US" dirty="0"/>
              <a:t>	</a:t>
            </a:r>
            <a:r>
              <a:rPr lang="en-US" dirty="0" smtClean="0"/>
              <a:t>						(</a:t>
            </a:r>
            <a:r>
              <a:rPr lang="en-US" dirty="0"/>
              <a:t>1)</a:t>
            </a:r>
          </a:p>
          <a:p>
            <a:pPr marL="0" indent="0" algn="just">
              <a:buNone/>
            </a:pPr>
            <a:endParaRPr lang="en-US" dirty="0" smtClean="0"/>
          </a:p>
          <a:p>
            <a:pPr marL="0" indent="0" algn="just">
              <a:buNone/>
            </a:pPr>
            <a:r>
              <a:rPr lang="en-US" dirty="0" smtClean="0"/>
              <a:t>where </a:t>
            </a:r>
            <a:r>
              <a:rPr lang="en-US" i="1" dirty="0" smtClean="0"/>
              <a:t>K</a:t>
            </a:r>
            <a:r>
              <a:rPr lang="en-US" dirty="0" smtClean="0"/>
              <a:t> </a:t>
            </a:r>
            <a:r>
              <a:rPr lang="en-US" dirty="0"/>
              <a:t>is a function of two variables called the kernel of the integral equation </a:t>
            </a:r>
            <a:r>
              <a:rPr lang="en-US" dirty="0" smtClean="0"/>
              <a:t>and       and      are </a:t>
            </a:r>
            <a:r>
              <a:rPr lang="en-US" dirty="0"/>
              <a:t>the </a:t>
            </a:r>
            <a:r>
              <a:rPr lang="en-US" dirty="0" smtClean="0"/>
              <a:t>limits </a:t>
            </a:r>
            <a:r>
              <a:rPr lang="en-US" dirty="0"/>
              <a:t>of integration. </a:t>
            </a:r>
            <a:endParaRPr lang="en-US" dirty="0" smtClean="0"/>
          </a:p>
          <a:p>
            <a:pPr marL="0" indent="0" algn="just">
              <a:buNone/>
            </a:pPr>
            <a:r>
              <a:rPr lang="en-US" dirty="0" smtClean="0"/>
              <a:t>In </a:t>
            </a:r>
            <a:r>
              <a:rPr lang="en-US" dirty="0"/>
              <a:t>equation (1), it is easily observed that the unknown function  appears under the integral sign as stated above, and outside of the integral sign in most other cases. </a:t>
            </a:r>
            <a:endParaRPr lang="en-US" dirty="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xmlns="" val="4182204456"/>
              </p:ext>
            </p:extLst>
          </p:nvPr>
        </p:nvGraphicFramePr>
        <p:xfrm>
          <a:off x="2438400" y="3200400"/>
          <a:ext cx="3423138" cy="914400"/>
        </p:xfrm>
        <a:graphic>
          <a:graphicData uri="http://schemas.openxmlformats.org/presentationml/2006/ole">
            <p:oleObj spid="_x0000_s1088" name="Equation" r:id="rId3" imgW="1854000" imgH="495000" progId="Equation.3">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1640567519"/>
              </p:ext>
            </p:extLst>
          </p:nvPr>
        </p:nvGraphicFramePr>
        <p:xfrm>
          <a:off x="3429000" y="4627420"/>
          <a:ext cx="381000" cy="269875"/>
        </p:xfrm>
        <a:graphic>
          <a:graphicData uri="http://schemas.openxmlformats.org/presentationml/2006/ole">
            <p:oleObj spid="_x0000_s1089" name="Equation" r:id="rId4" imgW="304560" imgH="215640" progId="Equation.3">
              <p:embed/>
            </p:oleObj>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xmlns="" val="270854580"/>
              </p:ext>
            </p:extLst>
          </p:nvPr>
        </p:nvGraphicFramePr>
        <p:xfrm>
          <a:off x="4413250" y="4613275"/>
          <a:ext cx="365125" cy="269875"/>
        </p:xfrm>
        <a:graphic>
          <a:graphicData uri="http://schemas.openxmlformats.org/presentationml/2006/ole">
            <p:oleObj spid="_x0000_s1090" name="Equation" r:id="rId5" imgW="291960" imgH="215640" progId="Equation.3">
              <p:embed/>
            </p:oleObj>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xmlns="" val="2343345535"/>
              </p:ext>
            </p:extLst>
          </p:nvPr>
        </p:nvGraphicFramePr>
        <p:xfrm>
          <a:off x="1849585" y="2282135"/>
          <a:ext cx="520700" cy="384865"/>
        </p:xfrm>
        <a:graphic>
          <a:graphicData uri="http://schemas.openxmlformats.org/presentationml/2006/ole">
            <p:oleObj spid="_x0000_s1091" name="Equation" r:id="rId6" imgW="291960" imgH="215640" progId="Equation.3">
              <p:embed/>
            </p:oleObj>
          </a:graphicData>
        </a:graphic>
      </p:graphicFrame>
    </p:spTree>
    <p:extLst>
      <p:ext uri="{BB962C8B-B14F-4D97-AF65-F5344CB8AC3E}">
        <p14:creationId xmlns:p14="http://schemas.microsoft.com/office/powerpoint/2010/main" xmlns="" val="33132646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838200"/>
            <a:ext cx="8305800" cy="5791200"/>
          </a:xfrm>
        </p:spPr>
        <p:txBody>
          <a:bodyPr/>
          <a:lstStyle/>
          <a:p>
            <a:pPr marL="0" indent="0">
              <a:buNone/>
            </a:pPr>
            <a:r>
              <a:rPr lang="en-US" b="1" dirty="0" smtClean="0">
                <a:latin typeface="Times New Roman" pitchFamily="18" charset="0"/>
                <a:cs typeface="Times New Roman" pitchFamily="18" charset="0"/>
              </a:rPr>
              <a:t>Example 1:</a:t>
            </a:r>
            <a:r>
              <a:rPr lang="en-US" dirty="0" smtClean="0">
                <a:latin typeface="Times New Roman" pitchFamily="18" charset="0"/>
                <a:cs typeface="Times New Roman" pitchFamily="18" charset="0"/>
              </a:rPr>
              <a:t> Consider the initial value problem</a:t>
            </a:r>
          </a:p>
          <a:p>
            <a:pPr marL="0" indent="0">
              <a:buNone/>
            </a:pPr>
            <a:r>
              <a:rPr lang="en-US" dirty="0" smtClean="0">
                <a:latin typeface="Times New Roman" pitchFamily="18" charset="0"/>
                <a:cs typeface="Times New Roman" pitchFamily="18" charset="0"/>
              </a:rPr>
              <a:t>								(2)</a:t>
            </a:r>
          </a:p>
          <a:p>
            <a:pPr marL="0" indent="0">
              <a:buNone/>
            </a:pPr>
            <a:r>
              <a:rPr lang="en-US" dirty="0" smtClean="0">
                <a:latin typeface="Times New Roman" pitchFamily="18" charset="0"/>
                <a:cs typeface="Times New Roman" pitchFamily="18" charset="0"/>
              </a:rPr>
              <a:t>Subject to the boundary condition 				(3)</a:t>
            </a:r>
          </a:p>
          <a:p>
            <a:pPr marL="0" indent="0">
              <a:buNone/>
            </a:pPr>
            <a:r>
              <a:rPr lang="en-US" dirty="0" smtClean="0">
                <a:latin typeface="Times New Roman" pitchFamily="18" charset="0"/>
                <a:cs typeface="Times New Roman" pitchFamily="18" charset="0"/>
              </a:rPr>
              <a:t>Solution: </a:t>
            </a:r>
            <a:r>
              <a:rPr lang="en-US" dirty="0">
                <a:latin typeface="Times New Roman" pitchFamily="18" charset="0"/>
                <a:cs typeface="Times New Roman" pitchFamily="18" charset="0"/>
              </a:rPr>
              <a:t>The equation (2) can be easily solved by using separation of </a:t>
            </a:r>
            <a:r>
              <a:rPr lang="en-US" dirty="0" smtClean="0">
                <a:latin typeface="Times New Roman" pitchFamily="18" charset="0"/>
                <a:cs typeface="Times New Roman" pitchFamily="18" charset="0"/>
              </a:rPr>
              <a:t>variables, </a:t>
            </a:r>
            <a:r>
              <a:rPr lang="en-US" dirty="0">
                <a:latin typeface="Times New Roman" pitchFamily="18" charset="0"/>
                <a:cs typeface="Times New Roman" pitchFamily="18" charset="0"/>
              </a:rPr>
              <a:t>the </a:t>
            </a:r>
            <a:r>
              <a:rPr lang="en-US" dirty="0" smtClean="0">
                <a:latin typeface="Times New Roman" pitchFamily="18" charset="0"/>
                <a:cs typeface="Times New Roman" pitchFamily="18" charset="0"/>
              </a:rPr>
              <a:t>solution		</a:t>
            </a:r>
          </a:p>
          <a:p>
            <a:pPr marL="0" indent="0">
              <a:buNone/>
            </a:pPr>
            <a:r>
              <a:rPr lang="en-US" dirty="0" smtClean="0">
                <a:latin typeface="Times New Roman" pitchFamily="18" charset="0"/>
                <a:cs typeface="Times New Roman" pitchFamily="18" charset="0"/>
              </a:rPr>
              <a:t>								(4)</a:t>
            </a:r>
            <a:endParaRPr lang="en-US" dirty="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is easily obtained. </a:t>
            </a:r>
          </a:p>
          <a:p>
            <a:pPr marL="0" indent="0">
              <a:buNone/>
            </a:pPr>
            <a:r>
              <a:rPr lang="en-US" dirty="0" smtClean="0">
                <a:latin typeface="Times New Roman" pitchFamily="18" charset="0"/>
                <a:cs typeface="Times New Roman" pitchFamily="18" charset="0"/>
              </a:rPr>
              <a:t>However</a:t>
            </a:r>
            <a:r>
              <a:rPr lang="en-US" dirty="0">
                <a:latin typeface="Times New Roman" pitchFamily="18" charset="0"/>
                <a:cs typeface="Times New Roman" pitchFamily="18" charset="0"/>
              </a:rPr>
              <a:t>, integrating both sides of (2) with respect to </a:t>
            </a:r>
            <a:r>
              <a:rPr lang="en-US" i="1" dirty="0">
                <a:latin typeface="Times New Roman" pitchFamily="18" charset="0"/>
                <a:cs typeface="Times New Roman" pitchFamily="18" charset="0"/>
              </a:rPr>
              <a:t>x</a:t>
            </a:r>
            <a:r>
              <a:rPr lang="en-US" dirty="0">
                <a:latin typeface="Times New Roman" pitchFamily="18" charset="0"/>
                <a:cs typeface="Times New Roman" pitchFamily="18" charset="0"/>
              </a:rPr>
              <a:t>, from 0 to </a:t>
            </a:r>
            <a:r>
              <a:rPr lang="en-US" i="1" dirty="0">
                <a:latin typeface="Times New Roman" pitchFamily="18" charset="0"/>
                <a:cs typeface="Times New Roman" pitchFamily="18" charset="0"/>
              </a:rPr>
              <a:t>x</a:t>
            </a:r>
            <a:r>
              <a:rPr lang="en-US" dirty="0">
                <a:latin typeface="Times New Roman" pitchFamily="18" charset="0"/>
                <a:cs typeface="Times New Roman" pitchFamily="18" charset="0"/>
              </a:rPr>
              <a:t> and using the initial condition (3) yield </a:t>
            </a:r>
            <a:r>
              <a:rPr lang="en-US" dirty="0" smtClean="0">
                <a:latin typeface="Times New Roman" pitchFamily="18" charset="0"/>
                <a:cs typeface="Times New Roman" pitchFamily="18" charset="0"/>
              </a:rPr>
              <a:t>the following</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(5)</a:t>
            </a:r>
          </a:p>
          <a:p>
            <a:pPr marL="0" indent="0">
              <a:buNone/>
            </a:pPr>
            <a:r>
              <a:rPr lang="en-US" dirty="0" smtClean="0">
                <a:latin typeface="Times New Roman" pitchFamily="18" charset="0"/>
                <a:cs typeface="Times New Roman" pitchFamily="18" charset="0"/>
              </a:rPr>
              <a:t>or equivalently</a:t>
            </a: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(6)</a:t>
            </a:r>
            <a:endParaRPr lang="en-US" dirty="0">
              <a:latin typeface="Times New Roman" pitchFamily="18" charset="0"/>
              <a:cs typeface="Times New Roman" pitchFamily="18"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xmlns="" val="4130530540"/>
              </p:ext>
            </p:extLst>
          </p:nvPr>
        </p:nvGraphicFramePr>
        <p:xfrm>
          <a:off x="2366683" y="1371600"/>
          <a:ext cx="2986367" cy="412750"/>
        </p:xfrm>
        <a:graphic>
          <a:graphicData uri="http://schemas.openxmlformats.org/presentationml/2006/ole">
            <p:oleObj spid="_x0000_s2130" name="Equation" r:id="rId3" imgW="1562040" imgH="215640" progId="Equation.3">
              <p:embed/>
            </p:oleObj>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xmlns="" val="1060180422"/>
              </p:ext>
            </p:extLst>
          </p:nvPr>
        </p:nvGraphicFramePr>
        <p:xfrm>
          <a:off x="5000065" y="1873250"/>
          <a:ext cx="1019735" cy="412750"/>
        </p:xfrm>
        <a:graphic>
          <a:graphicData uri="http://schemas.openxmlformats.org/presentationml/2006/ole">
            <p:oleObj spid="_x0000_s2131" name="Equation" r:id="rId4" imgW="533160" imgH="215640" progId="Equation.3">
              <p:embed/>
            </p:oleObj>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xmlns="" val="363091880"/>
              </p:ext>
            </p:extLst>
          </p:nvPr>
        </p:nvGraphicFramePr>
        <p:xfrm>
          <a:off x="2644140" y="3087254"/>
          <a:ext cx="1394460" cy="516467"/>
        </p:xfrm>
        <a:graphic>
          <a:graphicData uri="http://schemas.openxmlformats.org/presentationml/2006/ole">
            <p:oleObj spid="_x0000_s2132" name="Equation" r:id="rId5" imgW="685800" imgH="253800" progId="Equation.3">
              <p:embed/>
            </p:oleObj>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xmlns="" val="1133352553"/>
              </p:ext>
            </p:extLst>
          </p:nvPr>
        </p:nvGraphicFramePr>
        <p:xfrm>
          <a:off x="2751222" y="4953000"/>
          <a:ext cx="2430378" cy="762000"/>
        </p:xfrm>
        <a:graphic>
          <a:graphicData uri="http://schemas.openxmlformats.org/presentationml/2006/ole">
            <p:oleObj spid="_x0000_s2133" name="Equation" r:id="rId6" imgW="1282680" imgH="482400" progId="Equation.3">
              <p:embed/>
            </p:oleObj>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xmlns="" val="155504611"/>
              </p:ext>
            </p:extLst>
          </p:nvPr>
        </p:nvGraphicFramePr>
        <p:xfrm>
          <a:off x="2743201" y="5854700"/>
          <a:ext cx="2438400" cy="774700"/>
        </p:xfrm>
        <a:graphic>
          <a:graphicData uri="http://schemas.openxmlformats.org/presentationml/2006/ole">
            <p:oleObj spid="_x0000_s2134" name="Equation" r:id="rId7" imgW="1231560" imgH="482400" progId="Equation.3">
              <p:embed/>
            </p:oleObj>
          </a:graphicData>
        </a:graphic>
      </p:graphicFrame>
    </p:spTree>
    <p:extLst>
      <p:ext uri="{BB962C8B-B14F-4D97-AF65-F5344CB8AC3E}">
        <p14:creationId xmlns:p14="http://schemas.microsoft.com/office/powerpoint/2010/main" xmlns="" val="33406297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531701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85800"/>
            <a:ext cx="8229600" cy="1143000"/>
          </a:xfrm>
        </p:spPr>
        <p:txBody>
          <a:bodyPr>
            <a:normAutofit fontScale="90000"/>
          </a:bodyPr>
          <a:lstStyle/>
          <a:p>
            <a:r>
              <a:rPr lang="en-US" sz="3600" b="1" dirty="0" smtClean="0">
                <a:latin typeface="Times New Roman" pitchFamily="18" charset="0"/>
                <a:cs typeface="Times New Roman" pitchFamily="18" charset="0"/>
              </a:rPr>
              <a:t/>
            </a:r>
            <a:br>
              <a:rPr lang="en-US" sz="3600" b="1" dirty="0" smtClean="0">
                <a:latin typeface="Times New Roman" pitchFamily="18" charset="0"/>
                <a:cs typeface="Times New Roman" pitchFamily="18" charset="0"/>
              </a:rPr>
            </a:br>
            <a:r>
              <a:rPr lang="en-US" sz="3600" b="1" dirty="0">
                <a:latin typeface="Times New Roman" pitchFamily="18" charset="0"/>
                <a:cs typeface="Times New Roman" pitchFamily="18" charset="0"/>
              </a:rPr>
              <a:t/>
            </a:r>
            <a:br>
              <a:rPr lang="en-US" sz="3600" b="1" dirty="0">
                <a:latin typeface="Times New Roman" pitchFamily="18" charset="0"/>
                <a:cs typeface="Times New Roman" pitchFamily="18" charset="0"/>
              </a:rPr>
            </a:br>
            <a:r>
              <a:rPr lang="en-US" sz="3600" b="1" dirty="0" smtClean="0">
                <a:latin typeface="Times New Roman" pitchFamily="18" charset="0"/>
                <a:cs typeface="Times New Roman" pitchFamily="18" charset="0"/>
              </a:rPr>
              <a:t/>
            </a:r>
            <a:br>
              <a:rPr lang="en-US" sz="3600" b="1" dirty="0" smtClean="0">
                <a:latin typeface="Times New Roman" pitchFamily="18" charset="0"/>
                <a:cs typeface="Times New Roman" pitchFamily="18" charset="0"/>
              </a:rPr>
            </a:br>
            <a:r>
              <a:rPr lang="en-US" sz="3600" b="1" dirty="0">
                <a:latin typeface="Times New Roman" pitchFamily="18" charset="0"/>
                <a:cs typeface="Times New Roman" pitchFamily="18" charset="0"/>
              </a:rPr>
              <a:t/>
            </a:r>
            <a:br>
              <a:rPr lang="en-US" sz="3600" b="1" dirty="0">
                <a:latin typeface="Times New Roman" pitchFamily="18" charset="0"/>
                <a:cs typeface="Times New Roman" pitchFamily="18" charset="0"/>
              </a:rPr>
            </a:br>
            <a:r>
              <a:rPr lang="en-US" sz="3600" b="1" dirty="0" smtClean="0">
                <a:latin typeface="Times New Roman" pitchFamily="18" charset="0"/>
                <a:cs typeface="Times New Roman" pitchFamily="18" charset="0"/>
              </a:rPr>
              <a:t>Classification </a:t>
            </a:r>
            <a:r>
              <a:rPr lang="en-US" sz="3600" b="1" dirty="0">
                <a:latin typeface="Times New Roman" pitchFamily="18" charset="0"/>
                <a:cs typeface="Times New Roman" pitchFamily="18" charset="0"/>
              </a:rPr>
              <a:t>of Linear Integral Equations:</a:t>
            </a:r>
            <a:r>
              <a:rPr lang="en-US" dirty="0"/>
              <a:t/>
            </a:r>
            <a:br>
              <a:rPr lang="en-US" dirty="0"/>
            </a:br>
            <a:endParaRPr lang="en-US" dirty="0"/>
          </a:p>
        </p:txBody>
      </p:sp>
      <p:sp>
        <p:nvSpPr>
          <p:cNvPr id="5" name="Content Placeholder 4"/>
          <p:cNvSpPr>
            <a:spLocks noGrp="1"/>
          </p:cNvSpPr>
          <p:nvPr>
            <p:ph idx="1"/>
          </p:nvPr>
        </p:nvSpPr>
        <p:spPr>
          <a:xfrm>
            <a:off x="381000" y="1447800"/>
            <a:ext cx="8305800" cy="4876800"/>
          </a:xfrm>
        </p:spPr>
        <p:txBody>
          <a:bodyPr>
            <a:normAutofit/>
          </a:bodyPr>
          <a:lstStyle/>
          <a:p>
            <a:pPr marL="0" indent="0" algn="just">
              <a:buNone/>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most frequently used linear integral equations fall under the two main classes namely Fredholm and Voltera integral equations. However, in this text we will distinguish four types of linear integral equations; in which two are of from main classes and two related types of integral equations. In particular, the four </a:t>
            </a:r>
            <a:r>
              <a:rPr lang="en-US" dirty="0" smtClean="0">
                <a:latin typeface="Times New Roman" pitchFamily="18" charset="0"/>
                <a:cs typeface="Times New Roman" pitchFamily="18" charset="0"/>
              </a:rPr>
              <a:t>types </a:t>
            </a:r>
            <a:r>
              <a:rPr lang="en-US" dirty="0">
                <a:latin typeface="Times New Roman" pitchFamily="18" charset="0"/>
                <a:cs typeface="Times New Roman" pitchFamily="18" charset="0"/>
              </a:rPr>
              <a:t>are given by</a:t>
            </a:r>
            <a:r>
              <a:rPr lang="en-US" dirty="0" smtClean="0">
                <a:latin typeface="Times New Roman" pitchFamily="18" charset="0"/>
                <a:cs typeface="Times New Roman" pitchFamily="18" charset="0"/>
              </a:rPr>
              <a:t>:</a:t>
            </a:r>
          </a:p>
          <a:p>
            <a:pPr lvl="0"/>
            <a:r>
              <a:rPr lang="en-US" sz="2400" b="1" dirty="0">
                <a:latin typeface="Times New Roman" pitchFamily="18" charset="0"/>
                <a:cs typeface="Times New Roman" pitchFamily="18" charset="0"/>
              </a:rPr>
              <a:t>Fredholm integral equations</a:t>
            </a:r>
            <a:endParaRPr lang="en-US" sz="2400" dirty="0">
              <a:latin typeface="Times New Roman" pitchFamily="18" charset="0"/>
              <a:cs typeface="Times New Roman" pitchFamily="18" charset="0"/>
            </a:endParaRPr>
          </a:p>
          <a:p>
            <a:pPr lvl="0"/>
            <a:r>
              <a:rPr lang="en-US" sz="2400" b="1" dirty="0">
                <a:latin typeface="Times New Roman" pitchFamily="18" charset="0"/>
                <a:cs typeface="Times New Roman" pitchFamily="18" charset="0"/>
              </a:rPr>
              <a:t>Voltera integral equations</a:t>
            </a:r>
            <a:endParaRPr lang="en-US" sz="2400" dirty="0">
              <a:latin typeface="Times New Roman" pitchFamily="18" charset="0"/>
              <a:cs typeface="Times New Roman" pitchFamily="18" charset="0"/>
            </a:endParaRPr>
          </a:p>
          <a:p>
            <a:pPr lvl="0"/>
            <a:r>
              <a:rPr lang="en-US" sz="2400" b="1" dirty="0">
                <a:latin typeface="Times New Roman" pitchFamily="18" charset="0"/>
                <a:cs typeface="Times New Roman" pitchFamily="18" charset="0"/>
              </a:rPr>
              <a:t>Integro-Differential equations</a:t>
            </a:r>
            <a:endParaRPr lang="en-US" sz="2400" dirty="0">
              <a:latin typeface="Times New Roman" pitchFamily="18" charset="0"/>
              <a:cs typeface="Times New Roman" pitchFamily="18" charset="0"/>
            </a:endParaRPr>
          </a:p>
          <a:p>
            <a:pPr lvl="0"/>
            <a:r>
              <a:rPr lang="en-US" sz="2400" b="1" dirty="0">
                <a:latin typeface="Times New Roman" pitchFamily="18" charset="0"/>
                <a:cs typeface="Times New Roman" pitchFamily="18" charset="0"/>
              </a:rPr>
              <a:t>Singular integral equations.</a:t>
            </a:r>
            <a:endParaRPr lang="en-US" sz="2400" dirty="0">
              <a:latin typeface="Times New Roman" pitchFamily="18" charset="0"/>
              <a:cs typeface="Times New Roman" pitchFamily="18" charset="0"/>
            </a:endParaRPr>
          </a:p>
          <a:p>
            <a:pPr marL="0" indent="0" algn="just">
              <a:buNone/>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40154988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latin typeface="Times New Roman" pitchFamily="18" charset="0"/>
                <a:cs typeface="Times New Roman" pitchFamily="18" charset="0"/>
              </a:rPr>
              <a:t/>
            </a:r>
            <a:br>
              <a:rPr lang="en-US" sz="3600" b="1" dirty="0" smtClean="0">
                <a:latin typeface="Times New Roman" pitchFamily="18" charset="0"/>
                <a:cs typeface="Times New Roman" pitchFamily="18" charset="0"/>
              </a:rPr>
            </a:br>
            <a:r>
              <a:rPr lang="en-US" sz="3600" b="1" dirty="0">
                <a:latin typeface="Times New Roman" pitchFamily="18" charset="0"/>
                <a:cs typeface="Times New Roman" pitchFamily="18" charset="0"/>
              </a:rPr>
              <a:t/>
            </a:r>
            <a:br>
              <a:rPr lang="en-US" sz="3600" b="1" dirty="0">
                <a:latin typeface="Times New Roman" pitchFamily="18" charset="0"/>
                <a:cs typeface="Times New Roman" pitchFamily="18" charset="0"/>
              </a:rPr>
            </a:br>
            <a:r>
              <a:rPr lang="en-US" sz="3600" b="1" dirty="0" smtClean="0">
                <a:latin typeface="Times New Roman" pitchFamily="18" charset="0"/>
                <a:cs typeface="Times New Roman" pitchFamily="18" charset="0"/>
              </a:rPr>
              <a:t/>
            </a:r>
            <a:br>
              <a:rPr lang="en-US" sz="3600" b="1" dirty="0" smtClean="0">
                <a:latin typeface="Times New Roman" pitchFamily="18" charset="0"/>
                <a:cs typeface="Times New Roman" pitchFamily="18" charset="0"/>
              </a:rPr>
            </a:br>
            <a:r>
              <a:rPr lang="en-US" sz="3600" dirty="0" smtClean="0">
                <a:latin typeface="Times New Roman" pitchFamily="18" charset="0"/>
                <a:cs typeface="Times New Roman" pitchFamily="18" charset="0"/>
              </a:rPr>
              <a:t>Fredholm Linear Integral Equations: </a:t>
            </a:r>
            <a:r>
              <a:rPr lang="en-US" dirty="0"/>
              <a:t/>
            </a:r>
            <a:br>
              <a:rPr lang="en-US" dirty="0"/>
            </a:br>
            <a:endParaRPr lang="en-US" dirty="0"/>
          </a:p>
        </p:txBody>
      </p:sp>
      <p:sp>
        <p:nvSpPr>
          <p:cNvPr id="3" name="Content Placeholder 2"/>
          <p:cNvSpPr>
            <a:spLocks noGrp="1"/>
          </p:cNvSpPr>
          <p:nvPr>
            <p:ph idx="1"/>
          </p:nvPr>
        </p:nvSpPr>
        <p:spPr>
          <a:xfrm>
            <a:off x="457200" y="1219200"/>
            <a:ext cx="8305800" cy="5105400"/>
          </a:xfrm>
        </p:spPr>
        <p:txBody>
          <a:bodyPr/>
          <a:lstStyle/>
          <a:p>
            <a:pPr marL="0" indent="0">
              <a:buNone/>
            </a:pPr>
            <a:r>
              <a:rPr lang="en-US" dirty="0"/>
              <a:t>The standard form of Fredholm linear integral equations, where the limits of integration </a:t>
            </a:r>
            <a:r>
              <a:rPr lang="en-US" i="1" dirty="0"/>
              <a:t>a</a:t>
            </a:r>
            <a:r>
              <a:rPr lang="en-US" dirty="0"/>
              <a:t> and </a:t>
            </a:r>
            <a:r>
              <a:rPr lang="en-US" i="1" dirty="0"/>
              <a:t>b</a:t>
            </a:r>
            <a:r>
              <a:rPr lang="en-US" dirty="0"/>
              <a:t> are constants, are given </a:t>
            </a:r>
            <a:r>
              <a:rPr lang="en-US" dirty="0" smtClean="0"/>
              <a:t>by</a:t>
            </a:r>
          </a:p>
          <a:p>
            <a:pPr marL="0" indent="0">
              <a:buNone/>
            </a:pPr>
            <a:r>
              <a:rPr lang="en-US" dirty="0"/>
              <a:t>	</a:t>
            </a:r>
            <a:r>
              <a:rPr lang="en-US" dirty="0" smtClean="0"/>
              <a:t>							</a:t>
            </a:r>
            <a:r>
              <a:rPr lang="en-US" dirty="0" smtClean="0">
                <a:latin typeface="Times New Roman" pitchFamily="18" charset="0"/>
                <a:cs typeface="Times New Roman" pitchFamily="18" charset="0"/>
              </a:rPr>
              <a:t>(7)</a:t>
            </a:r>
          </a:p>
          <a:p>
            <a:pPr marL="0" indent="0">
              <a:buNone/>
            </a:pPr>
            <a:endParaRPr lang="en-US" dirty="0" smtClean="0"/>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305923269"/>
              </p:ext>
            </p:extLst>
          </p:nvPr>
        </p:nvGraphicFramePr>
        <p:xfrm>
          <a:off x="2057400" y="2362200"/>
          <a:ext cx="5117431" cy="838200"/>
        </p:xfrm>
        <a:graphic>
          <a:graphicData uri="http://schemas.openxmlformats.org/presentationml/2006/ole">
            <p:oleObj spid="_x0000_s3087" name="Equation" r:id="rId3" imgW="2946240" imgH="482400" progId="Equation.3">
              <p:embed/>
            </p:oleObj>
          </a:graphicData>
        </a:graphic>
      </p:graphicFrame>
    </p:spTree>
    <p:extLst>
      <p:ext uri="{BB962C8B-B14F-4D97-AF65-F5344CB8AC3E}">
        <p14:creationId xmlns:p14="http://schemas.microsoft.com/office/powerpoint/2010/main" xmlns="" val="3700292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19912"/>
            <a:ext cx="8305800" cy="551688"/>
          </a:xfrm>
        </p:spPr>
        <p:txBody>
          <a:bodyPr>
            <a:normAutofit/>
          </a:bodyPr>
          <a:lstStyle/>
          <a:p>
            <a:r>
              <a:rPr lang="en-US" sz="3200" dirty="0">
                <a:latin typeface="Times New Roman" pitchFamily="18" charset="0"/>
                <a:cs typeface="Times New Roman" pitchFamily="18" charset="0"/>
              </a:rPr>
              <a:t>Voltera Linear Integral Equations:</a:t>
            </a:r>
          </a:p>
        </p:txBody>
      </p:sp>
      <p:sp>
        <p:nvSpPr>
          <p:cNvPr id="3" name="Content Placeholder 2"/>
          <p:cNvSpPr>
            <a:spLocks noGrp="1"/>
          </p:cNvSpPr>
          <p:nvPr>
            <p:ph idx="1"/>
          </p:nvPr>
        </p:nvSpPr>
        <p:spPr>
          <a:xfrm>
            <a:off x="457200" y="1371600"/>
            <a:ext cx="8229600" cy="4389120"/>
          </a:xfrm>
        </p:spPr>
        <p:txBody>
          <a:bodyPr/>
          <a:lstStyle/>
          <a:p>
            <a:pPr marL="0" indent="0">
              <a:buNone/>
            </a:pPr>
            <a:r>
              <a:rPr lang="en-US" dirty="0"/>
              <a:t>The standard form of Voltera linear integral equations, where the limit of integration are function of </a:t>
            </a:r>
            <a:r>
              <a:rPr lang="en-US" i="1" dirty="0"/>
              <a:t>x</a:t>
            </a:r>
            <a:r>
              <a:rPr lang="en-US" dirty="0"/>
              <a:t> rather than constants, are given </a:t>
            </a:r>
            <a:r>
              <a:rPr lang="en-US" dirty="0" smtClean="0"/>
              <a:t>by</a:t>
            </a:r>
            <a:endParaRPr lang="en-US" dirty="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								(10)</a:t>
            </a:r>
            <a:endParaRPr lang="en-US"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xmlns="" val="4174382116"/>
              </p:ext>
            </p:extLst>
          </p:nvPr>
        </p:nvGraphicFramePr>
        <p:xfrm>
          <a:off x="1905000" y="2501899"/>
          <a:ext cx="4800600" cy="850901"/>
        </p:xfrm>
        <a:graphic>
          <a:graphicData uri="http://schemas.openxmlformats.org/presentationml/2006/ole">
            <p:oleObj spid="_x0000_s4109" name="Equation" r:id="rId3" imgW="2133360" imgH="482400" progId="Equation.3">
              <p:embed/>
            </p:oleObj>
          </a:graphicData>
        </a:graphic>
      </p:graphicFrame>
    </p:spTree>
    <p:extLst>
      <p:ext uri="{BB962C8B-B14F-4D97-AF65-F5344CB8AC3E}">
        <p14:creationId xmlns:p14="http://schemas.microsoft.com/office/powerpoint/2010/main" xmlns="" val="32995182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334000"/>
          </a:xfrm>
        </p:spPr>
        <p:txBody>
          <a:bodyPr>
            <a:normAutofit fontScale="92500"/>
          </a:bodyPr>
          <a:lstStyle/>
          <a:p>
            <a:pPr marL="0" indent="0" algn="just">
              <a:buNone/>
            </a:pPr>
            <a:r>
              <a:rPr lang="en-US" dirty="0">
                <a:latin typeface="Times New Roman" pitchFamily="18" charset="0"/>
                <a:cs typeface="Times New Roman" pitchFamily="18" charset="0"/>
              </a:rPr>
              <a:t>Examining the equations (7) – (12) carefully, the following remarks can be concluded</a:t>
            </a:r>
            <a:r>
              <a:rPr lang="en-US" dirty="0" smtClean="0">
                <a:latin typeface="Times New Roman" pitchFamily="18" charset="0"/>
                <a:cs typeface="Times New Roman" pitchFamily="18" charset="0"/>
              </a:rPr>
              <a:t>:</a:t>
            </a:r>
          </a:p>
          <a:p>
            <a:pPr marL="0" lvl="0" indent="0" algn="just">
              <a:buNone/>
            </a:pPr>
            <a:r>
              <a:rPr lang="en-US" b="1" dirty="0" smtClean="0">
                <a:latin typeface="Times New Roman" pitchFamily="18" charset="0"/>
                <a:cs typeface="Times New Roman" pitchFamily="18" charset="0"/>
              </a:rPr>
              <a:t>Structure </a:t>
            </a:r>
            <a:r>
              <a:rPr lang="en-US" b="1" dirty="0">
                <a:latin typeface="Times New Roman" pitchFamily="18" charset="0"/>
                <a:cs typeface="Times New Roman" pitchFamily="18" charset="0"/>
              </a:rPr>
              <a:t>of Fredholm and Voltera equations:</a:t>
            </a:r>
            <a:endParaRPr lang="en-US" dirty="0">
              <a:latin typeface="Times New Roman" pitchFamily="18" charset="0"/>
              <a:cs typeface="Times New Roman" pitchFamily="18" charset="0"/>
            </a:endParaRPr>
          </a:p>
          <a:p>
            <a:pPr marL="0" indent="0" algn="just">
              <a:buNone/>
            </a:pPr>
            <a:r>
              <a:rPr lang="en-US" dirty="0">
                <a:latin typeface="Times New Roman" pitchFamily="18" charset="0"/>
                <a:cs typeface="Times New Roman" pitchFamily="18" charset="0"/>
              </a:rPr>
              <a:t>The unknown function  appears linearly only under the integral sign in linear Fredholm and Voltera integral equations of the first kind. However, the unknown function  appears linearly under the integral sign and outside the integral sign as well in the second kind of these linear </a:t>
            </a:r>
            <a:r>
              <a:rPr lang="en-US" dirty="0" smtClean="0">
                <a:latin typeface="Times New Roman" pitchFamily="18" charset="0"/>
                <a:cs typeface="Times New Roman" pitchFamily="18" charset="0"/>
              </a:rPr>
              <a:t>integral </a:t>
            </a:r>
            <a:r>
              <a:rPr lang="en-US" dirty="0">
                <a:latin typeface="Times New Roman" pitchFamily="18" charset="0"/>
                <a:cs typeface="Times New Roman" pitchFamily="18" charset="0"/>
              </a:rPr>
              <a:t>equations</a:t>
            </a:r>
            <a:r>
              <a:rPr lang="en-US" dirty="0" smtClean="0">
                <a:latin typeface="Times New Roman" pitchFamily="18" charset="0"/>
                <a:cs typeface="Times New Roman" pitchFamily="18" charset="0"/>
              </a:rPr>
              <a:t>.</a:t>
            </a:r>
          </a:p>
          <a:p>
            <a:pPr marL="0" lvl="0" indent="0">
              <a:buNone/>
            </a:pPr>
            <a:r>
              <a:rPr lang="en-US" b="1" dirty="0">
                <a:latin typeface="Times New Roman" pitchFamily="18" charset="0"/>
                <a:cs typeface="Times New Roman" pitchFamily="18" charset="0"/>
              </a:rPr>
              <a:t>Limits of integration:</a:t>
            </a: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In Fredholm integral equations, the integral is taken over a finite interval with fixed limit of integration. However, in Voltera integral equations, at least one limit of the range of integration is a variable.</a:t>
            </a:r>
          </a:p>
          <a:p>
            <a:pPr marL="0" indent="0" algn="just">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33022872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638800"/>
          </a:xfrm>
        </p:spPr>
        <p:txBody>
          <a:bodyPr/>
          <a:lstStyle/>
          <a:p>
            <a:pPr marL="0" lvl="0" indent="0">
              <a:buNone/>
            </a:pPr>
            <a:r>
              <a:rPr lang="en-US" sz="2400" b="1" dirty="0">
                <a:latin typeface="Times New Roman" pitchFamily="18" charset="0"/>
                <a:cs typeface="Times New Roman" pitchFamily="18" charset="0"/>
              </a:rPr>
              <a:t>Linearity property:</a:t>
            </a:r>
            <a:endParaRPr lang="en-US" sz="2400" dirty="0">
              <a:latin typeface="Times New Roman" pitchFamily="18" charset="0"/>
              <a:cs typeface="Times New Roman" pitchFamily="18" charset="0"/>
            </a:endParaRPr>
          </a:p>
          <a:p>
            <a:pPr marL="0" indent="0">
              <a:buNone/>
            </a:pPr>
            <a:r>
              <a:rPr lang="en-US" sz="2400" dirty="0">
                <a:latin typeface="Times New Roman" pitchFamily="18" charset="0"/>
                <a:cs typeface="Times New Roman" pitchFamily="18" charset="0"/>
              </a:rPr>
              <a:t>If the exponent of the unknown function  inside the integral sign is one, the integral equation is called </a:t>
            </a:r>
            <a:r>
              <a:rPr lang="en-US" sz="2400" i="1" dirty="0">
                <a:latin typeface="Times New Roman" pitchFamily="18" charset="0"/>
                <a:cs typeface="Times New Roman" pitchFamily="18" charset="0"/>
              </a:rPr>
              <a:t>linear</a:t>
            </a:r>
            <a:r>
              <a:rPr lang="en-US" sz="2400" dirty="0">
                <a:latin typeface="Times New Roman" pitchFamily="18" charset="0"/>
                <a:cs typeface="Times New Roman" pitchFamily="18" charset="0"/>
              </a:rPr>
              <a:t> integral equation. If the unknown function  has exponent other than one, or if the equation contains nonlinear function of , such as  and  etc., the integral equation is known as </a:t>
            </a:r>
            <a:r>
              <a:rPr lang="en-US" sz="2400" i="1" dirty="0">
                <a:latin typeface="Times New Roman" pitchFamily="18" charset="0"/>
                <a:cs typeface="Times New Roman" pitchFamily="18" charset="0"/>
              </a:rPr>
              <a:t>nonlinear</a:t>
            </a:r>
            <a:r>
              <a:rPr lang="en-US" sz="2400" dirty="0">
                <a:latin typeface="Times New Roman" pitchFamily="18" charset="0"/>
                <a:cs typeface="Times New Roman" pitchFamily="18" charset="0"/>
              </a:rPr>
              <a:t> integral equation. The following are examples of </a:t>
            </a:r>
            <a:r>
              <a:rPr lang="en-US" sz="2400" i="1" dirty="0">
                <a:latin typeface="Times New Roman" pitchFamily="18" charset="0"/>
                <a:cs typeface="Times New Roman" pitchFamily="18" charset="0"/>
              </a:rPr>
              <a:t>nonlinear</a:t>
            </a:r>
            <a:r>
              <a:rPr lang="en-US" sz="2400" dirty="0">
                <a:latin typeface="Times New Roman" pitchFamily="18" charset="0"/>
                <a:cs typeface="Times New Roman" pitchFamily="18" charset="0"/>
              </a:rPr>
              <a:t> integral equations:</a:t>
            </a:r>
          </a:p>
          <a:p>
            <a:pPr marL="0" indent="0">
              <a:buNone/>
            </a:pPr>
            <a:r>
              <a:rPr lang="en-US" dirty="0" smtClean="0"/>
              <a:t>								</a:t>
            </a:r>
            <a:r>
              <a:rPr lang="en-US" sz="2400" dirty="0" smtClean="0">
                <a:latin typeface="Times New Roman" pitchFamily="18" charset="0"/>
                <a:cs typeface="Times New Roman" pitchFamily="18" charset="0"/>
              </a:rPr>
              <a:t>(13)</a:t>
            </a:r>
          </a:p>
          <a:p>
            <a:pPr marL="0" indent="0">
              <a:buNone/>
            </a:pPr>
            <a:endParaRPr lang="en-US" sz="2400" dirty="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(14)</a:t>
            </a:r>
          </a:p>
          <a:p>
            <a:pPr marL="0" indent="0">
              <a:buNone/>
            </a:pPr>
            <a:endParaRPr lang="en-US" sz="2400" dirty="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(15)</a:t>
            </a:r>
            <a:endParaRPr lang="en-US" sz="2400" dirty="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xmlns="" val="1535253897"/>
              </p:ext>
            </p:extLst>
          </p:nvPr>
        </p:nvGraphicFramePr>
        <p:xfrm>
          <a:off x="2057400" y="3505200"/>
          <a:ext cx="4191000" cy="840986"/>
        </p:xfrm>
        <a:graphic>
          <a:graphicData uri="http://schemas.openxmlformats.org/presentationml/2006/ole">
            <p:oleObj spid="_x0000_s5149" name="Equation" r:id="rId3" imgW="1892160" imgH="482400" progId="Equation.3">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2835065819"/>
              </p:ext>
            </p:extLst>
          </p:nvPr>
        </p:nvGraphicFramePr>
        <p:xfrm>
          <a:off x="2057400" y="4394199"/>
          <a:ext cx="4191000" cy="847645"/>
        </p:xfrm>
        <a:graphic>
          <a:graphicData uri="http://schemas.openxmlformats.org/presentationml/2006/ole">
            <p:oleObj spid="_x0000_s5150" name="Equation" r:id="rId4" imgW="1854000" imgH="482400" progId="Equation.3">
              <p:embed/>
            </p:oleObj>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xmlns="" val="3691257462"/>
              </p:ext>
            </p:extLst>
          </p:nvPr>
        </p:nvGraphicFramePr>
        <p:xfrm>
          <a:off x="2133600" y="5215391"/>
          <a:ext cx="4267200" cy="804409"/>
        </p:xfrm>
        <a:graphic>
          <a:graphicData uri="http://schemas.openxmlformats.org/presentationml/2006/ole">
            <p:oleObj spid="_x0000_s5151" name="Equation" r:id="rId5" imgW="2158920" imgH="482400" progId="Equation.3">
              <p:embed/>
            </p:oleObj>
          </a:graphicData>
        </a:graphic>
      </p:graphicFrame>
    </p:spTree>
    <p:extLst>
      <p:ext uri="{BB962C8B-B14F-4D97-AF65-F5344CB8AC3E}">
        <p14:creationId xmlns:p14="http://schemas.microsoft.com/office/powerpoint/2010/main" xmlns="" val="3315029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05400"/>
          </a:xfrm>
        </p:spPr>
        <p:txBody>
          <a:bodyPr/>
          <a:lstStyle/>
          <a:p>
            <a:pPr marL="0" lvl="0" indent="0">
              <a:buNone/>
            </a:pPr>
            <a:r>
              <a:rPr lang="en-US" b="1" dirty="0">
                <a:latin typeface="Times New Roman" pitchFamily="18" charset="0"/>
                <a:cs typeface="Times New Roman" pitchFamily="18" charset="0"/>
              </a:rPr>
              <a:t>Homogeneity property:</a:t>
            </a: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If we set  </a:t>
            </a:r>
            <a:r>
              <a:rPr lang="en-US" dirty="0" smtClean="0">
                <a:latin typeface="Times New Roman" pitchFamily="18" charset="0"/>
                <a:cs typeface="Times New Roman" pitchFamily="18" charset="0"/>
              </a:rPr>
              <a:t>          in </a:t>
            </a:r>
            <a:r>
              <a:rPr lang="en-US" dirty="0">
                <a:latin typeface="Times New Roman" pitchFamily="18" charset="0"/>
                <a:cs typeface="Times New Roman" pitchFamily="18" charset="0"/>
              </a:rPr>
              <a:t>Fredholm or Voltera integral equation of the second kind given by (9) and (12), the resulting equation is known as </a:t>
            </a:r>
            <a:r>
              <a:rPr lang="en-US" i="1" dirty="0">
                <a:latin typeface="Times New Roman" pitchFamily="18" charset="0"/>
                <a:cs typeface="Times New Roman" pitchFamily="18" charset="0"/>
              </a:rPr>
              <a:t>homogeneous</a:t>
            </a:r>
            <a:r>
              <a:rPr lang="en-US" dirty="0">
                <a:latin typeface="Times New Roman" pitchFamily="18" charset="0"/>
                <a:cs typeface="Times New Roman" pitchFamily="18" charset="0"/>
              </a:rPr>
              <a:t> integral equation, otherwise it is called </a:t>
            </a:r>
            <a:r>
              <a:rPr lang="en-US" i="1" dirty="0" err="1">
                <a:latin typeface="Times New Roman" pitchFamily="18" charset="0"/>
                <a:cs typeface="Times New Roman" pitchFamily="18" charset="0"/>
              </a:rPr>
              <a:t>nonhomogeneous</a:t>
            </a:r>
            <a:r>
              <a:rPr lang="en-US" dirty="0">
                <a:latin typeface="Times New Roman" pitchFamily="18" charset="0"/>
                <a:cs typeface="Times New Roman" pitchFamily="18" charset="0"/>
              </a:rPr>
              <a:t> integral equation, i.e.</a:t>
            </a:r>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2837372729"/>
              </p:ext>
            </p:extLst>
          </p:nvPr>
        </p:nvGraphicFramePr>
        <p:xfrm>
          <a:off x="1752600" y="1798320"/>
          <a:ext cx="838200" cy="335280"/>
        </p:xfrm>
        <a:graphic>
          <a:graphicData uri="http://schemas.openxmlformats.org/presentationml/2006/ole">
            <p:oleObj spid="_x0000_s6154" name="Equation" r:id="rId3" imgW="558720" imgH="215640" progId="Equation.3">
              <p:embed/>
            </p:oleObj>
          </a:graphicData>
        </a:graphic>
      </p:graphicFrame>
    </p:spTree>
    <p:extLst>
      <p:ext uri="{BB962C8B-B14F-4D97-AF65-F5344CB8AC3E}">
        <p14:creationId xmlns:p14="http://schemas.microsoft.com/office/powerpoint/2010/main" xmlns="" val="29240062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819912"/>
            <a:ext cx="8305800" cy="551688"/>
          </a:xfrm>
        </p:spPr>
        <p:txBody>
          <a:bodyPr>
            <a:normAutofit/>
          </a:bodyPr>
          <a:lstStyle/>
          <a:p>
            <a:r>
              <a:rPr lang="en-US" sz="3200" dirty="0">
                <a:latin typeface="Times New Roman" pitchFamily="18" charset="0"/>
                <a:cs typeface="Times New Roman" pitchFamily="18" charset="0"/>
              </a:rPr>
              <a:t>Integro-Differential Equations:</a:t>
            </a:r>
          </a:p>
        </p:txBody>
      </p:sp>
      <p:sp>
        <p:nvSpPr>
          <p:cNvPr id="3" name="Content Placeholder 2"/>
          <p:cNvSpPr>
            <a:spLocks noGrp="1"/>
          </p:cNvSpPr>
          <p:nvPr>
            <p:ph idx="1"/>
          </p:nvPr>
        </p:nvSpPr>
        <p:spPr>
          <a:xfrm>
            <a:off x="457200" y="1371600"/>
            <a:ext cx="8229600" cy="4389120"/>
          </a:xfrm>
        </p:spPr>
        <p:txBody>
          <a:bodyPr>
            <a:normAutofit lnSpcReduction="10000"/>
          </a:bodyPr>
          <a:lstStyle/>
          <a:p>
            <a:pPr marL="0" indent="0" algn="just">
              <a:buNone/>
            </a:pPr>
            <a:r>
              <a:rPr lang="en-US" sz="2400" dirty="0">
                <a:latin typeface="Times New Roman" pitchFamily="18" charset="0"/>
                <a:cs typeface="Times New Roman" pitchFamily="18" charset="0"/>
              </a:rPr>
              <a:t>Voltera, in the early 1900, studied the population growth, where new types of equations have been developed and was termed as Integro-differential equations. In this type of equations, the unknown function  </a:t>
            </a:r>
            <a:r>
              <a:rPr lang="en-US" sz="2400" dirty="0" smtClean="0">
                <a:latin typeface="Times New Roman" pitchFamily="18" charset="0"/>
                <a:cs typeface="Times New Roman" pitchFamily="18" charset="0"/>
              </a:rPr>
              <a:t>    occurs </a:t>
            </a:r>
            <a:r>
              <a:rPr lang="en-US" sz="2400" dirty="0">
                <a:latin typeface="Times New Roman" pitchFamily="18" charset="0"/>
                <a:cs typeface="Times New Roman" pitchFamily="18" charset="0"/>
              </a:rPr>
              <a:t>in one side as an </a:t>
            </a:r>
            <a:r>
              <a:rPr lang="en-US" sz="2400" i="1" dirty="0">
                <a:latin typeface="Times New Roman" pitchFamily="18" charset="0"/>
                <a:cs typeface="Times New Roman" pitchFamily="18" charset="0"/>
              </a:rPr>
              <a:t>ordinary derivative</a:t>
            </a:r>
            <a:r>
              <a:rPr lang="en-US" sz="2400" dirty="0">
                <a:latin typeface="Times New Roman" pitchFamily="18" charset="0"/>
                <a:cs typeface="Times New Roman" pitchFamily="18" charset="0"/>
              </a:rPr>
              <a:t>, and appears on the other side under the integral sign. The following are examples of Integro-differential equations</a:t>
            </a:r>
            <a:r>
              <a:rPr lang="en-US" sz="2400" dirty="0" smtClean="0">
                <a:latin typeface="Times New Roman" pitchFamily="18" charset="0"/>
                <a:cs typeface="Times New Roman" pitchFamily="18" charset="0"/>
              </a:rPr>
              <a:t>:</a:t>
            </a:r>
          </a:p>
          <a:p>
            <a:pPr marL="0" indent="0" algn="just">
              <a:buNone/>
            </a:pPr>
            <a:r>
              <a:rPr lang="en-US" sz="2400" dirty="0" smtClean="0">
                <a:latin typeface="Times New Roman" pitchFamily="18" charset="0"/>
                <a:cs typeface="Times New Roman" pitchFamily="18" charset="0"/>
              </a:rPr>
              <a:t>								(16)</a:t>
            </a:r>
          </a:p>
          <a:p>
            <a:pPr marL="0" indent="0" algn="just">
              <a:buNone/>
            </a:pPr>
            <a:endParaRPr lang="en-US" sz="2400" dirty="0">
              <a:latin typeface="Times New Roman" pitchFamily="18" charset="0"/>
              <a:cs typeface="Times New Roman" pitchFamily="18" charset="0"/>
            </a:endParaRPr>
          </a:p>
          <a:p>
            <a:pPr marL="0" indent="0" algn="just">
              <a:buNone/>
            </a:pPr>
            <a:r>
              <a:rPr lang="en-US" sz="2400" dirty="0" smtClean="0">
                <a:latin typeface="Times New Roman" pitchFamily="18" charset="0"/>
                <a:cs typeface="Times New Roman" pitchFamily="18" charset="0"/>
              </a:rPr>
              <a:t>								(17)</a:t>
            </a:r>
          </a:p>
          <a:p>
            <a:pPr marL="0" indent="0" algn="just">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(18)</a:t>
            </a:r>
            <a:endParaRPr lang="en-US" sz="2400" dirty="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xmlns="" val="2645988011"/>
              </p:ext>
            </p:extLst>
          </p:nvPr>
        </p:nvGraphicFramePr>
        <p:xfrm>
          <a:off x="3136900" y="2382980"/>
          <a:ext cx="520700" cy="384865"/>
        </p:xfrm>
        <a:graphic>
          <a:graphicData uri="http://schemas.openxmlformats.org/presentationml/2006/ole">
            <p:oleObj spid="_x0000_s7198" name="Equation" r:id="rId3" imgW="291960" imgH="215640" progId="Equation.3">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1173771724"/>
              </p:ext>
            </p:extLst>
          </p:nvPr>
        </p:nvGraphicFramePr>
        <p:xfrm>
          <a:off x="2133600" y="3352800"/>
          <a:ext cx="4911450" cy="762000"/>
        </p:xfrm>
        <a:graphic>
          <a:graphicData uri="http://schemas.openxmlformats.org/presentationml/2006/ole">
            <p:oleObj spid="_x0000_s7199" name="Equation" r:id="rId4" imgW="2971800" imgH="482400" progId="Equation.3">
              <p:embed/>
            </p:oleObj>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xmlns="" val="2192739295"/>
              </p:ext>
            </p:extLst>
          </p:nvPr>
        </p:nvGraphicFramePr>
        <p:xfrm>
          <a:off x="2057400" y="4038600"/>
          <a:ext cx="5334000" cy="762000"/>
        </p:xfrm>
        <a:graphic>
          <a:graphicData uri="http://schemas.openxmlformats.org/presentationml/2006/ole">
            <p:oleObj spid="_x0000_s7200" name="Equation" r:id="rId5" imgW="2425680" imgH="482400" progId="Equation.3">
              <p:embed/>
            </p:oleObj>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xmlns="" val="1077347688"/>
              </p:ext>
            </p:extLst>
          </p:nvPr>
        </p:nvGraphicFramePr>
        <p:xfrm>
          <a:off x="2057400" y="4724400"/>
          <a:ext cx="5046190" cy="787401"/>
        </p:xfrm>
        <a:graphic>
          <a:graphicData uri="http://schemas.openxmlformats.org/presentationml/2006/ole">
            <p:oleObj spid="_x0000_s7201" name="Equation" r:id="rId6" imgW="2336760" imgH="482400" progId="Equation.3">
              <p:embed/>
            </p:oleObj>
          </a:graphicData>
        </a:graphic>
      </p:graphicFrame>
    </p:spTree>
    <p:extLst>
      <p:ext uri="{BB962C8B-B14F-4D97-AF65-F5344CB8AC3E}">
        <p14:creationId xmlns:p14="http://schemas.microsoft.com/office/powerpoint/2010/main" xmlns="" val="25778466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551688"/>
          </a:xfrm>
        </p:spPr>
        <p:txBody>
          <a:bodyPr>
            <a:normAutofit/>
          </a:bodyPr>
          <a:lstStyle/>
          <a:p>
            <a:r>
              <a:rPr lang="en-US" sz="3200" dirty="0">
                <a:latin typeface="Times New Roman" pitchFamily="18" charset="0"/>
                <a:cs typeface="Times New Roman" pitchFamily="18" charset="0"/>
              </a:rPr>
              <a:t>Singular integral Equations:</a:t>
            </a:r>
          </a:p>
        </p:txBody>
      </p:sp>
      <p:sp>
        <p:nvSpPr>
          <p:cNvPr id="3" name="Content Placeholder 2"/>
          <p:cNvSpPr>
            <a:spLocks noGrp="1"/>
          </p:cNvSpPr>
          <p:nvPr>
            <p:ph idx="1"/>
          </p:nvPr>
        </p:nvSpPr>
        <p:spPr>
          <a:xfrm>
            <a:off x="457200" y="1219200"/>
            <a:ext cx="8229600" cy="5029200"/>
          </a:xfrm>
        </p:spPr>
        <p:txBody>
          <a:bodyPr>
            <a:normAutofit/>
          </a:bodyPr>
          <a:lstStyle/>
          <a:p>
            <a:pPr marL="0" indent="0">
              <a:buNone/>
            </a:pPr>
            <a:r>
              <a:rPr lang="en-US" dirty="0">
                <a:latin typeface="Times New Roman" pitchFamily="18" charset="0"/>
                <a:cs typeface="Times New Roman" pitchFamily="18" charset="0"/>
              </a:rPr>
              <a:t>The integral equation of the first </a:t>
            </a:r>
            <a:r>
              <a:rPr lang="en-US" dirty="0" smtClean="0">
                <a:latin typeface="Times New Roman" pitchFamily="18" charset="0"/>
                <a:cs typeface="Times New Roman" pitchFamily="18" charset="0"/>
              </a:rPr>
              <a:t>kind</a:t>
            </a:r>
          </a:p>
          <a:p>
            <a:pPr marL="0" indent="0">
              <a:buNone/>
            </a:pPr>
            <a:r>
              <a:rPr lang="en-US" dirty="0" smtClean="0">
                <a:latin typeface="Times New Roman" pitchFamily="18" charset="0"/>
                <a:cs typeface="Times New Roman" pitchFamily="18" charset="0"/>
              </a:rPr>
              <a:t>								(19)</a:t>
            </a:r>
          </a:p>
          <a:p>
            <a:pPr marL="0" indent="0">
              <a:buNone/>
            </a:pPr>
            <a:endParaRPr lang="en-US" dirty="0" smtClean="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or </a:t>
            </a:r>
            <a:r>
              <a:rPr lang="en-US" dirty="0">
                <a:latin typeface="Times New Roman" pitchFamily="18" charset="0"/>
                <a:cs typeface="Times New Roman" pitchFamily="18" charset="0"/>
              </a:rPr>
              <a:t>the integral equation of the second kind</a:t>
            </a:r>
          </a:p>
          <a:p>
            <a:pPr marL="0" indent="0">
              <a:buNone/>
            </a:pPr>
            <a:endParaRPr lang="en-US" dirty="0" smtClean="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(20)</a:t>
            </a:r>
          </a:p>
          <a:p>
            <a:pPr marL="0" indent="0">
              <a:buNone/>
            </a:pPr>
            <a:endParaRPr lang="en-US" dirty="0">
              <a:latin typeface="Times New Roman" pitchFamily="18" charset="0"/>
              <a:cs typeface="Times New Roman" pitchFamily="18" charset="0"/>
            </a:endParaRPr>
          </a:p>
          <a:p>
            <a:pPr marL="0" indent="0">
              <a:buNone/>
            </a:pPr>
            <a:r>
              <a:rPr lang="en-US" sz="2400" dirty="0">
                <a:latin typeface="Times New Roman" pitchFamily="18" charset="0"/>
                <a:cs typeface="Times New Roman" pitchFamily="18" charset="0"/>
              </a:rPr>
              <a:t>is called singular if the lower limit, the upper limit or both limits of integration are infinite. In addition, the equation (19) or (20) is also called a singular integral equation if the kernel  becomes infinite at one or more point in the domain of integration. </a:t>
            </a:r>
          </a:p>
          <a:p>
            <a:pPr marL="0" indent="0">
              <a:buNone/>
            </a:pPr>
            <a:endParaRPr lang="en-US" dirty="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xmlns="" val="767565978"/>
              </p:ext>
            </p:extLst>
          </p:nvPr>
        </p:nvGraphicFramePr>
        <p:xfrm>
          <a:off x="2209800" y="1773583"/>
          <a:ext cx="3733800" cy="817217"/>
        </p:xfrm>
        <a:graphic>
          <a:graphicData uri="http://schemas.openxmlformats.org/presentationml/2006/ole">
            <p:oleObj spid="_x0000_s9232" name="Equation" r:id="rId3" imgW="1460160" imgH="495000" progId="Equation.3">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968573383"/>
              </p:ext>
            </p:extLst>
          </p:nvPr>
        </p:nvGraphicFramePr>
        <p:xfrm>
          <a:off x="2258646" y="3352800"/>
          <a:ext cx="3708400" cy="990600"/>
        </p:xfrm>
        <a:graphic>
          <a:graphicData uri="http://schemas.openxmlformats.org/presentationml/2006/ole">
            <p:oleObj spid="_x0000_s9233" name="Equation" r:id="rId4" imgW="1854000" imgH="495000" progId="Equation.3">
              <p:embed/>
            </p:oleObj>
          </a:graphicData>
        </a:graphic>
      </p:graphicFrame>
    </p:spTree>
    <p:extLst>
      <p:ext uri="{BB962C8B-B14F-4D97-AF65-F5344CB8AC3E}">
        <p14:creationId xmlns:p14="http://schemas.microsoft.com/office/powerpoint/2010/main" xmlns="" val="38422998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382000" cy="4648200"/>
          </a:xfrm>
        </p:spPr>
        <p:txBody>
          <a:bodyPr>
            <a:normAutofit/>
          </a:bodyPr>
          <a:lstStyle/>
          <a:p>
            <a:pPr marL="0" indent="0">
              <a:buNone/>
            </a:pPr>
            <a:r>
              <a:rPr lang="en-US" dirty="0">
                <a:latin typeface="Times New Roman" pitchFamily="18" charset="0"/>
                <a:cs typeface="Times New Roman" pitchFamily="18" charset="0"/>
              </a:rPr>
              <a:t>Some examples of first kind are listed below</a:t>
            </a:r>
            <a:r>
              <a:rPr lang="en-US" dirty="0" smtClean="0">
                <a:latin typeface="Times New Roman" pitchFamily="18" charset="0"/>
                <a:cs typeface="Times New Roman" pitchFamily="18" charset="0"/>
              </a:rPr>
              <a:t>:</a:t>
            </a:r>
          </a:p>
          <a:p>
            <a:pPr marL="0" indent="0">
              <a:buNone/>
            </a:pPr>
            <a:endParaRPr lang="en-US" sz="2400" dirty="0">
              <a:latin typeface="Times New Roman" pitchFamily="18" charset="0"/>
              <a:cs typeface="Times New Roman" pitchFamily="18" charset="0"/>
            </a:endParaRPr>
          </a:p>
          <a:p>
            <a:pPr marL="0" indent="0">
              <a:buNone/>
            </a:pPr>
            <a:endParaRPr lang="en-US" sz="2400" dirty="0" smtClean="0">
              <a:latin typeface="Times New Roman" pitchFamily="18" charset="0"/>
              <a:cs typeface="Times New Roman" pitchFamily="18" charset="0"/>
            </a:endParaRPr>
          </a:p>
          <a:p>
            <a:pPr marL="0" indent="0">
              <a:buNone/>
            </a:pPr>
            <a:endParaRPr lang="en-US" sz="2400" dirty="0">
              <a:latin typeface="Times New Roman" pitchFamily="18" charset="0"/>
              <a:cs typeface="Times New Roman" pitchFamily="18" charset="0"/>
            </a:endParaRPr>
          </a:p>
          <a:p>
            <a:pPr marL="0" indent="0">
              <a:buNone/>
            </a:pPr>
            <a:endParaRPr lang="en-US" sz="2400" dirty="0" smtClean="0">
              <a:latin typeface="Times New Roman" pitchFamily="18" charset="0"/>
              <a:cs typeface="Times New Roman" pitchFamily="18" charset="0"/>
            </a:endParaRPr>
          </a:p>
          <a:p>
            <a:pPr marL="0" indent="0">
              <a:buNone/>
            </a:pPr>
            <a:endParaRPr lang="en-US" sz="2400" dirty="0">
              <a:latin typeface="Times New Roman" pitchFamily="18" charset="0"/>
              <a:cs typeface="Times New Roman" pitchFamily="18" charset="0"/>
            </a:endParaRPr>
          </a:p>
          <a:p>
            <a:pPr marL="0" indent="0">
              <a:buNone/>
            </a:pPr>
            <a:endParaRPr lang="en-US" sz="2400" dirty="0" smtClean="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where the singular behavior in these examples has resulted from the range of the integration becoming infinite.</a:t>
            </a:r>
          </a:p>
          <a:p>
            <a:pPr marL="0" indent="0">
              <a:buNone/>
            </a:pPr>
            <a:endParaRPr lang="en-US" sz="2400" dirty="0" smtClean="0">
              <a:latin typeface="Times New Roman" pitchFamily="18" charset="0"/>
              <a:cs typeface="Times New Roman" pitchFamily="18" charset="0"/>
            </a:endParaRPr>
          </a:p>
          <a:p>
            <a:pPr marL="0" indent="0">
              <a:buNone/>
            </a:pPr>
            <a:endParaRPr lang="en-US" sz="2400"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2410069519"/>
              </p:ext>
            </p:extLst>
          </p:nvPr>
        </p:nvGraphicFramePr>
        <p:xfrm>
          <a:off x="2362200" y="1870205"/>
          <a:ext cx="3276600" cy="720595"/>
        </p:xfrm>
        <a:graphic>
          <a:graphicData uri="http://schemas.openxmlformats.org/presentationml/2006/ole">
            <p:oleObj spid="_x0000_s10260" name="Equation" r:id="rId3" imgW="1854000" imgH="482400" progId="Equation.3">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2692674874"/>
              </p:ext>
            </p:extLst>
          </p:nvPr>
        </p:nvGraphicFramePr>
        <p:xfrm>
          <a:off x="2438400" y="2761192"/>
          <a:ext cx="3124200" cy="744008"/>
        </p:xfrm>
        <a:graphic>
          <a:graphicData uri="http://schemas.openxmlformats.org/presentationml/2006/ole">
            <p:oleObj spid="_x0000_s10261" name="Equation" r:id="rId4" imgW="1828800" imgH="469800" progId="Equation.3">
              <p:embed/>
            </p:oleObj>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xmlns="" val="2296772666"/>
              </p:ext>
            </p:extLst>
          </p:nvPr>
        </p:nvGraphicFramePr>
        <p:xfrm>
          <a:off x="2438400" y="3581400"/>
          <a:ext cx="3105322" cy="762000"/>
        </p:xfrm>
        <a:graphic>
          <a:graphicData uri="http://schemas.openxmlformats.org/presentationml/2006/ole">
            <p:oleObj spid="_x0000_s10262" name="Equation" r:id="rId5" imgW="2108160" imgH="469800" progId="Equation.3">
              <p:embed/>
            </p:oleObj>
          </a:graphicData>
        </a:graphic>
      </p:graphicFrame>
    </p:spTree>
    <p:extLst>
      <p:ext uri="{BB962C8B-B14F-4D97-AF65-F5344CB8AC3E}">
        <p14:creationId xmlns:p14="http://schemas.microsoft.com/office/powerpoint/2010/main" xmlns="" val="8469410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389120"/>
          </a:xfrm>
        </p:spPr>
        <p:txBody>
          <a:bodyPr>
            <a:normAutofit fontScale="92500" lnSpcReduction="10000"/>
          </a:bodyPr>
          <a:lstStyle/>
          <a:p>
            <a:pPr marL="0" indent="0">
              <a:buNone/>
            </a:pPr>
            <a:r>
              <a:rPr lang="en-US" dirty="0">
                <a:latin typeface="Times New Roman" pitchFamily="18" charset="0"/>
                <a:cs typeface="Times New Roman" pitchFamily="18" charset="0"/>
              </a:rPr>
              <a:t>Examples of the second kind of singular integral equation are given by</a:t>
            </a:r>
            <a:r>
              <a:rPr lang="en-US" dirty="0" smtClean="0">
                <a:latin typeface="Times New Roman" pitchFamily="18" charset="0"/>
                <a:cs typeface="Times New Roman" pitchFamily="18" charset="0"/>
              </a:rPr>
              <a:t>.</a:t>
            </a:r>
          </a:p>
          <a:p>
            <a:pPr marL="0" indent="0">
              <a:buNone/>
            </a:pPr>
            <a:endParaRPr lang="en-US" dirty="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where the singular behavior in this kind of equations has resulted from the kernel  becoming infinite </a:t>
            </a:r>
            <a:r>
              <a:rPr lang="en-US" dirty="0" smtClean="0">
                <a:latin typeface="Times New Roman" pitchFamily="18" charset="0"/>
                <a:cs typeface="Times New Roman" pitchFamily="18" charset="0"/>
              </a:rPr>
              <a:t>as         </a:t>
            </a:r>
            <a:r>
              <a:rPr lang="en-US" dirty="0" smtClean="0"/>
              <a:t>.</a:t>
            </a:r>
            <a:endParaRPr lang="en-US" dirty="0"/>
          </a:p>
          <a:p>
            <a:pPr marL="0" indent="0">
              <a:buNone/>
            </a:pPr>
            <a:endParaRPr lang="en-US" dirty="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xmlns="" val="2703974572"/>
              </p:ext>
            </p:extLst>
          </p:nvPr>
        </p:nvGraphicFramePr>
        <p:xfrm>
          <a:off x="2497138" y="2133600"/>
          <a:ext cx="3233737" cy="927100"/>
        </p:xfrm>
        <a:graphic>
          <a:graphicData uri="http://schemas.openxmlformats.org/presentationml/2006/ole">
            <p:oleObj spid="_x0000_s11288" name="Equation" r:id="rId3" imgW="1244520" imgH="482400" progId="Equation.3">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772680229"/>
              </p:ext>
            </p:extLst>
          </p:nvPr>
        </p:nvGraphicFramePr>
        <p:xfrm>
          <a:off x="2578768" y="3124200"/>
          <a:ext cx="3669632" cy="914400"/>
        </p:xfrm>
        <a:graphic>
          <a:graphicData uri="http://schemas.openxmlformats.org/presentationml/2006/ole">
            <p:oleObj spid="_x0000_s11289" name="Equation" r:id="rId4" imgW="2019240" imgH="482400" progId="Equation.3">
              <p:embed/>
            </p:oleObj>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xmlns="" val="3900269444"/>
              </p:ext>
            </p:extLst>
          </p:nvPr>
        </p:nvGraphicFramePr>
        <p:xfrm>
          <a:off x="2519585" y="4114800"/>
          <a:ext cx="3728815" cy="908050"/>
        </p:xfrm>
        <a:graphic>
          <a:graphicData uri="http://schemas.openxmlformats.org/presentationml/2006/ole">
            <p:oleObj spid="_x0000_s11290" name="Equation" r:id="rId5" imgW="1930320" imgH="482400" progId="Equation.3">
              <p:embed/>
            </p:oleObj>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xmlns="" val="1363759425"/>
              </p:ext>
            </p:extLst>
          </p:nvPr>
        </p:nvGraphicFramePr>
        <p:xfrm>
          <a:off x="5156916" y="5334000"/>
          <a:ext cx="590550" cy="280116"/>
        </p:xfrm>
        <a:graphic>
          <a:graphicData uri="http://schemas.openxmlformats.org/presentationml/2006/ole">
            <p:oleObj spid="_x0000_s11291" name="Equation" r:id="rId6" imgW="393480" imgH="152280" progId="Equation.3">
              <p:embed/>
            </p:oleObj>
          </a:graphicData>
        </a:graphic>
      </p:graphicFrame>
    </p:spTree>
    <p:extLst>
      <p:ext uri="{BB962C8B-B14F-4D97-AF65-F5344CB8AC3E}">
        <p14:creationId xmlns:p14="http://schemas.microsoft.com/office/powerpoint/2010/main" xmlns="" val="13443484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305800" cy="5562600"/>
          </a:xfrm>
        </p:spPr>
        <p:txBody>
          <a:bodyPr/>
          <a:lstStyle/>
          <a:p>
            <a:pPr marL="0" indent="0">
              <a:buNone/>
            </a:pPr>
            <a:r>
              <a:rPr lang="en-US" b="1" dirty="0">
                <a:latin typeface="Times New Roman" pitchFamily="18" charset="0"/>
                <a:cs typeface="Times New Roman" pitchFamily="18" charset="0"/>
              </a:rPr>
              <a:t>Example 2:	</a:t>
            </a:r>
            <a:r>
              <a:rPr lang="en-US" dirty="0">
                <a:latin typeface="Times New Roman" pitchFamily="18" charset="0"/>
                <a:cs typeface="Times New Roman" pitchFamily="18" charset="0"/>
              </a:rPr>
              <a:t>Classify the following integral </a:t>
            </a:r>
            <a:r>
              <a:rPr lang="en-US" dirty="0" smtClean="0">
                <a:latin typeface="Times New Roman" pitchFamily="18" charset="0"/>
                <a:cs typeface="Times New Roman" pitchFamily="18" charset="0"/>
              </a:rPr>
              <a:t>equation</a:t>
            </a:r>
          </a:p>
          <a:p>
            <a:pPr marL="0" indent="0">
              <a:buNone/>
            </a:pPr>
            <a:endParaRPr lang="en-US" dirty="0">
              <a:latin typeface="Times New Roman" pitchFamily="18" charset="0"/>
              <a:cs typeface="Times New Roman" pitchFamily="18" charset="0"/>
            </a:endParaRPr>
          </a:p>
          <a:p>
            <a:pPr marL="0" indent="0">
              <a:buNone/>
            </a:pPr>
            <a:endParaRPr lang="en-US" dirty="0" smtClean="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as Fredholm or Voltera integral equation, </a:t>
            </a:r>
            <a:r>
              <a:rPr lang="en-US" i="1" dirty="0">
                <a:latin typeface="Times New Roman" pitchFamily="18" charset="0"/>
                <a:cs typeface="Times New Roman" pitchFamily="18" charset="0"/>
              </a:rPr>
              <a:t>linear</a:t>
            </a:r>
            <a:r>
              <a:rPr lang="en-US" dirty="0">
                <a:latin typeface="Times New Roman" pitchFamily="18" charset="0"/>
                <a:cs typeface="Times New Roman" pitchFamily="18" charset="0"/>
              </a:rPr>
              <a:t> or </a:t>
            </a:r>
            <a:r>
              <a:rPr lang="en-US" i="1" dirty="0">
                <a:latin typeface="Times New Roman" pitchFamily="18" charset="0"/>
                <a:cs typeface="Times New Roman" pitchFamily="18" charset="0"/>
              </a:rPr>
              <a:t>nonlinear</a:t>
            </a:r>
            <a:r>
              <a:rPr lang="en-US" dirty="0">
                <a:latin typeface="Times New Roman" pitchFamily="18" charset="0"/>
                <a:cs typeface="Times New Roman" pitchFamily="18" charset="0"/>
              </a:rPr>
              <a:t>, and </a:t>
            </a:r>
            <a:r>
              <a:rPr lang="en-US" i="1" dirty="0">
                <a:latin typeface="Times New Roman" pitchFamily="18" charset="0"/>
                <a:cs typeface="Times New Roman" pitchFamily="18" charset="0"/>
              </a:rPr>
              <a:t>homogeneous</a:t>
            </a:r>
            <a:r>
              <a:rPr lang="en-US" dirty="0">
                <a:latin typeface="Times New Roman" pitchFamily="18" charset="0"/>
                <a:cs typeface="Times New Roman" pitchFamily="18" charset="0"/>
              </a:rPr>
              <a:t> or </a:t>
            </a:r>
            <a:r>
              <a:rPr lang="en-US" i="1" dirty="0" err="1">
                <a:latin typeface="Times New Roman" pitchFamily="18" charset="0"/>
                <a:cs typeface="Times New Roman" pitchFamily="18" charset="0"/>
              </a:rPr>
              <a:t>nonhomogeneous</a:t>
            </a:r>
            <a:r>
              <a:rPr lang="en-US" i="1"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xmlns="" val="621269257"/>
              </p:ext>
            </p:extLst>
          </p:nvPr>
        </p:nvGraphicFramePr>
        <p:xfrm>
          <a:off x="2514600" y="1369128"/>
          <a:ext cx="3124200" cy="840672"/>
        </p:xfrm>
        <a:graphic>
          <a:graphicData uri="http://schemas.openxmlformats.org/presentationml/2006/ole">
            <p:oleObj spid="_x0000_s12294" name="Equation" r:id="rId3" imgW="1892160" imgH="482400" progId="Equation.3">
              <p:embed/>
            </p:oleObj>
          </a:graphicData>
        </a:graphic>
      </p:graphicFrame>
    </p:spTree>
    <p:extLst>
      <p:ext uri="{BB962C8B-B14F-4D97-AF65-F5344CB8AC3E}">
        <p14:creationId xmlns:p14="http://schemas.microsoft.com/office/powerpoint/2010/main" xmlns="" val="19042992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p:spPr>
        <p:txBody>
          <a:bodyPr/>
          <a:lstStyle/>
          <a:p>
            <a:pPr marL="0" indent="0">
              <a:buNone/>
            </a:pPr>
            <a:r>
              <a:rPr lang="en-US" b="1" dirty="0">
                <a:latin typeface="Times New Roman" pitchFamily="18" charset="0"/>
                <a:cs typeface="Times New Roman" pitchFamily="18" charset="0"/>
              </a:rPr>
              <a:t>Example </a:t>
            </a:r>
            <a:r>
              <a:rPr lang="en-US" b="1" dirty="0" smtClean="0">
                <a:latin typeface="Times New Roman" pitchFamily="18" charset="0"/>
                <a:cs typeface="Times New Roman" pitchFamily="18" charset="0"/>
              </a:rPr>
              <a:t>3:</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Classify the following integral equation</a:t>
            </a:r>
          </a:p>
          <a:p>
            <a:pPr marL="0" indent="0">
              <a:buNone/>
            </a:pPr>
            <a:endParaRPr lang="en-US" dirty="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as Fredholm or Voltera integral equation, </a:t>
            </a:r>
            <a:r>
              <a:rPr lang="en-US" i="1" dirty="0">
                <a:latin typeface="Times New Roman" pitchFamily="18" charset="0"/>
                <a:cs typeface="Times New Roman" pitchFamily="18" charset="0"/>
              </a:rPr>
              <a:t>linear</a:t>
            </a:r>
            <a:r>
              <a:rPr lang="en-US" dirty="0">
                <a:latin typeface="Times New Roman" pitchFamily="18" charset="0"/>
                <a:cs typeface="Times New Roman" pitchFamily="18" charset="0"/>
              </a:rPr>
              <a:t> or </a:t>
            </a:r>
            <a:r>
              <a:rPr lang="en-US" i="1" dirty="0">
                <a:latin typeface="Times New Roman" pitchFamily="18" charset="0"/>
                <a:cs typeface="Times New Roman" pitchFamily="18" charset="0"/>
              </a:rPr>
              <a:t>nonlinear</a:t>
            </a:r>
            <a:r>
              <a:rPr lang="en-US" dirty="0">
                <a:latin typeface="Times New Roman" pitchFamily="18" charset="0"/>
                <a:cs typeface="Times New Roman" pitchFamily="18" charset="0"/>
              </a:rPr>
              <a:t>, and </a:t>
            </a:r>
            <a:r>
              <a:rPr lang="en-US" i="1" dirty="0">
                <a:latin typeface="Times New Roman" pitchFamily="18" charset="0"/>
                <a:cs typeface="Times New Roman" pitchFamily="18" charset="0"/>
              </a:rPr>
              <a:t>homogeneous</a:t>
            </a:r>
            <a:r>
              <a:rPr lang="en-US" dirty="0">
                <a:latin typeface="Times New Roman" pitchFamily="18" charset="0"/>
                <a:cs typeface="Times New Roman" pitchFamily="18" charset="0"/>
              </a:rPr>
              <a:t> or </a:t>
            </a:r>
            <a:r>
              <a:rPr lang="en-US" i="1" dirty="0" err="1">
                <a:latin typeface="Times New Roman" pitchFamily="18" charset="0"/>
                <a:cs typeface="Times New Roman" pitchFamily="18" charset="0"/>
              </a:rPr>
              <a:t>nonhomogeneous</a:t>
            </a:r>
            <a:r>
              <a:rPr lang="en-US" i="1" dirty="0">
                <a:latin typeface="Times New Roman" pitchFamily="18" charset="0"/>
                <a:cs typeface="Times New Roman" pitchFamily="18" charset="0"/>
              </a:rPr>
              <a:t>.</a:t>
            </a:r>
            <a:endParaRPr lang="en-US" dirty="0">
              <a:latin typeface="Times New Roman" pitchFamily="18" charset="0"/>
              <a:cs typeface="Times New Roman" pitchFamily="18" charset="0"/>
            </a:endParaRPr>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3770527936"/>
              </p:ext>
            </p:extLst>
          </p:nvPr>
        </p:nvGraphicFramePr>
        <p:xfrm>
          <a:off x="2828924" y="1371600"/>
          <a:ext cx="2962275" cy="838200"/>
        </p:xfrm>
        <a:graphic>
          <a:graphicData uri="http://schemas.openxmlformats.org/presentationml/2006/ole">
            <p:oleObj spid="_x0000_s13318" name="Equation" r:id="rId3" imgW="1790640" imgH="482400" progId="Equation.3">
              <p:embed/>
            </p:oleObj>
          </a:graphicData>
        </a:graphic>
      </p:graphicFrame>
    </p:spTree>
    <p:extLst>
      <p:ext uri="{BB962C8B-B14F-4D97-AF65-F5344CB8AC3E}">
        <p14:creationId xmlns:p14="http://schemas.microsoft.com/office/powerpoint/2010/main" xmlns="" val="25020978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14400"/>
            <a:ext cx="8305800" cy="5410200"/>
          </a:xfrm>
        </p:spPr>
        <p:txBody>
          <a:bodyPr/>
          <a:lstStyle/>
          <a:p>
            <a:pPr marL="0" indent="0">
              <a:buNone/>
            </a:pPr>
            <a:r>
              <a:rPr lang="en-US" b="1" dirty="0">
                <a:latin typeface="Times New Roman" pitchFamily="18" charset="0"/>
                <a:cs typeface="Times New Roman" pitchFamily="18" charset="0"/>
              </a:rPr>
              <a:t>Example </a:t>
            </a:r>
            <a:r>
              <a:rPr lang="en-US" b="1" dirty="0" smtClean="0">
                <a:latin typeface="Times New Roman" pitchFamily="18" charset="0"/>
                <a:cs typeface="Times New Roman" pitchFamily="18" charset="0"/>
              </a:rPr>
              <a:t>4:</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Classify the following integral equation</a:t>
            </a:r>
          </a:p>
          <a:p>
            <a:pPr marL="0" indent="0">
              <a:buNone/>
            </a:pPr>
            <a:endParaRPr lang="en-US" dirty="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as Fredholm or Voltera integral equation, </a:t>
            </a:r>
            <a:r>
              <a:rPr lang="en-US" i="1" dirty="0">
                <a:latin typeface="Times New Roman" pitchFamily="18" charset="0"/>
                <a:cs typeface="Times New Roman" pitchFamily="18" charset="0"/>
              </a:rPr>
              <a:t>linear</a:t>
            </a:r>
            <a:r>
              <a:rPr lang="en-US" dirty="0">
                <a:latin typeface="Times New Roman" pitchFamily="18" charset="0"/>
                <a:cs typeface="Times New Roman" pitchFamily="18" charset="0"/>
              </a:rPr>
              <a:t> or </a:t>
            </a:r>
            <a:r>
              <a:rPr lang="en-US" i="1" dirty="0">
                <a:latin typeface="Times New Roman" pitchFamily="18" charset="0"/>
                <a:cs typeface="Times New Roman" pitchFamily="18" charset="0"/>
              </a:rPr>
              <a:t>nonlinear</a:t>
            </a:r>
            <a:r>
              <a:rPr lang="en-US" dirty="0">
                <a:latin typeface="Times New Roman" pitchFamily="18" charset="0"/>
                <a:cs typeface="Times New Roman" pitchFamily="18" charset="0"/>
              </a:rPr>
              <a:t>, and </a:t>
            </a:r>
            <a:r>
              <a:rPr lang="en-US" i="1" dirty="0">
                <a:latin typeface="Times New Roman" pitchFamily="18" charset="0"/>
                <a:cs typeface="Times New Roman" pitchFamily="18" charset="0"/>
              </a:rPr>
              <a:t>homogeneous</a:t>
            </a:r>
            <a:r>
              <a:rPr lang="en-US" dirty="0">
                <a:latin typeface="Times New Roman" pitchFamily="18" charset="0"/>
                <a:cs typeface="Times New Roman" pitchFamily="18" charset="0"/>
              </a:rPr>
              <a:t> or </a:t>
            </a:r>
            <a:r>
              <a:rPr lang="en-US" i="1" dirty="0" err="1">
                <a:latin typeface="Times New Roman" pitchFamily="18" charset="0"/>
                <a:cs typeface="Times New Roman" pitchFamily="18" charset="0"/>
              </a:rPr>
              <a:t>nonhomogeneous</a:t>
            </a:r>
            <a:r>
              <a:rPr lang="en-US" i="1" dirty="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0" indent="0">
              <a:buNone/>
            </a:pPr>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xmlns="" val="127582404"/>
              </p:ext>
            </p:extLst>
          </p:nvPr>
        </p:nvGraphicFramePr>
        <p:xfrm>
          <a:off x="2438400" y="1447800"/>
          <a:ext cx="3581400" cy="838200"/>
        </p:xfrm>
        <a:graphic>
          <a:graphicData uri="http://schemas.openxmlformats.org/presentationml/2006/ole">
            <p:oleObj spid="_x0000_s14342" name="Equation" r:id="rId3" imgW="2349360" imgH="482400" progId="Equation.3">
              <p:embed/>
            </p:oleObj>
          </a:graphicData>
        </a:graphic>
      </p:graphicFrame>
    </p:spTree>
    <p:extLst>
      <p:ext uri="{BB962C8B-B14F-4D97-AF65-F5344CB8AC3E}">
        <p14:creationId xmlns:p14="http://schemas.microsoft.com/office/powerpoint/2010/main" xmlns="" val="1741689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43712"/>
            <a:ext cx="8229600" cy="551688"/>
          </a:xfrm>
        </p:spPr>
        <p:txBody>
          <a:bodyPr>
            <a:normAutofit/>
          </a:bodyPr>
          <a:lstStyle/>
          <a:p>
            <a:r>
              <a:rPr lang="en-US" sz="3200" dirty="0" smtClean="0">
                <a:latin typeface="Times New Roman" pitchFamily="18" charset="0"/>
                <a:cs typeface="Times New Roman" pitchFamily="18" charset="0"/>
              </a:rPr>
              <a:t>Exercise</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953000"/>
          </a:xfrm>
        </p:spPr>
        <p:txBody>
          <a:bodyPr/>
          <a:lstStyle/>
          <a:p>
            <a:pPr marL="0" indent="0">
              <a:buNone/>
            </a:pPr>
            <a:r>
              <a:rPr lang="en-US" dirty="0">
                <a:latin typeface="Times New Roman" pitchFamily="18" charset="0"/>
                <a:cs typeface="Times New Roman" pitchFamily="18" charset="0"/>
              </a:rPr>
              <a:t>In exercise 1-5, classify the following integral equation as Fredholm or Voltera integral equation, </a:t>
            </a:r>
            <a:r>
              <a:rPr lang="en-US" i="1" dirty="0">
                <a:latin typeface="Times New Roman" pitchFamily="18" charset="0"/>
                <a:cs typeface="Times New Roman" pitchFamily="18" charset="0"/>
              </a:rPr>
              <a:t>linear</a:t>
            </a:r>
            <a:r>
              <a:rPr lang="en-US" dirty="0">
                <a:latin typeface="Times New Roman" pitchFamily="18" charset="0"/>
                <a:cs typeface="Times New Roman" pitchFamily="18" charset="0"/>
              </a:rPr>
              <a:t> or </a:t>
            </a:r>
            <a:r>
              <a:rPr lang="en-US" i="1" dirty="0">
                <a:latin typeface="Times New Roman" pitchFamily="18" charset="0"/>
                <a:cs typeface="Times New Roman" pitchFamily="18" charset="0"/>
              </a:rPr>
              <a:t>nonlinear</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and </a:t>
            </a:r>
            <a:r>
              <a:rPr lang="en-US" i="1" dirty="0">
                <a:latin typeface="Times New Roman" pitchFamily="18" charset="0"/>
                <a:cs typeface="Times New Roman" pitchFamily="18" charset="0"/>
              </a:rPr>
              <a:t>homogeneous</a:t>
            </a:r>
            <a:r>
              <a:rPr lang="en-US" dirty="0">
                <a:latin typeface="Times New Roman" pitchFamily="18" charset="0"/>
                <a:cs typeface="Times New Roman" pitchFamily="18" charset="0"/>
              </a:rPr>
              <a:t> or </a:t>
            </a:r>
            <a:r>
              <a:rPr lang="en-US" i="1" dirty="0" err="1" smtClean="0">
                <a:latin typeface="Times New Roman" pitchFamily="18" charset="0"/>
                <a:cs typeface="Times New Roman" pitchFamily="18" charset="0"/>
              </a:rPr>
              <a:t>nonhomogeneous</a:t>
            </a:r>
            <a:r>
              <a:rPr lang="en-US" dirty="0" smtClean="0">
                <a:latin typeface="Times New Roman" pitchFamily="18" charset="0"/>
                <a:cs typeface="Times New Roman" pitchFamily="18" charset="0"/>
              </a:rPr>
              <a:t>:</a:t>
            </a:r>
          </a:p>
          <a:p>
            <a:pPr marL="0" indent="0">
              <a:buNone/>
            </a:pPr>
            <a:endParaRPr lang="en-US" dirty="0" smtClean="0">
              <a:latin typeface="Times New Roman" pitchFamily="18" charset="0"/>
              <a:cs typeface="Times New Roman" pitchFamily="18" charset="0"/>
            </a:endParaRPr>
          </a:p>
        </p:txBody>
      </p:sp>
      <p:pic>
        <p:nvPicPr>
          <p:cNvPr id="15363"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1" y="2667001"/>
            <a:ext cx="8991600" cy="3657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138083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p:spPr>
        <p:txBody>
          <a:bodyPr/>
          <a:lstStyle/>
          <a:p>
            <a:pPr marL="0" indent="0">
              <a:buNone/>
            </a:pPr>
            <a:r>
              <a:rPr lang="en-US" sz="2400" dirty="0">
                <a:latin typeface="Times New Roman" pitchFamily="18" charset="0"/>
                <a:cs typeface="Times New Roman" pitchFamily="18" charset="0"/>
              </a:rPr>
              <a:t>In exercise 6-8, classify each of the following Integro-differential equation as Fredholm integro-differential equation or Voltera Integro-differential equation. Also determine whether the equation is </a:t>
            </a:r>
            <a:r>
              <a:rPr lang="en-US" sz="2400" i="1" dirty="0">
                <a:latin typeface="Times New Roman" pitchFamily="18" charset="0"/>
                <a:cs typeface="Times New Roman" pitchFamily="18" charset="0"/>
              </a:rPr>
              <a:t>linear</a:t>
            </a:r>
            <a:r>
              <a:rPr lang="en-US" sz="2400" dirty="0">
                <a:latin typeface="Times New Roman" pitchFamily="18" charset="0"/>
                <a:cs typeface="Times New Roman" pitchFamily="18" charset="0"/>
              </a:rPr>
              <a:t> or </a:t>
            </a:r>
            <a:r>
              <a:rPr lang="en-US" sz="2400" i="1" dirty="0">
                <a:latin typeface="Times New Roman" pitchFamily="18" charset="0"/>
                <a:cs typeface="Times New Roman" pitchFamily="18" charset="0"/>
              </a:rPr>
              <a:t>nonlinear</a:t>
            </a:r>
            <a:r>
              <a:rPr lang="en-US" sz="2400" dirty="0" smtClean="0">
                <a:latin typeface="Times New Roman" pitchFamily="18" charset="0"/>
                <a:cs typeface="Times New Roman" pitchFamily="18" charset="0"/>
              </a:rPr>
              <a:t>:</a:t>
            </a:r>
          </a:p>
          <a:p>
            <a:pPr marL="0" indent="0">
              <a:buNone/>
            </a:pPr>
            <a:endParaRPr lang="en-US"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6.</a:t>
            </a:r>
          </a:p>
          <a:p>
            <a:pPr marL="0" indent="0">
              <a:buNone/>
            </a:pPr>
            <a:endParaRPr lang="en-US" sz="2400" dirty="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7.</a:t>
            </a:r>
          </a:p>
          <a:p>
            <a:pPr marL="0" indent="0">
              <a:buNone/>
            </a:pPr>
            <a:endParaRPr lang="en-US" sz="2400" dirty="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8.</a:t>
            </a:r>
            <a:endParaRPr lang="en-US" sz="2400" dirty="0">
              <a:latin typeface="Times New Roman" pitchFamily="18" charset="0"/>
              <a:cs typeface="Times New Roman" pitchFamily="18" charset="0"/>
            </a:endParaRPr>
          </a:p>
          <a:p>
            <a:pPr marL="0" indent="0">
              <a:buNone/>
            </a:pPr>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1125458929"/>
              </p:ext>
            </p:extLst>
          </p:nvPr>
        </p:nvGraphicFramePr>
        <p:xfrm>
          <a:off x="1220693" y="2711271"/>
          <a:ext cx="4494307" cy="781050"/>
        </p:xfrm>
        <a:graphic>
          <a:graphicData uri="http://schemas.openxmlformats.org/presentationml/2006/ole">
            <p:oleObj spid="_x0000_s16399" name="Equation" r:id="rId3" imgW="2235200" imgH="482600" progId="Equation.3">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1678559639"/>
              </p:ext>
            </p:extLst>
          </p:nvPr>
        </p:nvGraphicFramePr>
        <p:xfrm>
          <a:off x="1235075" y="3594279"/>
          <a:ext cx="4432300" cy="762000"/>
        </p:xfrm>
        <a:graphic>
          <a:graphicData uri="http://schemas.openxmlformats.org/presentationml/2006/ole">
            <p:oleObj spid="_x0000_s16400" name="Equation" r:id="rId4" imgW="3035160" imgH="482400" progId="Equation.3">
              <p:embed/>
            </p:oleObj>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xmlns="" val="3089477662"/>
              </p:ext>
            </p:extLst>
          </p:nvPr>
        </p:nvGraphicFramePr>
        <p:xfrm>
          <a:off x="1189416" y="4203879"/>
          <a:ext cx="6735384" cy="990600"/>
        </p:xfrm>
        <a:graphic>
          <a:graphicData uri="http://schemas.openxmlformats.org/presentationml/2006/ole">
            <p:oleObj spid="_x0000_s16401" name="Equation" r:id="rId5" imgW="3771900" imgH="596900" progId="Equation.3">
              <p:embed/>
            </p:oleObj>
          </a:graphicData>
        </a:graphic>
      </p:graphicFrame>
      <p:sp>
        <p:nvSpPr>
          <p:cNvPr id="7"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7"/>
          <p:cNvSpPr>
            <a:spLocks noChangeArrowheads="1"/>
          </p:cNvSpPr>
          <p:nvPr/>
        </p:nvSpPr>
        <p:spPr bwMode="auto">
          <a:xfrm>
            <a:off x="0" y="942975"/>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8"/>
          <p:cNvSpPr>
            <a:spLocks noChangeArrowheads="1"/>
          </p:cNvSpPr>
          <p:nvPr/>
        </p:nvSpPr>
        <p:spPr bwMode="auto">
          <a:xfrm>
            <a:off x="0" y="188595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197009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72312"/>
          </a:xfrm>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How to define an integral equation</a:t>
            </a:r>
          </a:p>
          <a:p>
            <a:r>
              <a:rPr lang="en-US" dirty="0" smtClean="0"/>
              <a:t>Classification of  integral equation</a:t>
            </a:r>
          </a:p>
          <a:p>
            <a:r>
              <a:rPr lang="en-US" dirty="0" smtClean="0"/>
              <a:t>Linear, Nonlinear, Homogeneous, Nonhomogeneous</a:t>
            </a:r>
          </a:p>
          <a:p>
            <a:r>
              <a:rPr lang="en-US" dirty="0" smtClean="0"/>
              <a:t>Example  and Exercise</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266</TotalTime>
  <Words>643</Words>
  <Application>Microsoft Office PowerPoint</Application>
  <PresentationFormat>On-screen Show (4:3)</PresentationFormat>
  <Paragraphs>107</Paragraphs>
  <Slides>20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Flow</vt:lpstr>
      <vt:lpstr>Equation</vt:lpstr>
      <vt:lpstr>MTH-471 Integral Equations</vt:lpstr>
      <vt:lpstr>Definition</vt:lpstr>
      <vt:lpstr>Slide 3</vt:lpstr>
      <vt:lpstr>Slide 4</vt:lpstr>
      <vt:lpstr>    Classification of Linear Integral Equations: </vt:lpstr>
      <vt:lpstr>   Fredholm Linear Integral Equations:  </vt:lpstr>
      <vt:lpstr>Voltera Linear Integral Equations:</vt:lpstr>
      <vt:lpstr>Slide 8</vt:lpstr>
      <vt:lpstr>Slide 9</vt:lpstr>
      <vt:lpstr>Slide 10</vt:lpstr>
      <vt:lpstr>Integro-Differential Equations:</vt:lpstr>
      <vt:lpstr>Singular integral Equations:</vt:lpstr>
      <vt:lpstr>Slide 13</vt:lpstr>
      <vt:lpstr>Slide 14</vt:lpstr>
      <vt:lpstr>Slide 15</vt:lpstr>
      <vt:lpstr>Slide 16</vt:lpstr>
      <vt:lpstr>Slide 17</vt:lpstr>
      <vt:lpstr>Exercise</vt:lpstr>
      <vt:lpstr>Slide 19</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MTH-471 Integral Equations</dc:title>
  <dc:creator>Marwat</dc:creator>
  <cp:lastModifiedBy>Administrator</cp:lastModifiedBy>
  <cp:revision>27</cp:revision>
  <dcterms:created xsi:type="dcterms:W3CDTF">2014-06-28T13:42:07Z</dcterms:created>
  <dcterms:modified xsi:type="dcterms:W3CDTF">2014-06-29T07:50:08Z</dcterms:modified>
</cp:coreProperties>
</file>