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74" r:id="rId4"/>
    <p:sldId id="275" r:id="rId5"/>
    <p:sldId id="276" r:id="rId6"/>
    <p:sldId id="277" r:id="rId7"/>
    <p:sldId id="258" r:id="rId8"/>
    <p:sldId id="260" r:id="rId9"/>
    <p:sldId id="261" r:id="rId10"/>
    <p:sldId id="262" r:id="rId11"/>
    <p:sldId id="278" r:id="rId12"/>
    <p:sldId id="279" r:id="rId13"/>
    <p:sldId id="263" r:id="rId14"/>
    <p:sldId id="264" r:id="rId15"/>
    <p:sldId id="265" r:id="rId16"/>
    <p:sldId id="280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39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35C93-DF2B-4ED2-A6FC-AE3206CBAAC4}" type="datetimeFigureOut">
              <a:rPr lang="en-US" smtClean="0"/>
              <a:pPr/>
              <a:t>12/8/2013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1C150-B3B3-4862-BC12-13852583E2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40449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35C93-DF2B-4ED2-A6FC-AE3206CBAAC4}" type="datetimeFigureOut">
              <a:rPr lang="en-US" smtClean="0"/>
              <a:pPr/>
              <a:t>12/8/2013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1C150-B3B3-4862-BC12-13852583E2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35308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35C93-DF2B-4ED2-A6FC-AE3206CBAAC4}" type="datetimeFigureOut">
              <a:rPr lang="en-US" smtClean="0"/>
              <a:pPr/>
              <a:t>12/8/2013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1C150-B3B3-4862-BC12-13852583E2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45995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35C93-DF2B-4ED2-A6FC-AE3206CBAAC4}" type="datetimeFigureOut">
              <a:rPr lang="en-US" smtClean="0"/>
              <a:pPr/>
              <a:t>12/8/2013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1C150-B3B3-4862-BC12-13852583E2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64589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35C93-DF2B-4ED2-A6FC-AE3206CBAAC4}" type="datetimeFigureOut">
              <a:rPr lang="en-US" smtClean="0"/>
              <a:pPr/>
              <a:t>12/8/2013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1C150-B3B3-4862-BC12-13852583E2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17649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35C93-DF2B-4ED2-A6FC-AE3206CBAAC4}" type="datetimeFigureOut">
              <a:rPr lang="en-US" smtClean="0"/>
              <a:pPr/>
              <a:t>12/8/2013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1C150-B3B3-4862-BC12-13852583E2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160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35C93-DF2B-4ED2-A6FC-AE3206CBAAC4}" type="datetimeFigureOut">
              <a:rPr lang="en-US" smtClean="0"/>
              <a:pPr/>
              <a:t>12/8/2013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1C150-B3B3-4862-BC12-13852583E2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7940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35C93-DF2B-4ED2-A6FC-AE3206CBAAC4}" type="datetimeFigureOut">
              <a:rPr lang="en-US" smtClean="0"/>
              <a:pPr/>
              <a:t>12/8/2013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1C150-B3B3-4862-BC12-13852583E2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9060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35C93-DF2B-4ED2-A6FC-AE3206CBAAC4}" type="datetimeFigureOut">
              <a:rPr lang="en-US" smtClean="0"/>
              <a:pPr/>
              <a:t>12/8/2013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1C150-B3B3-4862-BC12-13852583E2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26806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35C93-DF2B-4ED2-A6FC-AE3206CBAAC4}" type="datetimeFigureOut">
              <a:rPr lang="en-US" smtClean="0"/>
              <a:pPr/>
              <a:t>12/8/2013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1C150-B3B3-4862-BC12-13852583E2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43220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35C93-DF2B-4ED2-A6FC-AE3206CBAAC4}" type="datetimeFigureOut">
              <a:rPr lang="en-US" smtClean="0"/>
              <a:pPr/>
              <a:t>12/8/2013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1C150-B3B3-4862-BC12-13852583E2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10673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635C93-DF2B-4ED2-A6FC-AE3206CBAAC4}" type="datetimeFigureOut">
              <a:rPr lang="en-US" smtClean="0"/>
              <a:pPr/>
              <a:t>12/8/2013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71C150-B3B3-4862-BC12-13852583E2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53977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77975"/>
            <a:ext cx="7772400" cy="1470025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Arial"/>
              </a:rPr>
              <a:t>Analytic Number Theory</a:t>
            </a:r>
            <a:br>
              <a:rPr lang="en-US" sz="3200" dirty="0">
                <a:solidFill>
                  <a:prstClr val="black"/>
                </a:solidFill>
                <a:latin typeface="Arial"/>
              </a:rPr>
            </a:br>
            <a:r>
              <a:rPr lang="en-US" sz="3200" b="0" dirty="0">
                <a:solidFill>
                  <a:prstClr val="black"/>
                </a:solidFill>
                <a:latin typeface="Arial"/>
              </a:rPr>
              <a:t>MTH 435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267200"/>
            <a:ext cx="6400800" cy="1752600"/>
          </a:xfrm>
        </p:spPr>
        <p:txBody>
          <a:bodyPr/>
          <a:lstStyle/>
          <a:p>
            <a:pPr lvl="0"/>
            <a:r>
              <a:rPr lang="en-US" sz="2800" dirty="0" err="1">
                <a:solidFill>
                  <a:srgbClr val="7F8FA9">
                    <a:lumMod val="75000"/>
                  </a:srgbClr>
                </a:solidFill>
                <a:latin typeface="Arial"/>
              </a:rPr>
              <a:t>Dr</a:t>
            </a:r>
            <a:r>
              <a:rPr lang="en-US" sz="2800" dirty="0">
                <a:solidFill>
                  <a:srgbClr val="7F8FA9">
                    <a:lumMod val="75000"/>
                  </a:srgbClr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7F8FA9">
                    <a:lumMod val="75000"/>
                  </a:srgbClr>
                </a:solidFill>
                <a:latin typeface="Arial"/>
              </a:rPr>
              <a:t>Mohib</a:t>
            </a:r>
            <a:r>
              <a:rPr lang="en-US" sz="2800" dirty="0">
                <a:solidFill>
                  <a:srgbClr val="7F8FA9">
                    <a:lumMod val="75000"/>
                  </a:srgbClr>
                </a:solidFill>
                <a:latin typeface="Arial"/>
              </a:rPr>
              <a:t> Ali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30483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Diophantine equations and their solutions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Construction of solutions using extended Euclidean algorithm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Diophantine equations and their solutions in positive integers.(without proof)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23599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Positive Solutions for Diophantine Equation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Theorem: 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dirty="0" smtClean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𝑏</m:t>
                    </m:r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𝑐</m:t>
                    </m:r>
                  </m:oMath>
                </a14:m>
                <a:r>
                  <a:rPr lang="en-US" dirty="0" smtClean="0"/>
                  <a:t> be positive integers with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=1</m:t>
                    </m:r>
                  </m:oMath>
                </a14:m>
                <a:r>
                  <a:rPr lang="en-US" dirty="0" smtClean="0"/>
                  <a:t> and suppose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∗</m:t>
                        </m:r>
                      </m:sup>
                    </m:sSup>
                    <m:r>
                      <a:rPr lang="en-US" b="0" i="0" smtClean="0">
                        <a:latin typeface="Cambria Math"/>
                      </a:rPr>
                      <m:t>, 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y</m:t>
                        </m:r>
                      </m:e>
                      <m:sup>
                        <m:r>
                          <a:rPr lang="en-US" b="0" i="0" smtClean="0">
                            <a:latin typeface="Cambria Math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 smtClean="0"/>
                  <a:t> is any solution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𝑎𝑥</m:t>
                    </m:r>
                    <m:r>
                      <a:rPr lang="en-US" b="0" i="1" smtClean="0">
                        <a:latin typeface="Cambria Math"/>
                      </a:rPr>
                      <m:t>+</m:t>
                    </m:r>
                    <m:r>
                      <a:rPr lang="en-US" b="0" i="1" smtClean="0">
                        <a:latin typeface="Cambria Math"/>
                      </a:rPr>
                      <m:t>𝑏𝑦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𝑐</m:t>
                    </m:r>
                  </m:oMath>
                </a14:m>
                <a:r>
                  <a:rPr lang="en-US" dirty="0" smtClean="0"/>
                  <a:t>. Then the number of positive solutions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𝑎𝑥</m:t>
                    </m:r>
                    <m:r>
                      <a:rPr lang="en-US" b="0" i="1" smtClean="0">
                        <a:latin typeface="Cambria Math"/>
                      </a:rPr>
                      <m:t>+</m:t>
                    </m:r>
                    <m:r>
                      <a:rPr lang="en-US" b="0" i="1" smtClean="0">
                        <a:latin typeface="Cambria Math"/>
                      </a:rPr>
                      <m:t>𝑏𝑦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𝑐</m:t>
                    </m:r>
                  </m:oMath>
                </a14:m>
                <a:r>
                  <a:rPr lang="en-US" dirty="0" smtClean="0"/>
                  <a:t> is the number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𝑡</m:t>
                    </m:r>
                  </m:oMath>
                </a14:m>
                <a:r>
                  <a:rPr lang="en-US" dirty="0" smtClean="0"/>
                  <a:t> for which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∗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𝑏</m:t>
                        </m:r>
                      </m:den>
                    </m:f>
                    <m:r>
                      <a:rPr lang="en-US" b="0" i="1" smtClean="0">
                        <a:latin typeface="Cambria Math"/>
                      </a:rPr>
                      <m:t>&lt;</m:t>
                    </m:r>
                    <m:r>
                      <a:rPr lang="en-US" b="0" i="1" smtClean="0">
                        <a:latin typeface="Cambria Math"/>
                      </a:rPr>
                      <m:t>𝑡</m:t>
                    </m:r>
                    <m:r>
                      <a:rPr lang="en-US" b="0" i="1" smtClean="0">
                        <a:latin typeface="Cambria Math"/>
                      </a:rPr>
                      <m:t>&lt;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∗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den>
                    </m:f>
                  </m:oMath>
                </a14:m>
                <a:r>
                  <a:rPr lang="en-US" dirty="0" smtClean="0"/>
                  <a:t>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Proof: 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893068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prstClr val="black"/>
                </a:solidFill>
              </a:rPr>
              <a:t>Positive Solutions for Diophantine Equation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Proof Continued…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69772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prstClr val="black"/>
                </a:solidFill>
              </a:rPr>
              <a:t>Positive Solutions for Diophantine Equation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Examples: Reconsider the previous example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5</m:t>
                    </m:r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+7</m:t>
                    </m:r>
                    <m:r>
                      <a:rPr lang="en-US" b="0" i="1" smtClean="0">
                        <a:latin typeface="Cambria Math"/>
                      </a:rPr>
                      <m:t>𝑦</m:t>
                    </m:r>
                    <m:r>
                      <a:rPr lang="en-US" b="0" i="1" smtClean="0">
                        <a:latin typeface="Cambria Math"/>
                      </a:rPr>
                      <m:t>=10</m:t>
                    </m:r>
                  </m:oMath>
                </a14:m>
                <a:r>
                  <a:rPr lang="en-US" dirty="0" smtClean="0"/>
                  <a:t>.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926721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71694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Congruences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Definition: 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𝑚</m:t>
                    </m:r>
                  </m:oMath>
                </a14:m>
                <a:r>
                  <a:rPr lang="en-US" dirty="0" smtClean="0"/>
                  <a:t> be a positive integer. Two integers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𝑏</m:t>
                    </m:r>
                  </m:oMath>
                </a14:m>
                <a:r>
                  <a:rPr lang="en-US" dirty="0" smtClean="0"/>
                  <a:t> are congruent modulo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𝑚</m:t>
                    </m:r>
                  </m:oMath>
                </a14:m>
                <a:r>
                  <a:rPr lang="en-US" dirty="0" smtClean="0"/>
                  <a:t>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𝑚</m:t>
                    </m:r>
                  </m:oMath>
                </a14:m>
                <a:r>
                  <a:rPr lang="en-US" dirty="0" smtClean="0"/>
                  <a:t> divides their difference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286878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Congruences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Least positive residues: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04339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Congruences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90979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Congruences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Complete Residue System: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25871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Congruences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Congruences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Elementary properties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Theorem: 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𝑚</m:t>
                    </m:r>
                  </m:oMath>
                </a14:m>
                <a:r>
                  <a:rPr lang="en-US" dirty="0" smtClean="0"/>
                  <a:t> be a positive integer.</a:t>
                </a:r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400050" indent="-400050">
                  <a:buFont typeface="+mj-lt"/>
                  <a:buAutoNum type="romanUcPeriod"/>
                </a:pPr>
                <a:r>
                  <a:rPr lang="en-US" dirty="0" smtClean="0"/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𝑎</m:t>
                    </m:r>
                    <m:r>
                      <a:rPr lang="en-US" b="0" i="1" smtClean="0">
                        <a:latin typeface="Cambria Math"/>
                      </a:rPr>
                      <m:t>≡</m:t>
                    </m:r>
                    <m:r>
                      <a:rPr lang="en-US" b="0" i="1" smtClean="0">
                        <a:latin typeface="Cambria Math"/>
                      </a:rPr>
                      <m:t>𝑏</m:t>
                    </m:r>
                    <m:r>
                      <a:rPr lang="en-US" b="0" i="1" smtClean="0">
                        <a:latin typeface="Cambria Math"/>
                      </a:rPr>
                      <m:t> (</m:t>
                    </m:r>
                    <m:r>
                      <a:rPr lang="en-US" b="0" i="1" smtClean="0">
                        <a:latin typeface="Cambria Math"/>
                      </a:rPr>
                      <m:t>𝑚𝑜𝑑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𝑚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, then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𝑏</m:t>
                    </m:r>
                    <m:r>
                      <a:rPr lang="en-US" b="0" i="1" smtClean="0">
                        <a:latin typeface="Cambria Math"/>
                      </a:rPr>
                      <m:t>≡</m:t>
                    </m:r>
                    <m:r>
                      <a:rPr lang="en-US" b="0" i="1" smtClean="0">
                        <a:latin typeface="Cambria Math"/>
                      </a:rPr>
                      <m:t>𝑎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𝑚𝑜𝑑</m:t>
                        </m:r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  <m:r>
                          <a:rPr lang="en-US" b="0" i="1" smtClean="0">
                            <a:latin typeface="Cambria Math"/>
                          </a:rPr>
                          <m:t>𝑚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.</m:t>
                    </m:r>
                  </m:oMath>
                </a14:m>
                <a:endParaRPr lang="en-US" dirty="0" smtClean="0"/>
              </a:p>
              <a:p>
                <a:pPr marL="400050" indent="-400050">
                  <a:buFont typeface="+mj-lt"/>
                  <a:buAutoNum type="romanUcPeriod"/>
                </a:pPr>
                <a:r>
                  <a:rPr lang="en-US" dirty="0" smtClean="0"/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𝑎</m:t>
                    </m:r>
                    <m:r>
                      <a:rPr lang="en-US" b="0" i="1" smtClean="0">
                        <a:latin typeface="Cambria Math"/>
                      </a:rPr>
                      <m:t>≡</m:t>
                    </m:r>
                    <m:r>
                      <a:rPr lang="en-US" b="0" i="1" smtClean="0">
                        <a:latin typeface="Cambria Math"/>
                      </a:rPr>
                      <m:t>𝑏</m:t>
                    </m:r>
                    <m:r>
                      <a:rPr lang="en-US" b="0" i="1" smtClean="0">
                        <a:latin typeface="Cambria Math"/>
                      </a:rPr>
                      <m:t> (</m:t>
                    </m:r>
                    <m:r>
                      <a:rPr lang="en-US" b="0" i="1" smtClean="0">
                        <a:latin typeface="Cambria Math"/>
                      </a:rPr>
                      <m:t>𝑚𝑜𝑑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𝑚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𝑏</m:t>
                    </m:r>
                    <m:r>
                      <a:rPr lang="en-US" b="0" i="1" smtClean="0">
                        <a:latin typeface="Cambria Math"/>
                      </a:rPr>
                      <m:t>≡</m:t>
                    </m:r>
                    <m:r>
                      <a:rPr lang="en-US" b="0" i="1" smtClean="0">
                        <a:latin typeface="Cambria Math"/>
                      </a:rPr>
                      <m:t>𝑐</m:t>
                    </m:r>
                    <m:r>
                      <a:rPr lang="en-US" b="0" i="1" smtClean="0">
                        <a:latin typeface="Cambria Math"/>
                      </a:rPr>
                      <m:t> (</m:t>
                    </m:r>
                    <m:r>
                      <a:rPr lang="en-US" b="0" i="1" smtClean="0">
                        <a:latin typeface="Cambria Math"/>
                      </a:rPr>
                      <m:t>𝑚𝑜𝑑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𝑚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, then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𝑎</m:t>
                    </m:r>
                    <m:r>
                      <a:rPr lang="en-US" b="0" i="1" smtClean="0">
                        <a:latin typeface="Cambria Math"/>
                      </a:rPr>
                      <m:t>≡</m:t>
                    </m:r>
                    <m:r>
                      <a:rPr lang="en-US" b="0" i="1" smtClean="0">
                        <a:latin typeface="Cambria Math"/>
                      </a:rPr>
                      <m:t>𝑐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𝑚𝑜𝑑</m:t>
                        </m:r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  <m:r>
                          <a:rPr lang="en-US" b="0" i="1" smtClean="0">
                            <a:latin typeface="Cambria Math"/>
                          </a:rPr>
                          <m:t>𝑚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.</m:t>
                    </m:r>
                  </m:oMath>
                </a14:m>
                <a:endParaRPr lang="en-US" dirty="0" smtClean="0"/>
              </a:p>
              <a:p>
                <a:pPr marL="400050" indent="-400050">
                  <a:buFont typeface="+mj-lt"/>
                  <a:buAutoNum type="romanUcPeriod"/>
                </a:pPr>
                <a:r>
                  <a:rPr lang="en-US" dirty="0" smtClean="0"/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𝑎</m:t>
                    </m:r>
                    <m:r>
                      <a:rPr lang="en-US" b="0" i="1" smtClean="0">
                        <a:latin typeface="Cambria Math"/>
                      </a:rPr>
                      <m:t>≡</m:t>
                    </m:r>
                    <m:r>
                      <a:rPr lang="en-US" b="0" i="1" smtClean="0">
                        <a:latin typeface="Cambria Math"/>
                      </a:rPr>
                      <m:t>𝑏</m:t>
                    </m:r>
                    <m:r>
                      <a:rPr lang="en-US" b="0" i="1" smtClean="0">
                        <a:latin typeface="Cambria Math"/>
                      </a:rPr>
                      <m:t> (</m:t>
                    </m:r>
                    <m:r>
                      <a:rPr lang="en-US" b="0" i="1" smtClean="0">
                        <a:latin typeface="Cambria Math"/>
                      </a:rPr>
                      <m:t>𝑚𝑜𝑑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𝑚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𝑐</m:t>
                    </m:r>
                    <m:r>
                      <a:rPr lang="en-US" b="0" i="1" smtClean="0">
                        <a:latin typeface="Cambria Math"/>
                      </a:rPr>
                      <m:t>≡</m:t>
                    </m:r>
                    <m:r>
                      <a:rPr lang="en-US" b="0" i="1" smtClean="0">
                        <a:latin typeface="Cambria Math"/>
                      </a:rPr>
                      <m:t>𝑑</m:t>
                    </m:r>
                    <m:r>
                      <a:rPr lang="en-US" b="0" i="1" smtClean="0">
                        <a:latin typeface="Cambria Math"/>
                      </a:rPr>
                      <m:t> (</m:t>
                    </m:r>
                    <m:r>
                      <a:rPr lang="en-US" b="0" i="1" smtClean="0">
                        <a:latin typeface="Cambria Math"/>
                      </a:rPr>
                      <m:t>𝑚𝑜𝑑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𝑚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then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𝑎</m:t>
                    </m:r>
                    <m:r>
                      <a:rPr lang="en-US" b="0" i="1" smtClean="0">
                        <a:latin typeface="Cambria Math"/>
                      </a:rPr>
                      <m:t>±</m:t>
                    </m:r>
                    <m:r>
                      <a:rPr lang="en-US" b="0" i="1" smtClean="0">
                        <a:latin typeface="Cambria Math"/>
                      </a:rPr>
                      <m:t>𝑐</m:t>
                    </m:r>
                    <m:r>
                      <a:rPr lang="en-US" b="0" i="1" smtClean="0">
                        <a:latin typeface="Cambria Math"/>
                      </a:rPr>
                      <m:t>≡</m:t>
                    </m:r>
                    <m:r>
                      <a:rPr lang="en-US" b="0" i="1" smtClean="0">
                        <a:latin typeface="Cambria Math"/>
                      </a:rPr>
                      <m:t>𝑏</m:t>
                    </m:r>
                    <m:r>
                      <a:rPr lang="en-US" b="0" i="1" smtClean="0">
                        <a:latin typeface="Cambria Math"/>
                      </a:rPr>
                      <m:t>±</m:t>
                    </m:r>
                    <m:r>
                      <a:rPr lang="en-US" b="0" i="1" smtClean="0">
                        <a:latin typeface="Cambria Math"/>
                      </a:rPr>
                      <m:t>𝑑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𝑚𝑜𝑑</m:t>
                        </m:r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  <m:r>
                          <a:rPr lang="en-US" b="0" i="1" smtClean="0">
                            <a:latin typeface="Cambria Math"/>
                          </a:rPr>
                          <m:t>𝑚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.</m:t>
                    </m:r>
                  </m:oMath>
                </a14:m>
                <a:endParaRPr lang="en-US" dirty="0" smtClean="0"/>
              </a:p>
              <a:p>
                <a:pPr marL="400050" indent="-400050">
                  <a:buFont typeface="+mj-lt"/>
                  <a:buAutoNum type="romanUcPeriod"/>
                </a:pPr>
                <a:r>
                  <a:rPr lang="en-US" dirty="0" smtClean="0"/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𝑎</m:t>
                    </m:r>
                    <m:r>
                      <a:rPr lang="en-US" b="0" i="1" smtClean="0">
                        <a:latin typeface="Cambria Math"/>
                      </a:rPr>
                      <m:t>≡</m:t>
                    </m:r>
                    <m:r>
                      <a:rPr lang="en-US" b="0" i="1" smtClean="0">
                        <a:latin typeface="Cambria Math"/>
                      </a:rPr>
                      <m:t>𝑏</m:t>
                    </m:r>
                    <m:r>
                      <a:rPr lang="en-US" b="0" i="1" smtClean="0">
                        <a:latin typeface="Cambria Math"/>
                      </a:rPr>
                      <m:t> (</m:t>
                    </m:r>
                    <m:r>
                      <a:rPr lang="en-US" b="0" i="1" smtClean="0">
                        <a:latin typeface="Cambria Math"/>
                      </a:rPr>
                      <m:t>𝑚𝑜𝑑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𝑚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then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𝑐𝑎</m:t>
                    </m:r>
                    <m:r>
                      <a:rPr lang="en-US" b="0" i="1" smtClean="0">
                        <a:latin typeface="Cambria Math"/>
                      </a:rPr>
                      <m:t>≡</m:t>
                    </m:r>
                    <m:r>
                      <a:rPr lang="en-US" b="0" i="1" smtClean="0">
                        <a:latin typeface="Cambria Math"/>
                      </a:rPr>
                      <m:t>𝑐𝑏</m:t>
                    </m:r>
                    <m:r>
                      <a:rPr lang="en-US" b="0" i="1" smtClean="0">
                        <a:latin typeface="Cambria Math"/>
                      </a:rPr>
                      <m:t> (</m:t>
                    </m:r>
                    <m:r>
                      <a:rPr lang="en-US" b="0" i="1" smtClean="0">
                        <a:latin typeface="Cambria Math"/>
                      </a:rPr>
                      <m:t>𝑚𝑜𝑑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𝑚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for any integer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𝑐</m:t>
                    </m:r>
                  </m:oMath>
                </a14:m>
                <a:r>
                  <a:rPr lang="en-US" dirty="0" smtClean="0"/>
                  <a:t>.</a:t>
                </a:r>
              </a:p>
              <a:p>
                <a:pPr marL="400050" indent="-400050">
                  <a:buFont typeface="+mj-lt"/>
                  <a:buAutoNum type="romanUcPeriod"/>
                </a:pPr>
                <a:r>
                  <a:rPr lang="en-US" dirty="0" smtClean="0"/>
                  <a:t>For any common divisor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𝑐</m:t>
                    </m:r>
                  </m:oMath>
                </a14:m>
                <a:r>
                  <a:rPr lang="en-US" dirty="0" smtClean="0"/>
                  <a:t>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𝑎</m:t>
                    </m:r>
                    <m:r>
                      <a:rPr lang="en-US" b="0" i="1" smtClean="0">
                        <a:latin typeface="Cambria Math"/>
                      </a:rPr>
                      <m:t>,</m:t>
                    </m:r>
                    <m:r>
                      <a:rPr lang="en-US" b="0" i="1" smtClean="0">
                        <a:latin typeface="Cambria Math"/>
                      </a:rPr>
                      <m:t>𝑏</m:t>
                    </m:r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𝑚</m:t>
                    </m:r>
                  </m:oMath>
                </a14:m>
                <a:r>
                  <a:rPr lang="en-US" dirty="0" smtClean="0"/>
                  <a:t> we have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𝑎</m:t>
                    </m:r>
                    <m:r>
                      <a:rPr lang="en-US" b="0" i="1" smtClean="0">
                        <a:latin typeface="Cambria Math"/>
                      </a:rPr>
                      <m:t>≡</m:t>
                    </m:r>
                    <m:r>
                      <a:rPr lang="en-US" b="0" i="1" smtClean="0">
                        <a:latin typeface="Cambria Math"/>
                      </a:rPr>
                      <m:t>𝑏</m:t>
                    </m:r>
                    <m:r>
                      <a:rPr lang="en-US" b="0" i="1" smtClean="0">
                        <a:latin typeface="Cambria Math"/>
                      </a:rPr>
                      <m:t> (</m:t>
                    </m:r>
                    <m:r>
                      <a:rPr lang="en-US" b="0" i="1" smtClean="0">
                        <a:latin typeface="Cambria Math"/>
                      </a:rPr>
                      <m:t>𝑚𝑜𝑑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𝑚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if and only if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𝑐</m:t>
                        </m:r>
                      </m:den>
                    </m:f>
                    <m:r>
                      <a:rPr lang="en-US" b="0" i="1" smtClean="0">
                        <a:latin typeface="Cambria Math"/>
                      </a:rPr>
                      <m:t>≡ 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𝑏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𝑐</m:t>
                        </m:r>
                      </m:den>
                    </m:f>
                    <m:r>
                      <a:rPr lang="en-US" b="0" i="1" smtClean="0">
                        <a:latin typeface="Cambria Math"/>
                      </a:rPr>
                      <m:t>  (</m:t>
                    </m:r>
                    <m:r>
                      <a:rPr lang="en-US" b="0" i="1" smtClean="0">
                        <a:latin typeface="Cambria Math"/>
                      </a:rPr>
                      <m:t>𝑚𝑜𝑑</m:t>
                    </m:r>
                    <m:r>
                      <a:rPr lang="en-US" b="0" i="1" smtClean="0">
                        <a:latin typeface="Cambria Math"/>
                      </a:rPr>
                      <m:t>  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𝑚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𝑐</m:t>
                        </m:r>
                      </m:den>
                    </m:f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Proof: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593" t="-674" r="-3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211718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10179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93283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Elementary Properties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Theorem: 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𝑚</m:t>
                    </m:r>
                  </m:oMath>
                </a14:m>
                <a:r>
                  <a:rPr lang="en-US" dirty="0" smtClean="0"/>
                  <a:t> be a positive integer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𝑎</m:t>
                    </m:r>
                    <m:r>
                      <a:rPr lang="en-US" b="0" i="1" smtClean="0">
                        <a:latin typeface="Cambria Math"/>
                      </a:rPr>
                      <m:t>,</m:t>
                    </m:r>
                    <m:r>
                      <a:rPr lang="en-US" b="0" i="1" smtClean="0">
                        <a:latin typeface="Cambria Math"/>
                      </a:rPr>
                      <m:t>𝑏</m:t>
                    </m:r>
                    <m:r>
                      <a:rPr lang="en-US" b="0" i="1" smtClean="0">
                        <a:latin typeface="Cambria Math"/>
                      </a:rPr>
                      <m:t>,</m:t>
                    </m:r>
                    <m:r>
                      <a:rPr lang="en-US" b="0" i="1" smtClean="0">
                        <a:latin typeface="Cambria Math"/>
                      </a:rPr>
                      <m:t>𝑐</m:t>
                    </m:r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𝑑</m:t>
                    </m:r>
                  </m:oMath>
                </a14:m>
                <a:r>
                  <a:rPr lang="en-US" dirty="0" smtClean="0"/>
                  <a:t> are arbitrary integers.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400050" indent="-400050">
                  <a:buFont typeface="+mj-lt"/>
                  <a:buAutoNum type="romanLcPeriod"/>
                </a:pPr>
                <a:r>
                  <a:rPr lang="en-US" dirty="0" smtClean="0"/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𝑎</m:t>
                    </m:r>
                    <m:r>
                      <a:rPr lang="en-US" b="0" i="1" smtClean="0">
                        <a:latin typeface="Cambria Math"/>
                      </a:rPr>
                      <m:t>≡</m:t>
                    </m:r>
                    <m:r>
                      <a:rPr lang="en-US" b="0" i="1" smtClean="0">
                        <a:latin typeface="Cambria Math"/>
                      </a:rPr>
                      <m:t>𝑏</m:t>
                    </m:r>
                    <m:r>
                      <a:rPr lang="en-US" b="0" i="1" smtClean="0">
                        <a:latin typeface="Cambria Math"/>
                      </a:rPr>
                      <m:t> (</m:t>
                    </m:r>
                    <m:r>
                      <a:rPr lang="en-US" b="0" i="1" smtClean="0">
                        <a:latin typeface="Cambria Math"/>
                      </a:rPr>
                      <m:t>𝑚𝑜𝑑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𝑚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𝑐</m:t>
                    </m:r>
                    <m:r>
                      <a:rPr lang="en-US" b="0" i="1" smtClean="0">
                        <a:latin typeface="Cambria Math"/>
                      </a:rPr>
                      <m:t>≡</m:t>
                    </m:r>
                    <m:r>
                      <a:rPr lang="en-US" b="0" i="1" smtClean="0">
                        <a:latin typeface="Cambria Math"/>
                      </a:rPr>
                      <m:t>𝑑</m:t>
                    </m:r>
                    <m:r>
                      <a:rPr lang="en-US" b="0" i="1" smtClean="0">
                        <a:latin typeface="Cambria Math"/>
                      </a:rPr>
                      <m:t> (</m:t>
                    </m:r>
                    <m:r>
                      <a:rPr lang="en-US" b="0" i="1" smtClean="0">
                        <a:latin typeface="Cambria Math"/>
                      </a:rPr>
                      <m:t>𝑚𝑜𝑑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𝑚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then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𝑎𝑐</m:t>
                    </m:r>
                    <m:r>
                      <a:rPr lang="en-US" b="0" i="1" smtClean="0">
                        <a:latin typeface="Cambria Math"/>
                      </a:rPr>
                      <m:t>≡</m:t>
                    </m:r>
                    <m:r>
                      <a:rPr lang="en-US" b="0" i="1" smtClean="0">
                        <a:latin typeface="Cambria Math"/>
                      </a:rPr>
                      <m:t>𝑏𝑑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𝑚𝑜𝑑</m:t>
                        </m:r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  <m:r>
                          <a:rPr lang="en-US" b="0" i="1" smtClean="0">
                            <a:latin typeface="Cambria Math"/>
                          </a:rPr>
                          <m:t>𝑚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.</m:t>
                    </m:r>
                  </m:oMath>
                </a14:m>
                <a:endParaRPr lang="en-US" b="0" dirty="0" smtClean="0"/>
              </a:p>
              <a:p>
                <a:pPr marL="400050" indent="-400050">
                  <a:buFont typeface="+mj-lt"/>
                  <a:buAutoNum type="romanLcPeriod"/>
                </a:pPr>
                <a:endParaRPr lang="en-US" dirty="0"/>
              </a:p>
              <a:p>
                <a:pPr marL="400050" indent="-400050">
                  <a:buFont typeface="+mj-lt"/>
                  <a:buAutoNum type="romanLcPeriod"/>
                </a:pPr>
                <a:r>
                  <a:rPr lang="en-US" b="0" dirty="0" smtClean="0"/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𝑎</m:t>
                    </m:r>
                    <m:r>
                      <a:rPr lang="en-US" b="0" i="1" smtClean="0">
                        <a:latin typeface="Cambria Math"/>
                      </a:rPr>
                      <m:t>≡</m:t>
                    </m:r>
                    <m:r>
                      <a:rPr lang="en-US" b="0" i="1" smtClean="0">
                        <a:latin typeface="Cambria Math"/>
                      </a:rPr>
                      <m:t>𝑏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𝑚𝑜𝑑</m:t>
                        </m:r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  <m:r>
                          <a:rPr lang="en-US" b="0" i="1" smtClean="0">
                            <a:latin typeface="Cambria Math"/>
                          </a:rPr>
                          <m:t>𝑚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,</m:t>
                    </m:r>
                  </m:oMath>
                </a14:m>
                <a:r>
                  <a:rPr lang="en-US" b="0" dirty="0" smtClean="0"/>
                  <a:t> then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≡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𝑏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 (</m:t>
                    </m:r>
                    <m:r>
                      <a:rPr lang="en-US" b="0" i="1" smtClean="0">
                        <a:latin typeface="Cambria Math"/>
                      </a:rPr>
                      <m:t>𝑚𝑜𝑑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𝑚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b="0" dirty="0" smtClean="0"/>
                  <a:t> for any positive integer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US" b="0" dirty="0" smtClean="0"/>
                  <a:t>.</a:t>
                </a:r>
              </a:p>
              <a:p>
                <a:pPr marL="400050" indent="-400050">
                  <a:buFont typeface="+mj-lt"/>
                  <a:buAutoNum type="romanLcPeriod"/>
                </a:pPr>
                <a:endParaRPr lang="en-US" dirty="0"/>
              </a:p>
              <a:p>
                <a:pPr marL="400050" indent="-400050">
                  <a:buFont typeface="+mj-lt"/>
                  <a:buAutoNum type="romanLcPeriod"/>
                </a:pPr>
                <a:r>
                  <a:rPr lang="en-US" dirty="0" smtClean="0"/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𝑓</m:t>
                    </m:r>
                    <m:r>
                      <a:rPr lang="en-US" b="0" i="1" smtClean="0">
                        <a:latin typeface="Cambria Math"/>
                      </a:rPr>
                      <m:t>(</m:t>
                    </m:r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b="0" dirty="0" smtClean="0"/>
                  <a:t> is any polynomial with integer coefficients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𝑎</m:t>
                    </m:r>
                    <m:r>
                      <a:rPr lang="en-US" b="0" i="1" smtClean="0">
                        <a:latin typeface="Cambria Math"/>
                      </a:rPr>
                      <m:t>≡</m:t>
                    </m:r>
                    <m:r>
                      <a:rPr lang="en-US" b="0" i="1" smtClean="0">
                        <a:latin typeface="Cambria Math"/>
                      </a:rPr>
                      <m:t>𝑏</m:t>
                    </m:r>
                    <m:r>
                      <a:rPr lang="en-US" b="0" i="1" smtClean="0">
                        <a:latin typeface="Cambria Math"/>
                      </a:rPr>
                      <m:t> (</m:t>
                    </m:r>
                    <m:r>
                      <a:rPr lang="en-US" b="0" i="1" smtClean="0">
                        <a:latin typeface="Cambria Math"/>
                      </a:rPr>
                      <m:t>𝑚𝑜𝑑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𝑚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b="0" dirty="0" smtClean="0"/>
                  <a:t> then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≡</m:t>
                    </m:r>
                    <m:r>
                      <a:rPr lang="en-US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(</m:t>
                    </m:r>
                    <m:r>
                      <a:rPr lang="en-US" b="0" i="1" smtClean="0">
                        <a:latin typeface="Cambria Math"/>
                      </a:rPr>
                      <m:t>𝑚𝑜𝑑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𝑚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b="0" dirty="0" smtClean="0"/>
                  <a:t>.</a:t>
                </a:r>
              </a:p>
              <a:p>
                <a:pPr marL="400050" indent="-400050">
                  <a:buFont typeface="+mj-lt"/>
                  <a:buAutoNum type="romanLcPeriod"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Proof.</a:t>
                </a:r>
                <a:endParaRPr lang="en-US" b="0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094427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08671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35968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Elementary properties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Before going to the further properties of congruences we revisit one important property of </a:t>
            </a:r>
            <a:r>
              <a:rPr lang="en-US" dirty="0" err="1" smtClean="0"/>
              <a:t>l.c.m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Theorem: The least common multiple of two integers divide any other common multiple of two integers.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Proof: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72340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2108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Elementary properties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Theorem: 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𝑚</m:t>
                    </m:r>
                  </m:oMath>
                </a14:m>
                <a:r>
                  <a:rPr lang="en-US" dirty="0" smtClean="0"/>
                  <a:t> be a positive integer.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400050" indent="-400050">
                  <a:buFont typeface="+mj-lt"/>
                  <a:buAutoNum type="romanLcPeriod"/>
                </a:pPr>
                <a:r>
                  <a:rPr lang="en-US" dirty="0" smtClean="0"/>
                  <a:t>Suppose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𝑑</m:t>
                    </m:r>
                    <m:r>
                      <a:rPr lang="en-US" b="0" i="1" smtClean="0">
                        <a:latin typeface="Cambria Math"/>
                      </a:rPr>
                      <m:t> | </m:t>
                    </m:r>
                    <m:r>
                      <a:rPr lang="en-US" b="0" i="1" smtClean="0">
                        <a:latin typeface="Cambria Math"/>
                      </a:rPr>
                      <m:t>𝑚</m:t>
                    </m:r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𝑑</m:t>
                    </m:r>
                    <m:r>
                      <a:rPr lang="en-US" b="0" i="1" smtClean="0">
                        <a:latin typeface="Cambria Math"/>
                      </a:rPr>
                      <m:t>&gt;0.</m:t>
                    </m:r>
                  </m:oMath>
                </a14:m>
                <a:r>
                  <a:rPr lang="en-US" dirty="0" smtClean="0"/>
                  <a:t>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𝑎</m:t>
                    </m:r>
                    <m:r>
                      <a:rPr lang="en-US" b="0" i="1" smtClean="0">
                        <a:latin typeface="Cambria Math"/>
                      </a:rPr>
                      <m:t>≡</m:t>
                    </m:r>
                    <m:r>
                      <a:rPr lang="en-US" b="0" i="1" smtClean="0">
                        <a:latin typeface="Cambria Math"/>
                      </a:rPr>
                      <m:t>𝑏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𝑚𝑜𝑑</m:t>
                        </m:r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  <m:r>
                          <a:rPr lang="en-US" b="0" i="1" smtClean="0">
                            <a:latin typeface="Cambria Math"/>
                          </a:rPr>
                          <m:t>𝑚</m:t>
                        </m:r>
                      </m:e>
                    </m:d>
                  </m:oMath>
                </a14:m>
                <a:r>
                  <a:rPr lang="en-US" dirty="0" smtClean="0"/>
                  <a:t> then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𝑎</m:t>
                    </m:r>
                    <m:r>
                      <a:rPr lang="en-US" b="0" i="1" smtClean="0">
                        <a:latin typeface="Cambria Math"/>
                      </a:rPr>
                      <m:t>≡</m:t>
                    </m:r>
                    <m:r>
                      <a:rPr lang="en-US" b="0" i="1" smtClean="0">
                        <a:latin typeface="Cambria Math"/>
                      </a:rPr>
                      <m:t>𝑏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𝑚𝑜𝑑</m:t>
                        </m:r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  <m:r>
                          <a:rPr lang="en-US" b="0" i="1" smtClean="0">
                            <a:latin typeface="Cambria Math"/>
                          </a:rPr>
                          <m:t>𝑑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.</m:t>
                    </m:r>
                  </m:oMath>
                </a14:m>
                <a:endParaRPr lang="en-US" dirty="0" smtClean="0"/>
              </a:p>
              <a:p>
                <a:pPr marL="400050" indent="-400050">
                  <a:buFont typeface="+mj-lt"/>
                  <a:buAutoNum type="romanLcPeriod"/>
                </a:pPr>
                <a:endParaRPr lang="en-US" dirty="0"/>
              </a:p>
              <a:p>
                <a:pPr marL="400050" indent="-400050">
                  <a:buFont typeface="+mj-lt"/>
                  <a:buAutoNum type="romanLcPeriod"/>
                </a:pPr>
                <a:r>
                  <a:rPr lang="en-US" dirty="0" smtClean="0"/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𝑎</m:t>
                    </m:r>
                    <m:r>
                      <a:rPr lang="en-US" b="0" i="1" smtClean="0">
                        <a:latin typeface="Cambria Math"/>
                      </a:rPr>
                      <m:t>≡</m:t>
                    </m:r>
                    <m:r>
                      <a:rPr lang="en-US" b="0" i="1" smtClean="0">
                        <a:latin typeface="Cambria Math"/>
                      </a:rPr>
                      <m:t>𝑏</m:t>
                    </m:r>
                    <m:r>
                      <a:rPr lang="en-US" b="0" i="1" smtClean="0">
                        <a:latin typeface="Cambria Math"/>
                      </a:rPr>
                      <m:t> (</m:t>
                    </m:r>
                    <m:r>
                      <a:rPr lang="en-US" b="0" i="1" smtClean="0">
                        <a:latin typeface="Cambria Math"/>
                      </a:rPr>
                      <m:t>𝑚𝑜𝑑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𝑎</m:t>
                    </m:r>
                    <m:r>
                      <a:rPr lang="en-US" b="0" i="1" smtClean="0">
                        <a:latin typeface="Cambria Math"/>
                      </a:rPr>
                      <m:t>≡</m:t>
                    </m:r>
                    <m:r>
                      <a:rPr lang="en-US" b="0" i="1" smtClean="0">
                        <a:latin typeface="Cambria Math"/>
                      </a:rPr>
                      <m:t>𝑏</m:t>
                    </m:r>
                    <m:r>
                      <a:rPr lang="en-US" b="0" i="1" smtClean="0">
                        <a:latin typeface="Cambria Math"/>
                      </a:rPr>
                      <m:t> (</m:t>
                    </m:r>
                    <m:r>
                      <a:rPr lang="en-US" b="0" i="1" smtClean="0">
                        <a:latin typeface="Cambria Math"/>
                      </a:rPr>
                      <m:t>𝑚𝑜𝑑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then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𝑎</m:t>
                    </m:r>
                    <m:r>
                      <a:rPr lang="en-US" b="0" i="1" smtClean="0">
                        <a:latin typeface="Cambria Math"/>
                      </a:rPr>
                      <m:t>≡</m:t>
                    </m:r>
                    <m:r>
                      <a:rPr lang="en-US" b="0" i="1" smtClean="0">
                        <a:latin typeface="Cambria Math"/>
                      </a:rPr>
                      <m:t>𝑏</m:t>
                    </m:r>
                    <m:r>
                      <a:rPr lang="en-US" b="0" i="1" smtClean="0">
                        <a:latin typeface="Cambria Math"/>
                      </a:rPr>
                      <m:t> (</m:t>
                    </m:r>
                    <m:r>
                      <a:rPr lang="en-US" b="0" i="1" smtClean="0">
                        <a:latin typeface="Cambria Math"/>
                      </a:rPr>
                      <m:t>𝑚𝑜𝑑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𝑚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𝑚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endParaRPr lang="en-US" dirty="0" smtClean="0"/>
              </a:p>
              <a:p>
                <a:pPr marL="400050" indent="-400050">
                  <a:buFont typeface="+mj-lt"/>
                  <a:buAutoNum type="romanLcPeriod"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Proof: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081173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87975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Definition </a:t>
            </a:r>
            <a:r>
              <a:rPr lang="en-US" dirty="0" smtClean="0"/>
              <a:t>of Congruences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Divisibility and Congruences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Multiples, addition and multiplication of congruences</a:t>
            </a: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86499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128</Words>
  <Application>Microsoft Office PowerPoint</Application>
  <PresentationFormat>On-screen Show (4:3)</PresentationFormat>
  <Paragraphs>46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Analytic Number Theory MTH 435</vt:lpstr>
      <vt:lpstr>Review of Lecture 4</vt:lpstr>
      <vt:lpstr>Positive Solutions for Diophantine Equation</vt:lpstr>
      <vt:lpstr>Positive Solutions for Diophantine Equation</vt:lpstr>
      <vt:lpstr>Positive Solutions for Diophantine Equation</vt:lpstr>
      <vt:lpstr>Examples </vt:lpstr>
      <vt:lpstr>Congruences</vt:lpstr>
      <vt:lpstr>Congruences</vt:lpstr>
      <vt:lpstr>Congruences</vt:lpstr>
      <vt:lpstr>Congruences</vt:lpstr>
      <vt:lpstr>Congruences</vt:lpstr>
      <vt:lpstr>Congruences</vt:lpstr>
      <vt:lpstr>Elementary properties</vt:lpstr>
      <vt:lpstr>Slide 14</vt:lpstr>
      <vt:lpstr>Slide 15</vt:lpstr>
      <vt:lpstr>Slide 16</vt:lpstr>
      <vt:lpstr>Elementary Properties</vt:lpstr>
      <vt:lpstr>Slide 18</vt:lpstr>
      <vt:lpstr>Slide 19</vt:lpstr>
      <vt:lpstr>Elementary properties</vt:lpstr>
      <vt:lpstr>Slide 21</vt:lpstr>
      <vt:lpstr>Elementary properties</vt:lpstr>
      <vt:lpstr>Slide 23</vt:lpstr>
      <vt:lpstr>Review of Lecture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Dr-Muhib</dc:creator>
  <cp:lastModifiedBy>NTS</cp:lastModifiedBy>
  <cp:revision>16</cp:revision>
  <dcterms:created xsi:type="dcterms:W3CDTF">2013-12-07T12:10:15Z</dcterms:created>
  <dcterms:modified xsi:type="dcterms:W3CDTF">2013-12-08T06:11:43Z</dcterms:modified>
</cp:coreProperties>
</file>