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59" r:id="rId4"/>
    <p:sldId id="261" r:id="rId5"/>
    <p:sldId id="262" r:id="rId6"/>
    <p:sldId id="263" r:id="rId7"/>
    <p:sldId id="280" r:id="rId8"/>
    <p:sldId id="281" r:id="rId9"/>
    <p:sldId id="264" r:id="rId10"/>
    <p:sldId id="265" r:id="rId11"/>
    <p:sldId id="266" r:id="rId12"/>
    <p:sldId id="269" r:id="rId13"/>
    <p:sldId id="267" r:id="rId14"/>
    <p:sldId id="268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3" d="100"/>
          <a:sy n="33" d="100"/>
        </p:scale>
        <p:origin x="-1670" y="-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12/31/2013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1169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12/31/2013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03027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12/31/2013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59447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12/31/2013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7006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12/31/2013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09782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12/31/2013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04618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12/31/2013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22086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12/31/2013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61626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12/31/2013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11797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12/31/2013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75365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12/31/2013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84191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64F249-795F-4A2D-B196-2A371FD9E81F}" type="datetimeFigureOut">
              <a:rPr lang="en-US" smtClean="0"/>
              <a:pPr/>
              <a:t>12/31/2013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6138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77975"/>
            <a:ext cx="7772400" cy="1470025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prstClr val="black"/>
                </a:solidFill>
                <a:latin typeface="Arial"/>
              </a:rPr>
              <a:t>Analytic Number Theory</a:t>
            </a:r>
            <a:br>
              <a:rPr lang="en-US" sz="3200" dirty="0">
                <a:solidFill>
                  <a:prstClr val="black"/>
                </a:solidFill>
                <a:latin typeface="Arial"/>
              </a:rPr>
            </a:br>
            <a:r>
              <a:rPr lang="en-US" sz="3200" b="0" dirty="0">
                <a:solidFill>
                  <a:prstClr val="black"/>
                </a:solidFill>
                <a:latin typeface="Arial"/>
              </a:rPr>
              <a:t>MTH 435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267200"/>
            <a:ext cx="6400800" cy="1752600"/>
          </a:xfrm>
        </p:spPr>
        <p:txBody>
          <a:bodyPr/>
          <a:lstStyle/>
          <a:p>
            <a:pPr lvl="0"/>
            <a:r>
              <a:rPr lang="en-US" sz="2800" dirty="0" err="1">
                <a:solidFill>
                  <a:srgbClr val="7F8FA9">
                    <a:lumMod val="75000"/>
                  </a:srgbClr>
                </a:solidFill>
                <a:latin typeface="Arial"/>
              </a:rPr>
              <a:t>Dr</a:t>
            </a:r>
            <a:r>
              <a:rPr lang="en-US" sz="2800" dirty="0">
                <a:solidFill>
                  <a:srgbClr val="7F8FA9">
                    <a:lumMod val="75000"/>
                  </a:srgbClr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7F8FA9">
                    <a:lumMod val="75000"/>
                  </a:srgbClr>
                </a:solidFill>
                <a:latin typeface="Arial"/>
              </a:rPr>
              <a:t>Mohib</a:t>
            </a:r>
            <a:r>
              <a:rPr lang="en-US" sz="2800" dirty="0">
                <a:solidFill>
                  <a:srgbClr val="7F8FA9">
                    <a:lumMod val="75000"/>
                  </a:srgbClr>
                </a:solidFill>
                <a:latin typeface="Arial"/>
              </a:rPr>
              <a:t> Ali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37178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Lecture 30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Big “O” and small “o” notations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Asymptotic functions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Prime Number Theorem (Statement only as example)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Euler Summation Formula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1059435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Euler Summation Formula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00862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 smtClean="0"/>
                  <a:t>Interval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/>
                      </a:rPr>
                      <m:t>[</m:t>
                    </m:r>
                    <m:r>
                      <a:rPr lang="en-US" b="1" i="1" smtClean="0">
                        <a:latin typeface="Cambria Math"/>
                      </a:rPr>
                      <m:t>𝟏</m:t>
                    </m:r>
                    <m:r>
                      <a:rPr lang="en-US" b="1" i="1" smtClean="0">
                        <a:latin typeface="Cambria Math"/>
                      </a:rPr>
                      <m:t>,</m:t>
                    </m:r>
                    <m:r>
                      <a:rPr lang="en-US" b="1" i="1" smtClean="0">
                        <a:latin typeface="Cambria Math"/>
                      </a:rPr>
                      <m:t>𝒙</m:t>
                    </m:r>
                    <m:r>
                      <a:rPr lang="en-US" b="1" i="1" smtClean="0">
                        <a:latin typeface="Cambria Math"/>
                      </a:rPr>
                      <m:t>]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1768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74052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07591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Reimann</a:t>
            </a:r>
            <a:r>
              <a:rPr lang="en-US" dirty="0" smtClean="0"/>
              <a:t> Zeta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16305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Euler Constant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39270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 of Summation Formula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Theorem: 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</a:rPr>
                      <m:t>≥1</m:t>
                    </m:r>
                  </m:oMath>
                </a14:m>
                <a:r>
                  <a:rPr lang="en-US" dirty="0" smtClean="0"/>
                  <a:t> we have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en-US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≤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</a:rPr>
                                <m:t>𝑛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/>
                            </a:rPr>
                            <m:t>=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/>
                                </a:rPr>
                                <m:t>log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func>
                          <m:r>
                            <a:rPr lang="en-US" b="0" i="1" smtClean="0">
                              <a:latin typeface="Cambria Math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𝐶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𝑂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</m:d>
                        </m:e>
                      </m:nary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>Proof: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593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222410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29898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78421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81990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143000"/>
                <a:ext cx="8229600" cy="49831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Theorem: 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</a:rPr>
                      <m:t>≥1</m:t>
                    </m:r>
                  </m:oMath>
                </a14:m>
                <a:r>
                  <a:rPr lang="en-US" dirty="0" smtClean="0"/>
                  <a:t> we have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en-US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≤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𝑛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𝑠</m:t>
                                  </m:r>
                                </m:sup>
                              </m:sSup>
                            </m:den>
                          </m:f>
                          <m:r>
                            <a:rPr lang="en-US" b="0" i="1" smtClean="0">
                              <a:latin typeface="Cambria Math"/>
                            </a:rPr>
                            <m:t>=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1−</m:t>
                                  </m:r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𝑠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</a:rPr>
                                <m:t>1−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𝑠</m:t>
                              </m:r>
                            </m:den>
                          </m:f>
                        </m:e>
                      </m:nary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r>
                        <a:rPr lang="en-US" b="0" i="1" smtClean="0">
                          <a:latin typeface="Cambria Math"/>
                        </a:rPr>
                        <m:t>𝜉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r>
                        <a:rPr lang="en-US" b="0" i="1" smtClean="0">
                          <a:latin typeface="Cambria Math"/>
                        </a:rPr>
                        <m:t>𝑂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𝑠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b="0" dirty="0" smtClean="0"/>
              </a:p>
              <a:p>
                <a:pPr marL="0" indent="0">
                  <a:buNone/>
                </a:pPr>
                <a:r>
                  <a:rPr lang="en-US" dirty="0" smtClean="0"/>
                  <a:t>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𝑠</m:t>
                    </m:r>
                    <m:r>
                      <a:rPr lang="en-US" b="0" i="1" smtClean="0">
                        <a:latin typeface="Cambria Math"/>
                      </a:rPr>
                      <m:t>&gt;0 </m:t>
                    </m:r>
                  </m:oMath>
                </a14:m>
                <a:r>
                  <a:rPr lang="en-US" dirty="0" smtClean="0"/>
                  <a:t>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𝑠</m:t>
                    </m:r>
                    <m:r>
                      <a:rPr lang="en-US" b="0" i="1" smtClean="0">
                        <a:latin typeface="Cambria Math"/>
                      </a:rPr>
                      <m:t>≠1</m:t>
                    </m:r>
                  </m:oMath>
                </a14:m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>Proof: 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143000"/>
                <a:ext cx="8229600" cy="4983163"/>
              </a:xfrm>
              <a:blipFill rotWithShape="1">
                <a:blip r:embed="rId3" cstate="print"/>
                <a:stretch>
                  <a:fillRect l="-593" t="-6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583088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37513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7330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Theorem: 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</a:rPr>
                      <m:t>≥1</m:t>
                    </m:r>
                  </m:oMath>
                </a14:m>
                <a:r>
                  <a:rPr lang="en-US" dirty="0" smtClean="0"/>
                  <a:t> we have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en-US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i="1">
                              <a:latin typeface="Cambria Math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&gt;</m:t>
                          </m:r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𝑛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𝑠</m:t>
                                  </m:r>
                                </m:sup>
                              </m:sSup>
                            </m:den>
                          </m:f>
                          <m:r>
                            <a:rPr lang="en-US" i="1">
                              <a:latin typeface="Cambria Math"/>
                            </a:rPr>
                            <m:t>=</m:t>
                          </m:r>
                        </m:e>
                      </m:nary>
                      <m:r>
                        <a:rPr lang="en-US" i="1">
                          <a:latin typeface="Cambria Math"/>
                        </a:rPr>
                        <m:t>𝑂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𝑠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>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𝑠</m:t>
                    </m:r>
                    <m:r>
                      <a:rPr lang="en-US" b="0" i="1" smtClean="0">
                        <a:latin typeface="Cambria Math"/>
                      </a:rPr>
                      <m:t>&gt;1</m:t>
                    </m:r>
                  </m:oMath>
                </a14:m>
                <a:r>
                  <a:rPr lang="en-US" dirty="0" smtClean="0"/>
                  <a:t>.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>Proof: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593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979347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62281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Theorem: 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</a:rPr>
                      <m:t>≥1</m:t>
                    </m:r>
                  </m:oMath>
                </a14:m>
                <a:endParaRPr lang="en-US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en-US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≤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sub>
                        <m:sup/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𝑠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/>
                            </a:rPr>
                            <m:t>=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𝛼</m:t>
                                  </m:r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+1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</a:rPr>
                                <m:t>𝛼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+1</m:t>
                              </m:r>
                            </m:den>
                          </m:f>
                        </m:e>
                      </m:nary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r>
                        <a:rPr lang="en-US" b="0" i="1" smtClean="0">
                          <a:latin typeface="Cambria Math"/>
                        </a:rPr>
                        <m:t>𝑂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𝑠</m:t>
                              </m:r>
                            </m:sup>
                          </m:sSup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>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𝛼</m:t>
                    </m:r>
                    <m:r>
                      <a:rPr lang="en-US" b="0" i="1" smtClean="0">
                        <a:latin typeface="Cambria Math"/>
                      </a:rPr>
                      <m:t>≥0</m:t>
                    </m:r>
                  </m:oMath>
                </a14:m>
                <a:r>
                  <a:rPr lang="en-US" dirty="0" smtClean="0"/>
                  <a:t>.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>Proof: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593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75565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358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 smtClean="0"/>
                  <a:t>Average Order of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/>
                      </a:rPr>
                      <m:t>𝒅</m:t>
                    </m:r>
                    <m:r>
                      <a:rPr lang="en-US" b="1" i="1" smtClean="0">
                        <a:latin typeface="Cambria Math"/>
                      </a:rPr>
                      <m:t>(</m:t>
                    </m:r>
                    <m:r>
                      <a:rPr lang="en-US" b="1" i="1" smtClean="0">
                        <a:latin typeface="Cambria Math"/>
                      </a:rPr>
                      <m:t>𝒏</m:t>
                    </m:r>
                    <m:r>
                      <a:rPr lang="en-US" b="1" i="1" smtClean="0">
                        <a:latin typeface="Cambria Math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Theorem: Average order of divisor function i.e.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𝑑</m:t>
                    </m:r>
                    <m:r>
                      <a:rPr lang="en-US" b="0" i="1" smtClean="0">
                        <a:latin typeface="Cambria Math"/>
                      </a:rPr>
                      <m:t>(</m:t>
                    </m:r>
                    <m:r>
                      <a:rPr lang="en-US" b="0" i="1" smtClean="0">
                        <a:latin typeface="Cambria Math"/>
                      </a:rPr>
                      <m:t>𝑛</m:t>
                    </m:r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 is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</a:rPr>
                      <m:t>log</m:t>
                    </m:r>
                    <m:r>
                      <a:rPr lang="en-US" b="0" i="1" smtClean="0">
                        <a:latin typeface="Cambria Math"/>
                      </a:rPr>
                      <m:t>⁡(</m:t>
                    </m:r>
                    <m:r>
                      <a:rPr lang="en-US" b="0" i="1" smtClean="0">
                        <a:latin typeface="Cambria Math"/>
                      </a:rPr>
                      <m:t>𝑛</m:t>
                    </m:r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.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>Proof: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4" cstate="print"/>
                <a:stretch>
                  <a:fillRect l="-593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9637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78972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51116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89240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Lecture 31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Wingdings" pitchFamily="2" charset="2"/>
                  <a:buChar char="Ø"/>
                </a:pPr>
                <a:r>
                  <a:rPr lang="en-US" dirty="0" smtClean="0"/>
                  <a:t>Euler Summation Formula</a:t>
                </a:r>
              </a:p>
              <a:p>
                <a:pPr>
                  <a:buFont typeface="Wingdings" pitchFamily="2" charset="2"/>
                  <a:buChar char="Ø"/>
                </a:pPr>
                <a:endParaRPr lang="en-US" dirty="0"/>
              </a:p>
              <a:p>
                <a:pPr>
                  <a:buFont typeface="Wingdings" pitchFamily="2" charset="2"/>
                  <a:buChar char="Ø"/>
                </a:pPr>
                <a:r>
                  <a:rPr lang="en-US" dirty="0" smtClean="0"/>
                  <a:t>The case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[1,</m:t>
                    </m:r>
                    <m:r>
                      <a:rPr lang="en-US" b="0" i="1" smtClean="0">
                        <a:latin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</a:rPr>
                      <m:t>]</m:t>
                    </m:r>
                  </m:oMath>
                </a14:m>
                <a:endParaRPr lang="en-US" dirty="0" smtClean="0"/>
              </a:p>
              <a:p>
                <a:pPr>
                  <a:buFont typeface="Wingdings" pitchFamily="2" charset="2"/>
                  <a:buChar char="Ø"/>
                </a:pPr>
                <a:endParaRPr lang="en-US" dirty="0"/>
              </a:p>
              <a:p>
                <a:pPr>
                  <a:buFont typeface="Wingdings" pitchFamily="2" charset="2"/>
                  <a:buChar char="Ø"/>
                </a:pPr>
                <a:r>
                  <a:rPr lang="en-US" dirty="0" smtClean="0"/>
                  <a:t>Important Applications of Euler Summation Formula</a:t>
                </a:r>
              </a:p>
              <a:p>
                <a:pPr>
                  <a:buFont typeface="Wingdings" pitchFamily="2" charset="2"/>
                  <a:buChar char="Ø"/>
                </a:pPr>
                <a:endParaRPr lang="en-US" dirty="0"/>
              </a:p>
              <a:p>
                <a:pPr>
                  <a:buFont typeface="Wingdings" pitchFamily="2" charset="2"/>
                  <a:buChar char="Ø"/>
                </a:pPr>
                <a:r>
                  <a:rPr lang="en-US" dirty="0" smtClean="0"/>
                  <a:t>Average order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𝑑</m:t>
                    </m:r>
                    <m:r>
                      <a:rPr lang="en-US" b="0" i="1" smtClean="0">
                        <a:latin typeface="Cambria Math"/>
                      </a:rPr>
                      <m:t>(</m:t>
                    </m:r>
                    <m:r>
                      <a:rPr lang="en-US" b="0" i="1" smtClean="0">
                        <a:latin typeface="Cambria Math"/>
                      </a:rPr>
                      <m:t>𝑛</m:t>
                    </m:r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444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960853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50</Words>
  <Application>Microsoft Office PowerPoint</Application>
  <PresentationFormat>On-screen Show (4:3)</PresentationFormat>
  <Paragraphs>23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Analytic Number Theory MTH 435</vt:lpstr>
      <vt:lpstr>Review of Lecture 30</vt:lpstr>
      <vt:lpstr>Euler Summation Formula</vt:lpstr>
      <vt:lpstr> </vt:lpstr>
      <vt:lpstr>Slide 5</vt:lpstr>
      <vt:lpstr>Slide 6</vt:lpstr>
      <vt:lpstr>Reimann Zeta Function</vt:lpstr>
      <vt:lpstr>Euler Constant</vt:lpstr>
      <vt:lpstr>Application of Summation Formula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 </vt:lpstr>
      <vt:lpstr>Slide 21</vt:lpstr>
      <vt:lpstr>Slide 22</vt:lpstr>
      <vt:lpstr>Slide 23</vt:lpstr>
      <vt:lpstr>Review of Lecture 31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Dr-Muhib</dc:creator>
  <cp:lastModifiedBy>NTS</cp:lastModifiedBy>
  <cp:revision>14</cp:revision>
  <dcterms:created xsi:type="dcterms:W3CDTF">2013-12-11T04:39:09Z</dcterms:created>
  <dcterms:modified xsi:type="dcterms:W3CDTF">2013-12-31T17:25:43Z</dcterms:modified>
</cp:coreProperties>
</file>