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70" r:id="rId5"/>
    <p:sldId id="277" r:id="rId6"/>
    <p:sldId id="271" r:id="rId7"/>
    <p:sldId id="272" r:id="rId8"/>
    <p:sldId id="278" r:id="rId9"/>
    <p:sldId id="273" r:id="rId10"/>
    <p:sldId id="274" r:id="rId11"/>
    <p:sldId id="258" r:id="rId12"/>
    <p:sldId id="259" r:id="rId13"/>
    <p:sldId id="260" r:id="rId14"/>
    <p:sldId id="261" r:id="rId15"/>
    <p:sldId id="279" r:id="rId16"/>
    <p:sldId id="262" r:id="rId17"/>
    <p:sldId id="264"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190"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2800"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827DDB-DF6C-473D-9284-9C7F40EE0DC9}"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298741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827DDB-DF6C-473D-9284-9C7F40EE0DC9}"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965047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827DDB-DF6C-473D-9284-9C7F40EE0DC9}"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3567872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827DDB-DF6C-473D-9284-9C7F40EE0DC9}"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520293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827DDB-DF6C-473D-9284-9C7F40EE0DC9}" type="datetimeFigureOut">
              <a:rPr lang="en-US" smtClean="0"/>
              <a:pPr/>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188256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827DDB-DF6C-473D-9284-9C7F40EE0DC9}" type="datetimeFigureOut">
              <a:rPr lang="en-US" smtClean="0"/>
              <a:pPr/>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1065143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27DDB-DF6C-473D-9284-9C7F40EE0DC9}" type="datetimeFigureOut">
              <a:rPr lang="en-US" smtClean="0"/>
              <a:pPr/>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2680131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827DDB-DF6C-473D-9284-9C7F40EE0DC9}"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135733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827DDB-DF6C-473D-9284-9C7F40EE0DC9}"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412847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827DDB-DF6C-473D-9284-9C7F40EE0DC9}"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58126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827DDB-DF6C-473D-9284-9C7F40EE0DC9}"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105849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27DDB-DF6C-473D-9284-9C7F40EE0DC9}" type="datetimeFigureOut">
              <a:rPr lang="en-US" smtClean="0"/>
              <a:pPr/>
              <a:t>12/4/2013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127BB-4889-4C74-97A6-F77F87713E09}" type="slidenum">
              <a:rPr lang="en-US" smtClean="0"/>
              <a:pPr/>
              <a:t>‹#›</a:t>
            </a:fld>
            <a:endParaRPr lang="en-US"/>
          </a:p>
        </p:txBody>
      </p:sp>
    </p:spTree>
    <p:extLst>
      <p:ext uri="{BB962C8B-B14F-4D97-AF65-F5344CB8AC3E}">
        <p14:creationId xmlns:p14="http://schemas.microsoft.com/office/powerpoint/2010/main" xmlns="" val="1253016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28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lstStyle/>
          <a:p>
            <a:r>
              <a:rPr lang="en-US" sz="3600" dirty="0">
                <a:solidFill>
                  <a:prstClr val="black"/>
                </a:solidFill>
                <a:latin typeface="Arial"/>
                <a:cs typeface="+mj-cs"/>
              </a:rPr>
              <a:t>Analytic Number Theory</a:t>
            </a:r>
            <a:br>
              <a:rPr lang="en-US" sz="3600" dirty="0">
                <a:solidFill>
                  <a:prstClr val="black"/>
                </a:solidFill>
                <a:latin typeface="Arial"/>
                <a:cs typeface="+mj-cs"/>
              </a:rPr>
            </a:br>
            <a:r>
              <a:rPr lang="en-US" b="0" dirty="0">
                <a:solidFill>
                  <a:prstClr val="black"/>
                </a:solidFill>
                <a:latin typeface="Arial"/>
                <a:cs typeface="+mj-cs"/>
              </a:rPr>
              <a:t>MTH 435</a:t>
            </a:r>
            <a:endParaRPr lang="en-US" dirty="0"/>
          </a:p>
        </p:txBody>
      </p:sp>
      <p:sp>
        <p:nvSpPr>
          <p:cNvPr id="3" name="Subtitle 2"/>
          <p:cNvSpPr>
            <a:spLocks noGrp="1"/>
          </p:cNvSpPr>
          <p:nvPr>
            <p:ph type="subTitle" idx="1"/>
          </p:nvPr>
        </p:nvSpPr>
        <p:spPr>
          <a:xfrm>
            <a:off x="1371600" y="4267200"/>
            <a:ext cx="6400800" cy="1752600"/>
          </a:xfrm>
        </p:spPr>
        <p:txBody>
          <a:bodyPr/>
          <a:lstStyle/>
          <a:p>
            <a:pPr lvl="0"/>
            <a:r>
              <a:rPr lang="en-US" sz="2400" dirty="0" err="1">
                <a:solidFill>
                  <a:srgbClr val="7F8FA9">
                    <a:lumMod val="75000"/>
                  </a:srgbClr>
                </a:solidFill>
                <a:latin typeface="Arial"/>
                <a:cs typeface="+mn-cs"/>
              </a:rPr>
              <a:t>Dr</a:t>
            </a:r>
            <a:r>
              <a:rPr lang="en-US" sz="2400" dirty="0">
                <a:solidFill>
                  <a:srgbClr val="7F8FA9">
                    <a:lumMod val="75000"/>
                  </a:srgbClr>
                </a:solidFill>
                <a:latin typeface="Arial"/>
                <a:cs typeface="+mn-cs"/>
              </a:rPr>
              <a:t> </a:t>
            </a:r>
            <a:r>
              <a:rPr lang="en-US" sz="2400" dirty="0" err="1">
                <a:solidFill>
                  <a:srgbClr val="7F8FA9">
                    <a:lumMod val="75000"/>
                  </a:srgbClr>
                </a:solidFill>
                <a:latin typeface="Arial"/>
                <a:cs typeface="+mn-cs"/>
              </a:rPr>
              <a:t>Mohib</a:t>
            </a:r>
            <a:r>
              <a:rPr lang="en-US" sz="2400" dirty="0">
                <a:solidFill>
                  <a:srgbClr val="7F8FA9">
                    <a:lumMod val="75000"/>
                  </a:srgbClr>
                </a:solidFill>
                <a:latin typeface="Arial"/>
                <a:cs typeface="+mn-cs"/>
              </a:rPr>
              <a:t> Ali</a:t>
            </a:r>
          </a:p>
          <a:p>
            <a:endParaRPr lang="en-US" dirty="0"/>
          </a:p>
        </p:txBody>
      </p:sp>
    </p:spTree>
    <p:extLst>
      <p:ext uri="{BB962C8B-B14F-4D97-AF65-F5344CB8AC3E}">
        <p14:creationId xmlns:p14="http://schemas.microsoft.com/office/powerpoint/2010/main" xmlns="" val="3215645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a:t>
            </a:r>
            <a:endParaRPr lang="en-US" dirty="0"/>
          </a:p>
        </p:txBody>
      </p:sp>
      <p:sp>
        <p:nvSpPr>
          <p:cNvPr id="3" name="Content Placeholder 2"/>
          <p:cNvSpPr>
            <a:spLocks noGrp="1"/>
          </p:cNvSpPr>
          <p:nvPr>
            <p:ph idx="1"/>
          </p:nvPr>
        </p:nvSpPr>
        <p:spPr/>
        <p:txBody>
          <a:bodyPr/>
          <a:lstStyle/>
          <a:p>
            <a:pPr lvl="0">
              <a:buFont typeface="Wingdings" pitchFamily="2" charset="2"/>
              <a:buChar char="Ø"/>
            </a:pPr>
            <a:r>
              <a:rPr lang="en-US" dirty="0">
                <a:solidFill>
                  <a:prstClr val="black"/>
                </a:solidFill>
              </a:rPr>
              <a:t>L.C.M and G.C.D relation</a:t>
            </a:r>
          </a:p>
          <a:p>
            <a:pPr lvl="0">
              <a:buFont typeface="Wingdings" pitchFamily="2" charset="2"/>
              <a:buChar char="Ø"/>
            </a:pPr>
            <a:endParaRPr lang="en-US" dirty="0">
              <a:solidFill>
                <a:prstClr val="black"/>
              </a:solidFill>
            </a:endParaRPr>
          </a:p>
          <a:p>
            <a:pPr lvl="0">
              <a:buFont typeface="Wingdings" pitchFamily="2" charset="2"/>
              <a:buChar char="Ø"/>
            </a:pPr>
            <a:r>
              <a:rPr lang="en-US" dirty="0">
                <a:solidFill>
                  <a:prstClr val="black"/>
                </a:solidFill>
              </a:rPr>
              <a:t>Prime Numbers</a:t>
            </a:r>
          </a:p>
          <a:p>
            <a:pPr lvl="0">
              <a:buFont typeface="Wingdings" pitchFamily="2" charset="2"/>
              <a:buChar char="Ø"/>
            </a:pPr>
            <a:endParaRPr lang="en-US" dirty="0">
              <a:solidFill>
                <a:prstClr val="black"/>
              </a:solidFill>
            </a:endParaRPr>
          </a:p>
          <a:p>
            <a:pPr lvl="0">
              <a:buFont typeface="Wingdings" pitchFamily="2" charset="2"/>
              <a:buChar char="Ø"/>
            </a:pPr>
            <a:r>
              <a:rPr lang="en-US" dirty="0">
                <a:solidFill>
                  <a:prstClr val="black"/>
                </a:solidFill>
              </a:rPr>
              <a:t>Fundamental Theorem of Arithmetic</a:t>
            </a:r>
          </a:p>
          <a:p>
            <a:pPr lvl="0">
              <a:buFont typeface="Wingdings" pitchFamily="2" charset="2"/>
              <a:buChar char="Ø"/>
            </a:pPr>
            <a:endParaRPr lang="en-US" dirty="0">
              <a:solidFill>
                <a:prstClr val="black"/>
              </a:solidFill>
            </a:endParaRPr>
          </a:p>
          <a:p>
            <a:pPr lvl="0">
              <a:buFont typeface="Wingdings" pitchFamily="2" charset="2"/>
              <a:buChar char="Ø"/>
            </a:pPr>
            <a:r>
              <a:rPr lang="en-US" dirty="0" smtClean="0">
                <a:solidFill>
                  <a:prstClr val="black"/>
                </a:solidFill>
              </a:rPr>
              <a:t>Infinite many primes</a:t>
            </a:r>
            <a:endParaRPr lang="en-US" dirty="0">
              <a:solidFill>
                <a:prstClr val="black"/>
              </a:solidFill>
            </a:endParaRPr>
          </a:p>
          <a:p>
            <a:pPr marL="0" indent="0">
              <a:buNone/>
            </a:pPr>
            <a:endParaRPr lang="en-US" dirty="0"/>
          </a:p>
        </p:txBody>
      </p:sp>
    </p:spTree>
    <p:extLst>
      <p:ext uri="{BB962C8B-B14F-4D97-AF65-F5344CB8AC3E}">
        <p14:creationId xmlns:p14="http://schemas.microsoft.com/office/powerpoint/2010/main" xmlns="" val="4004644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Euclidean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Euclidean algorithm is an algorithm for finding the g.c.d of two numbers. The following lemma is every important in order to understand the Euclidean algorithm.</a:t>
                </a:r>
              </a:p>
              <a:p>
                <a:pPr marL="0" indent="0">
                  <a:buNone/>
                </a:pPr>
                <a:endParaRPr lang="en-US" dirty="0"/>
              </a:p>
              <a:p>
                <a:pPr marL="0" indent="0">
                  <a:buNone/>
                </a:pPr>
                <a:r>
                  <a:rPr lang="en-US" dirty="0" smtClean="0"/>
                  <a:t>Theorem: Let </a:t>
                </a:r>
                <a14:m>
                  <m:oMath xmlns:m="http://schemas.openxmlformats.org/officeDocument/2006/math">
                    <m:r>
                      <a:rPr lang="en-US" b="0" i="1" smtClean="0">
                        <a:latin typeface="Cambria Math"/>
                      </a:rPr>
                      <m:t>𝑚</m:t>
                    </m:r>
                  </m:oMath>
                </a14:m>
                <a:r>
                  <a:rPr lang="en-US" dirty="0" smtClean="0"/>
                  <a:t> and </a:t>
                </a:r>
                <a14:m>
                  <m:oMath xmlns:m="http://schemas.openxmlformats.org/officeDocument/2006/math">
                    <m:r>
                      <a:rPr lang="en-US" b="0" i="1" smtClean="0">
                        <a:latin typeface="Cambria Math"/>
                      </a:rPr>
                      <m:t>𝑛</m:t>
                    </m:r>
                  </m:oMath>
                </a14:m>
                <a:r>
                  <a:rPr lang="en-US" dirty="0" smtClean="0"/>
                  <a:t> be integers, not both zero. Then </a:t>
                </a:r>
                <a14:m>
                  <m:oMath xmlns:m="http://schemas.openxmlformats.org/officeDocument/2006/math">
                    <m:d>
                      <m:dPr>
                        <m:ctrlPr>
                          <a:rPr lang="en-US" b="0" i="1" smtClean="0">
                            <a:latin typeface="Cambria Math"/>
                          </a:rPr>
                        </m:ctrlPr>
                      </m:dPr>
                      <m:e>
                        <m:r>
                          <a:rPr lang="en-US" b="0" i="1" smtClean="0">
                            <a:latin typeface="Cambria Math"/>
                          </a:rPr>
                          <m:t>𝑚</m:t>
                        </m:r>
                        <m:r>
                          <a:rPr lang="en-US" b="0" i="1" smtClean="0">
                            <a:latin typeface="Cambria Math"/>
                          </a:rPr>
                          <m:t>,</m:t>
                        </m:r>
                        <m:r>
                          <a:rPr lang="en-US" b="0" i="1" smtClean="0">
                            <a:latin typeface="Cambria Math"/>
                          </a:rPr>
                          <m:t>𝑛</m:t>
                        </m:r>
                      </m:e>
                    </m:d>
                    <m:r>
                      <a:rPr lang="en-US" b="0" i="1" smtClean="0">
                        <a:latin typeface="Cambria Math"/>
                      </a:rPr>
                      <m:t>=(</m:t>
                    </m:r>
                    <m:r>
                      <a:rPr lang="en-US" b="0" i="1" smtClean="0">
                        <a:latin typeface="Cambria Math"/>
                      </a:rPr>
                      <m:t>𝑛</m:t>
                    </m:r>
                    <m:r>
                      <a:rPr lang="en-US" b="0" i="1" smtClean="0">
                        <a:latin typeface="Cambria Math"/>
                      </a:rPr>
                      <m:t>,</m:t>
                    </m:r>
                    <m:r>
                      <a:rPr lang="en-US" b="0" i="1" smtClean="0">
                        <a:latin typeface="Cambria Math"/>
                      </a:rPr>
                      <m:t>𝑚</m:t>
                    </m:r>
                    <m:r>
                      <a:rPr lang="en-US" b="0" i="1" smtClean="0">
                        <a:latin typeface="Cambria Math"/>
                      </a:rPr>
                      <m:t>−</m:t>
                    </m:r>
                    <m:r>
                      <a:rPr lang="en-US" b="0" i="1" smtClean="0">
                        <a:latin typeface="Cambria Math"/>
                      </a:rPr>
                      <m:t>𝑡𝑛</m:t>
                    </m:r>
                    <m:r>
                      <a:rPr lang="en-US" b="0" i="1" smtClean="0">
                        <a:latin typeface="Cambria Math"/>
                      </a:rPr>
                      <m:t>)</m:t>
                    </m:r>
                  </m:oMath>
                </a14:m>
                <a:r>
                  <a:rPr lang="en-US" dirty="0" smtClean="0"/>
                  <a:t> for any integer </a:t>
                </a:r>
                <a14:m>
                  <m:oMath xmlns:m="http://schemas.openxmlformats.org/officeDocument/2006/math">
                    <m:r>
                      <a:rPr lang="en-US" b="0" i="1" smtClean="0">
                        <a:latin typeface="Cambria Math"/>
                      </a:rPr>
                      <m:t>𝑡</m:t>
                    </m:r>
                  </m:oMath>
                </a14:m>
                <a:r>
                  <a:rPr lang="en-US" dirty="0" smtClean="0"/>
                  <a:t>.</a:t>
                </a:r>
              </a:p>
              <a:p>
                <a:pPr marL="0" indent="0">
                  <a:buNone/>
                </a:pPr>
                <a:endParaRPr lang="en-US" dirty="0"/>
              </a:p>
              <a:p>
                <a:pPr marL="0" indent="0">
                  <a:buNone/>
                </a:pPr>
                <a:r>
                  <a:rPr lang="en-US" dirty="0" smtClean="0"/>
                  <a:t>Proof.</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r="-370"/>
                </a:stretch>
              </a:blipFill>
            </p:spPr>
            <p:txBody>
              <a:bodyPr/>
              <a:lstStyle/>
              <a:p>
                <a:r>
                  <a:rPr lang="en-US">
                    <a:noFill/>
                  </a:rPr>
                  <a:t> </a:t>
                </a:r>
              </a:p>
            </p:txBody>
          </p:sp>
        </mc:Fallback>
      </mc:AlternateContent>
    </p:spTree>
    <p:extLst>
      <p:ext uri="{BB962C8B-B14F-4D97-AF65-F5344CB8AC3E}">
        <p14:creationId xmlns:p14="http://schemas.microsoft.com/office/powerpoint/2010/main" xmlns="" val="1993049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278615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Remark</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If </a:t>
                </a:r>
                <a14:m>
                  <m:oMath xmlns:m="http://schemas.openxmlformats.org/officeDocument/2006/math">
                    <m:r>
                      <a:rPr lang="en-US" b="0" i="1" smtClean="0">
                        <a:latin typeface="Cambria Math"/>
                      </a:rPr>
                      <m:t>𝑎</m:t>
                    </m:r>
                    <m:r>
                      <a:rPr lang="en-US" b="0" i="1" smtClean="0">
                        <a:latin typeface="Cambria Math"/>
                      </a:rPr>
                      <m:t> | </m:t>
                    </m:r>
                    <m:r>
                      <a:rPr lang="en-US" b="0" i="1" smtClean="0">
                        <a:latin typeface="Cambria Math"/>
                      </a:rPr>
                      <m:t>𝑏</m:t>
                    </m:r>
                  </m:oMath>
                </a14:m>
                <a:r>
                  <a:rPr lang="en-US" dirty="0" smtClean="0"/>
                  <a:t> then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 ?</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2010395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Euclidean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Example: Lets use the previous result to find the g.c.d of two numbers </a:t>
                </a:r>
                <a14:m>
                  <m:oMath xmlns:m="http://schemas.openxmlformats.org/officeDocument/2006/math">
                    <m:r>
                      <a:rPr lang="en-US" b="0" i="1" smtClean="0">
                        <a:latin typeface="Cambria Math"/>
                      </a:rPr>
                      <m:t>996</m:t>
                    </m:r>
                  </m:oMath>
                </a14:m>
                <a:r>
                  <a:rPr lang="en-US" dirty="0" smtClean="0"/>
                  <a:t> and </a:t>
                </a:r>
                <a14:m>
                  <m:oMath xmlns:m="http://schemas.openxmlformats.org/officeDocument/2006/math">
                    <m:r>
                      <a:rPr lang="en-US" b="0" i="1" smtClean="0">
                        <a:latin typeface="Cambria Math"/>
                      </a:rPr>
                      <m:t>234</m:t>
                    </m:r>
                  </m:oMath>
                </a14:m>
                <a:r>
                  <a:rPr lang="en-US" dirty="0" smtClean="0"/>
                  <a: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r="-222"/>
                </a:stretch>
              </a:blipFill>
            </p:spPr>
            <p:txBody>
              <a:bodyPr/>
              <a:lstStyle/>
              <a:p>
                <a:r>
                  <a:rPr lang="en-US">
                    <a:noFill/>
                  </a:rPr>
                  <a:t> </a:t>
                </a:r>
              </a:p>
            </p:txBody>
          </p:sp>
        </mc:Fallback>
      </mc:AlternateContent>
    </p:spTree>
    <p:extLst>
      <p:ext uri="{BB962C8B-B14F-4D97-AF65-F5344CB8AC3E}">
        <p14:creationId xmlns:p14="http://schemas.microsoft.com/office/powerpoint/2010/main" xmlns="" val="528018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Euclidean Algorithm</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243560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prstClr val="black"/>
                </a:solidFill>
              </a:rPr>
              <a:t>Euclidean Algorithm</a:t>
            </a:r>
            <a:endParaRPr lang="en-US" dirty="0"/>
          </a:p>
        </p:txBody>
      </p:sp>
      <p:sp>
        <p:nvSpPr>
          <p:cNvPr id="3" name="Content Placeholder 2"/>
          <p:cNvSpPr>
            <a:spLocks noGrp="1"/>
          </p:cNvSpPr>
          <p:nvPr>
            <p:ph idx="1"/>
          </p:nvPr>
        </p:nvSpPr>
        <p:spPr/>
        <p:txBody>
          <a:bodyPr/>
          <a:lstStyle/>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Euclidean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Suppose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are positive integers, with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 To find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oMath>
                </a14:m>
                <a:r>
                  <a:rPr lang="en-US" dirty="0" smtClean="0"/>
                  <a:t>, first set </a:t>
                </a:r>
                <a14:m>
                  <m:oMath xmlns:m="http://schemas.openxmlformats.org/officeDocument/2006/math">
                    <m:r>
                      <a:rPr lang="en-US" b="0" i="1" smtClean="0">
                        <a:latin typeface="Cambria Math"/>
                      </a:rPr>
                      <m:t>𝑚</m:t>
                    </m:r>
                    <m:r>
                      <a:rPr lang="en-US" b="0" i="1" smtClean="0">
                        <a:latin typeface="Cambria Math"/>
                      </a:rPr>
                      <m:t>=</m:t>
                    </m:r>
                    <m:r>
                      <a:rPr lang="en-US" b="0" i="1" smtClean="0">
                        <a:latin typeface="Cambria Math"/>
                      </a:rPr>
                      <m:t>𝑎</m:t>
                    </m:r>
                  </m:oMath>
                </a14:m>
                <a:r>
                  <a:rPr lang="en-US" dirty="0" smtClean="0"/>
                  <a:t> and </a:t>
                </a:r>
                <a14:m>
                  <m:oMath xmlns:m="http://schemas.openxmlformats.org/officeDocument/2006/math">
                    <m:r>
                      <a:rPr lang="en-US" b="0" i="1" smtClean="0">
                        <a:latin typeface="Cambria Math"/>
                      </a:rPr>
                      <m:t>𝑛</m:t>
                    </m:r>
                    <m:r>
                      <a:rPr lang="en-US" b="0" i="1" smtClean="0">
                        <a:latin typeface="Cambria Math"/>
                      </a:rPr>
                      <m:t>=</m:t>
                    </m:r>
                    <m:r>
                      <a:rPr lang="en-US" b="0" i="1" smtClean="0">
                        <a:latin typeface="Cambria Math"/>
                      </a:rPr>
                      <m:t>𝑏</m:t>
                    </m:r>
                    <m:r>
                      <a:rPr lang="en-US" b="0" i="0" smtClean="0">
                        <a:latin typeface="Cambria Math"/>
                      </a:rPr>
                      <m:t>,</m:t>
                    </m:r>
                  </m:oMath>
                </a14:m>
                <a:r>
                  <a:rPr lang="en-US" dirty="0" smtClean="0"/>
                  <a:t> and let </a:t>
                </a:r>
                <a14:m>
                  <m:oMath xmlns:m="http://schemas.openxmlformats.org/officeDocument/2006/math">
                    <m:r>
                      <a:rPr lang="en-US" b="0" i="1" smtClean="0">
                        <a:latin typeface="Cambria Math"/>
                      </a:rPr>
                      <m:t>𝑟</m:t>
                    </m:r>
                  </m:oMath>
                </a14:m>
                <a:r>
                  <a:rPr lang="en-US" dirty="0" smtClean="0"/>
                  <a:t> be the remainder when </a:t>
                </a:r>
                <a14:m>
                  <m:oMath xmlns:m="http://schemas.openxmlformats.org/officeDocument/2006/math">
                    <m:r>
                      <a:rPr lang="en-US" b="0" i="1" smtClean="0">
                        <a:latin typeface="Cambria Math"/>
                      </a:rPr>
                      <m:t>𝑚</m:t>
                    </m:r>
                  </m:oMath>
                </a14:m>
                <a:r>
                  <a:rPr lang="en-US" dirty="0" smtClean="0"/>
                  <a:t> is divided by </a:t>
                </a:r>
                <a14:m>
                  <m:oMath xmlns:m="http://schemas.openxmlformats.org/officeDocument/2006/math">
                    <m:r>
                      <a:rPr lang="en-US" b="0" i="1" smtClean="0">
                        <a:latin typeface="Cambria Math"/>
                      </a:rPr>
                      <m:t>𝑛</m:t>
                    </m:r>
                  </m:oMath>
                </a14:m>
                <a:r>
                  <a:rPr lang="en-US" dirty="0" smtClean="0"/>
                  <a:t>. If </a:t>
                </a:r>
                <a14:m>
                  <m:oMath xmlns:m="http://schemas.openxmlformats.org/officeDocument/2006/math">
                    <m:r>
                      <a:rPr lang="en-US" b="0" i="1" smtClean="0">
                        <a:latin typeface="Cambria Math"/>
                      </a:rPr>
                      <m:t>𝑟</m:t>
                    </m:r>
                    <m:r>
                      <a:rPr lang="en-US" b="0" i="1" smtClean="0">
                        <a:latin typeface="Cambria Math"/>
                      </a:rPr>
                      <m:t>≠0</m:t>
                    </m:r>
                  </m:oMath>
                </a14:m>
                <a:r>
                  <a:rPr lang="en-US" dirty="0" smtClean="0"/>
                  <a:t>, set </a:t>
                </a:r>
                <a14:m>
                  <m:oMath xmlns:m="http://schemas.openxmlformats.org/officeDocument/2006/math">
                    <m:r>
                      <a:rPr lang="en-US" b="0" i="1" smtClean="0">
                        <a:latin typeface="Cambria Math"/>
                      </a:rPr>
                      <m:t>𝑚</m:t>
                    </m:r>
                    <m:r>
                      <a:rPr lang="en-US" b="0" i="1" smtClean="0">
                        <a:latin typeface="Cambria Math"/>
                      </a:rPr>
                      <m:t>=</m:t>
                    </m:r>
                    <m:r>
                      <a:rPr lang="en-US" b="0" i="1" smtClean="0">
                        <a:latin typeface="Cambria Math"/>
                      </a:rPr>
                      <m:t>𝑛</m:t>
                    </m:r>
                  </m:oMath>
                </a14:m>
                <a:r>
                  <a:rPr lang="en-US" dirty="0" smtClean="0"/>
                  <a:t> and </a:t>
                </a:r>
                <a14:m>
                  <m:oMath xmlns:m="http://schemas.openxmlformats.org/officeDocument/2006/math">
                    <m:r>
                      <a:rPr lang="en-US" b="0" i="1" smtClean="0">
                        <a:latin typeface="Cambria Math"/>
                      </a:rPr>
                      <m:t>𝑛</m:t>
                    </m:r>
                    <m:r>
                      <a:rPr lang="en-US" b="0" i="1" smtClean="0">
                        <a:latin typeface="Cambria Math"/>
                      </a:rPr>
                      <m:t>=</m:t>
                    </m:r>
                    <m:r>
                      <a:rPr lang="en-US" b="0" i="1" smtClean="0">
                        <a:latin typeface="Cambria Math"/>
                      </a:rPr>
                      <m:t>𝑟</m:t>
                    </m:r>
                  </m:oMath>
                </a14:m>
                <a:r>
                  <a:rPr lang="en-US" dirty="0" smtClean="0"/>
                  <a:t>, then repeat the process. When </a:t>
                </a:r>
                <a14:m>
                  <m:oMath xmlns:m="http://schemas.openxmlformats.org/officeDocument/2006/math">
                    <m:r>
                      <a:rPr lang="en-US" b="0" i="1" smtClean="0">
                        <a:latin typeface="Cambria Math"/>
                      </a:rPr>
                      <m:t>𝑟</m:t>
                    </m:r>
                    <m:r>
                      <a:rPr lang="en-US" b="0" i="1" smtClean="0">
                        <a:latin typeface="Cambria Math"/>
                      </a:rPr>
                      <m:t>=0</m:t>
                    </m:r>
                  </m:oMath>
                </a14:m>
                <a:r>
                  <a:rPr lang="en-US" dirty="0" smtClean="0"/>
                  <a:t>,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m:t>
                    </m:r>
                    <m:r>
                      <a:rPr lang="en-US" b="0" i="1" smtClean="0">
                        <a:latin typeface="Cambria Math"/>
                      </a:rPr>
                      <m:t>𝑛</m:t>
                    </m:r>
                  </m:oMath>
                </a14:m>
                <a:r>
                  <a:rPr lang="en-US" dirty="0" smtClean="0"/>
                  <a: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1673550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Euclidean Algorithm</a:t>
            </a:r>
            <a:endParaRPr lang="en-US" dirty="0"/>
          </a:p>
        </p:txBody>
      </p:sp>
      <p:sp>
        <p:nvSpPr>
          <p:cNvPr id="3" name="Content Placeholder 2"/>
          <p:cNvSpPr>
            <a:spLocks noGrp="1"/>
          </p:cNvSpPr>
          <p:nvPr>
            <p:ph idx="1"/>
          </p:nvPr>
        </p:nvSpPr>
        <p:spPr/>
        <p:txBody>
          <a:bodyPr/>
          <a:lstStyle/>
          <a:p>
            <a:pPr marL="0" indent="0">
              <a:buNone/>
            </a:pPr>
            <a:r>
              <a:rPr lang="en-US" dirty="0" smtClean="0"/>
              <a:t>Example by Algorithm. </a:t>
            </a:r>
            <a:endParaRPr lang="en-US" dirty="0"/>
          </a:p>
        </p:txBody>
      </p:sp>
    </p:spTree>
    <p:extLst>
      <p:ext uri="{BB962C8B-B14F-4D97-AF65-F5344CB8AC3E}">
        <p14:creationId xmlns:p14="http://schemas.microsoft.com/office/powerpoint/2010/main" xmlns="" val="246866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Euclidean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600200"/>
                <a:ext cx="8305800" cy="4724400"/>
              </a:xfrm>
            </p:spPr>
            <p:txBody>
              <a:bodyPr/>
              <a:lstStyle/>
              <a:p>
                <a:pPr marL="0" indent="0">
                  <a:buNone/>
                </a:pPr>
                <a:r>
                  <a:rPr lang="en-US" dirty="0" smtClean="0"/>
                  <a:t>We have proved the result that “ g.c.d is the smallest positive linear combination 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a:t>
                </a:r>
              </a:p>
              <a:p>
                <a:pPr marL="0" indent="0">
                  <a:buNone/>
                </a:pPr>
                <a:r>
                  <a:rPr lang="en-US" dirty="0" smtClean="0"/>
                  <a:t>Let </a:t>
                </a:r>
                <a14:m>
                  <m:oMath xmlns:m="http://schemas.openxmlformats.org/officeDocument/2006/math">
                    <m:r>
                      <a:rPr lang="en-US" b="0" i="1" smtClean="0">
                        <a:latin typeface="Cambria Math"/>
                      </a:rPr>
                      <m:t>𝑎</m:t>
                    </m:r>
                    <m:r>
                      <a:rPr lang="en-US" b="0" i="1" smtClean="0">
                        <a:latin typeface="Cambria Math"/>
                      </a:rPr>
                      <m:t>=34</m:t>
                    </m:r>
                  </m:oMath>
                </a14:m>
                <a:r>
                  <a:rPr lang="en-US" dirty="0" smtClean="0"/>
                  <a:t> and </a:t>
                </a:r>
                <a14:m>
                  <m:oMath xmlns:m="http://schemas.openxmlformats.org/officeDocument/2006/math">
                    <m:r>
                      <a:rPr lang="en-US" b="0" i="1" smtClean="0">
                        <a:latin typeface="Cambria Math"/>
                      </a:rPr>
                      <m:t>𝑏</m:t>
                    </m:r>
                    <m:r>
                      <a:rPr lang="en-US" b="0" i="1" smtClean="0">
                        <a:latin typeface="Cambria Math"/>
                      </a:rPr>
                      <m:t>=22</m:t>
                    </m:r>
                  </m:oMath>
                </a14:m>
                <a:r>
                  <a:rPr lang="en-US" dirty="0" smtClean="0"/>
                  <a:t>. We calculated by Euclidean algorithm that </a:t>
                </a:r>
                <a14:m>
                  <m:oMath xmlns:m="http://schemas.openxmlformats.org/officeDocument/2006/math">
                    <m:d>
                      <m:dPr>
                        <m:ctrlPr>
                          <a:rPr lang="en-US" b="0" i="1" smtClean="0">
                            <a:latin typeface="Cambria Math"/>
                          </a:rPr>
                        </m:ctrlPr>
                      </m:dPr>
                      <m:e>
                        <m:r>
                          <a:rPr lang="en-US" b="0" i="1" smtClean="0">
                            <a:latin typeface="Cambria Math"/>
                          </a:rPr>
                          <m:t>34,22</m:t>
                        </m:r>
                      </m:e>
                    </m:d>
                    <m:r>
                      <a:rPr lang="en-US" b="0" i="1" smtClean="0">
                        <a:latin typeface="Cambria Math"/>
                      </a:rPr>
                      <m:t>=2</m:t>
                    </m:r>
                  </m:oMath>
                </a14:m>
                <a:endParaRPr lang="en-US" dirty="0" smtClean="0"/>
              </a:p>
              <a:p>
                <a:pPr marL="0" indent="0">
                  <a:buNone/>
                </a:pPr>
                <a:r>
                  <a:rPr lang="en-US" dirty="0" smtClean="0"/>
                  <a:t>Now by  above mentioned result we </a:t>
                </a:r>
                <a14:m>
                  <m:oMath xmlns:m="http://schemas.openxmlformats.org/officeDocument/2006/math">
                    <m:r>
                      <a:rPr lang="en-US" b="0" i="1" smtClean="0">
                        <a:latin typeface="Cambria Math"/>
                      </a:rPr>
                      <m:t>2</m:t>
                    </m:r>
                  </m:oMath>
                </a14:m>
                <a:r>
                  <a:rPr lang="en-US" dirty="0" smtClean="0"/>
                  <a:t> is the smallest linear combination of </a:t>
                </a:r>
                <a14:m>
                  <m:oMath xmlns:m="http://schemas.openxmlformats.org/officeDocument/2006/math">
                    <m:r>
                      <a:rPr lang="en-US" b="0" i="1" smtClean="0">
                        <a:latin typeface="Cambria Math"/>
                      </a:rPr>
                      <m:t>34</m:t>
                    </m:r>
                  </m:oMath>
                </a14:m>
                <a:r>
                  <a:rPr lang="en-US" dirty="0" smtClean="0"/>
                  <a:t> and </a:t>
                </a:r>
                <a14:m>
                  <m:oMath xmlns:m="http://schemas.openxmlformats.org/officeDocument/2006/math">
                    <m:r>
                      <a:rPr lang="en-US" b="0" i="1" smtClean="0">
                        <a:latin typeface="Cambria Math"/>
                      </a:rPr>
                      <m:t>22</m:t>
                    </m:r>
                  </m:oMath>
                </a14:m>
                <a:r>
                  <a:rPr lang="en-US" dirty="0" smtClean="0"/>
                  <a:t>. i.e. there exist integers </a:t>
                </a:r>
                <a14:m>
                  <m:oMath xmlns:m="http://schemas.openxmlformats.org/officeDocument/2006/math">
                    <m:r>
                      <a:rPr lang="en-US" b="0" i="1" smtClean="0">
                        <a:latin typeface="Cambria Math"/>
                      </a:rPr>
                      <m:t>𝑠</m:t>
                    </m:r>
                  </m:oMath>
                </a14:m>
                <a:r>
                  <a:rPr lang="en-US" dirty="0" smtClean="0"/>
                  <a:t> and </a:t>
                </a:r>
                <a14:m>
                  <m:oMath xmlns:m="http://schemas.openxmlformats.org/officeDocument/2006/math">
                    <m:r>
                      <a:rPr lang="en-US" b="0" i="1" smtClean="0">
                        <a:latin typeface="Cambria Math"/>
                      </a:rPr>
                      <m:t>𝑡</m:t>
                    </m:r>
                  </m:oMath>
                </a14:m>
                <a:r>
                  <a:rPr lang="en-US" dirty="0" smtClean="0"/>
                  <a:t> such that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2=34</m:t>
                      </m:r>
                      <m:r>
                        <a:rPr lang="en-US" b="0" i="1" smtClean="0">
                          <a:latin typeface="Cambria Math"/>
                        </a:rPr>
                        <m:t>𝑠</m:t>
                      </m:r>
                      <m:r>
                        <a:rPr lang="en-US" b="0" i="1" smtClean="0">
                          <a:latin typeface="Cambria Math"/>
                        </a:rPr>
                        <m:t>+22</m:t>
                      </m:r>
                      <m:r>
                        <a:rPr lang="en-US" b="0" i="1" smtClean="0">
                          <a:latin typeface="Cambria Math"/>
                        </a:rPr>
                        <m:t>𝑡</m:t>
                      </m:r>
                    </m:oMath>
                  </m:oMathPara>
                </a14:m>
                <a:endParaRPr lang="en-US" dirty="0" smtClean="0"/>
              </a:p>
              <a:p>
                <a:pPr marL="0" indent="0">
                  <a:buNone/>
                </a:pPr>
                <a:endParaRPr lang="en-US" dirty="0"/>
              </a:p>
              <a:p>
                <a:pPr marL="0" indent="0">
                  <a:buNone/>
                </a:pPr>
                <a:r>
                  <a:rPr lang="en-US" dirty="0" smtClean="0"/>
                  <a:t>How can we find </a:t>
                </a:r>
                <a14:m>
                  <m:oMath xmlns:m="http://schemas.openxmlformats.org/officeDocument/2006/math">
                    <m:r>
                      <a:rPr lang="en-US" b="0" i="1" smtClean="0">
                        <a:latin typeface="Cambria Math"/>
                      </a:rPr>
                      <m:t>𝑠</m:t>
                    </m:r>
                  </m:oMath>
                </a14:m>
                <a:r>
                  <a:rPr lang="en-US" dirty="0" smtClean="0"/>
                  <a:t> and </a:t>
                </a:r>
                <a14:m>
                  <m:oMath xmlns:m="http://schemas.openxmlformats.org/officeDocument/2006/math">
                    <m:r>
                      <a:rPr lang="en-US" b="0" i="1" smtClean="0">
                        <a:latin typeface="Cambria Math"/>
                      </a:rPr>
                      <m:t>𝑡</m:t>
                    </m:r>
                  </m:oMath>
                </a14:m>
                <a:r>
                  <a:rPr lang="en-US" dirty="0" smtClean="0"/>
                  <a:t> ?</a:t>
                </a:r>
              </a:p>
              <a:p>
                <a:pPr marL="0" indent="0">
                  <a:buNone/>
                </a:pPr>
                <a:endParaRPr lang="en-US" dirty="0"/>
              </a:p>
              <a:p>
                <a:pPr marL="0" indent="0">
                  <a:buNone/>
                </a:pPr>
                <a:r>
                  <a:rPr lang="en-US" dirty="0" smtClean="0"/>
                  <a:t>Extended Euclidean algorithm finds these integers.</a:t>
                </a:r>
              </a:p>
              <a:p>
                <a:pPr marL="0" indent="0">
                  <a:buNone/>
                </a:pPr>
                <a:endParaRPr lang="en-US" dirty="0"/>
              </a:p>
              <a:p>
                <a:pPr marL="0" indent="0">
                  <a:buNone/>
                </a:pPr>
                <a:r>
                  <a:rPr lang="en-US" dirty="0" smtClean="0"/>
                  <a:t>First consider the above example to find these two integers.</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0"/>
                <a:ext cx="8305800" cy="4724400"/>
              </a:xfrm>
              <a:blipFill rotWithShape="1">
                <a:blip r:embed="rId3" cstate="print"/>
                <a:stretch>
                  <a:fillRect l="-587" t="-645" r="-734"/>
                </a:stretch>
              </a:blipFill>
            </p:spPr>
            <p:txBody>
              <a:bodyPr/>
              <a:lstStyle/>
              <a:p>
                <a:r>
                  <a:rPr lang="en-US">
                    <a:noFill/>
                  </a:rPr>
                  <a:t> </a:t>
                </a:r>
              </a:p>
            </p:txBody>
          </p:sp>
        </mc:Fallback>
      </mc:AlternateContent>
    </p:spTree>
    <p:extLst>
      <p:ext uri="{BB962C8B-B14F-4D97-AF65-F5344CB8AC3E}">
        <p14:creationId xmlns:p14="http://schemas.microsoft.com/office/powerpoint/2010/main" xmlns="" val="620840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Euclidean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Example: </a:t>
                </a:r>
                <a14:m>
                  <m:oMath xmlns:m="http://schemas.openxmlformats.org/officeDocument/2006/math">
                    <m:d>
                      <m:dPr>
                        <m:ctrlPr>
                          <a:rPr lang="en-US" b="0" i="1" smtClean="0">
                            <a:latin typeface="Cambria Math"/>
                          </a:rPr>
                        </m:ctrlPr>
                      </m:dPr>
                      <m:e>
                        <m:r>
                          <a:rPr lang="en-US" b="0" i="1" smtClean="0">
                            <a:latin typeface="Cambria Math"/>
                          </a:rPr>
                          <m:t>34,22</m:t>
                        </m:r>
                      </m:e>
                    </m:d>
                    <m:r>
                      <a:rPr lang="en-US" b="0" i="1" smtClean="0">
                        <a:latin typeface="Cambria Math"/>
                      </a:rPr>
                      <m:t>=2</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928842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Extended Euclidean Algorithm</a:t>
            </a:r>
            <a:endParaRPr lang="en-US" dirty="0"/>
          </a:p>
        </p:txBody>
      </p:sp>
      <p:sp>
        <p:nvSpPr>
          <p:cNvPr id="3" name="Content Placeholder 2"/>
          <p:cNvSpPr>
            <a:spLocks noGrp="1"/>
          </p:cNvSpPr>
          <p:nvPr>
            <p:ph idx="1"/>
          </p:nvPr>
        </p:nvSpPr>
        <p:spPr/>
        <p:txBody>
          <a:bodyPr/>
          <a:lstStyle/>
          <a:p>
            <a:pPr marL="0" indent="0">
              <a:buNone/>
            </a:pPr>
            <a:r>
              <a:rPr lang="en-US" dirty="0" smtClean="0"/>
              <a:t>Example: </a:t>
            </a:r>
            <a:endParaRPr lang="en-US" dirty="0"/>
          </a:p>
        </p:txBody>
      </p:sp>
    </p:spTree>
    <p:extLst>
      <p:ext uri="{BB962C8B-B14F-4D97-AF65-F5344CB8AC3E}">
        <p14:creationId xmlns:p14="http://schemas.microsoft.com/office/powerpoint/2010/main" xmlns="" val="3733156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Diophantine Equations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Systematics methods for producing integer solutions to certain equations appear in the work of </a:t>
                </a:r>
                <a:r>
                  <a:rPr lang="en-US" dirty="0" err="1" smtClean="0"/>
                  <a:t>Diophantus</a:t>
                </a:r>
                <a:r>
                  <a:rPr lang="en-US" dirty="0" smtClean="0"/>
                  <a:t> of </a:t>
                </a:r>
                <a:r>
                  <a:rPr lang="en-US" dirty="0" err="1" smtClean="0"/>
                  <a:t>Alxendria</a:t>
                </a:r>
                <a:r>
                  <a:rPr lang="en-US" dirty="0" smtClean="0"/>
                  <a:t> ( 250 A. D.). Originally, the term Diophantine equation referred to an equation where solutions were restricted to rational numbers, but it now commonly applies to equations where integer solutions are considered.</a:t>
                </a:r>
              </a:p>
              <a:p>
                <a:pPr marL="0" indent="0">
                  <a:buNone/>
                </a:pPr>
                <a:endParaRPr lang="en-US" dirty="0"/>
              </a:p>
              <a:p>
                <a:pPr marL="0" indent="0">
                  <a:buNone/>
                </a:pPr>
                <a:r>
                  <a:rPr lang="en-US" dirty="0" smtClean="0"/>
                  <a:t>Example: </a:t>
                </a:r>
                <a14:m>
                  <m:oMath xmlns:m="http://schemas.openxmlformats.org/officeDocument/2006/math">
                    <m:r>
                      <a:rPr lang="en-US" b="0" i="1" smtClean="0">
                        <a:latin typeface="Cambria Math"/>
                      </a:rPr>
                      <m:t>2</m:t>
                    </m:r>
                    <m:r>
                      <a:rPr lang="en-US" b="0" i="1" smtClean="0">
                        <a:latin typeface="Cambria Math"/>
                      </a:rPr>
                      <m:t>𝑥</m:t>
                    </m:r>
                    <m:r>
                      <a:rPr lang="en-US" b="0" i="1" smtClean="0">
                        <a:latin typeface="Cambria Math"/>
                      </a:rPr>
                      <m:t>+3</m:t>
                    </m:r>
                    <m:r>
                      <a:rPr lang="en-US" b="0" i="1" smtClean="0">
                        <a:latin typeface="Cambria Math"/>
                      </a:rPr>
                      <m:t>𝑦</m:t>
                    </m:r>
                    <m:r>
                      <a:rPr lang="en-US" b="0" i="1" smtClean="0">
                        <a:latin typeface="Cambria Math"/>
                      </a:rPr>
                      <m:t>=1.</m:t>
                    </m:r>
                  </m:oMath>
                </a14:m>
                <a:r>
                  <a:rPr lang="en-US" dirty="0" smtClean="0"/>
                  <a:t> Solutions to this equation may be from integers or may be not, but we are only concerned with the integer solutions.</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r="-815"/>
                </a:stretch>
              </a:blipFill>
            </p:spPr>
            <p:txBody>
              <a:bodyPr/>
              <a:lstStyle/>
              <a:p>
                <a:r>
                  <a:rPr lang="en-US">
                    <a:noFill/>
                  </a:rPr>
                  <a:t> </a:t>
                </a:r>
              </a:p>
            </p:txBody>
          </p:sp>
        </mc:Fallback>
      </mc:AlternateContent>
    </p:spTree>
    <p:extLst>
      <p:ext uri="{BB962C8B-B14F-4D97-AF65-F5344CB8AC3E}">
        <p14:creationId xmlns:p14="http://schemas.microsoft.com/office/powerpoint/2010/main" xmlns="" val="2169699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Diophantine Equations</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Diophantine </a:t>
            </a:r>
            <a:r>
              <a:rPr lang="en-US" dirty="0" smtClean="0">
                <a:solidFill>
                  <a:prstClr val="black"/>
                </a:solidFill>
              </a:rPr>
              <a:t>Equations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Theorem: The equation </a:t>
                </a:r>
                <a14:m>
                  <m:oMath xmlns:m="http://schemas.openxmlformats.org/officeDocument/2006/math">
                    <m:r>
                      <a:rPr lang="en-US" b="0" i="1" smtClean="0">
                        <a:latin typeface="Cambria Math"/>
                      </a:rPr>
                      <m:t>𝑎𝑥</m:t>
                    </m:r>
                    <m:r>
                      <a:rPr lang="en-US" b="0" i="1" smtClean="0">
                        <a:latin typeface="Cambria Math"/>
                      </a:rPr>
                      <m:t>+</m:t>
                    </m:r>
                    <m:r>
                      <a:rPr lang="en-US" b="0" i="1" smtClean="0">
                        <a:latin typeface="Cambria Math"/>
                      </a:rPr>
                      <m:t>𝑏𝑦</m:t>
                    </m:r>
                    <m:r>
                      <a:rPr lang="en-US" b="0" i="1" smtClean="0">
                        <a:latin typeface="Cambria Math"/>
                      </a:rPr>
                      <m:t>=</m:t>
                    </m:r>
                    <m:r>
                      <a:rPr lang="en-US" b="0" i="1" smtClean="0">
                        <a:latin typeface="Cambria Math"/>
                      </a:rPr>
                      <m:t>𝑐</m:t>
                    </m:r>
                  </m:oMath>
                </a14:m>
                <a:r>
                  <a:rPr lang="en-US" dirty="0" smtClean="0"/>
                  <a:t> has a solution in integers if and only if </a:t>
                </a:r>
                <a14:m>
                  <m:oMath xmlns:m="http://schemas.openxmlformats.org/officeDocument/2006/math">
                    <m:r>
                      <a:rPr lang="en-US" b="0" i="1" smtClean="0">
                        <a:latin typeface="Cambria Math"/>
                      </a:rPr>
                      <m:t>𝑑</m:t>
                    </m:r>
                    <m:r>
                      <a:rPr lang="en-US" b="0" i="1" smtClean="0">
                        <a:latin typeface="Cambria Math"/>
                      </a:rPr>
                      <m:t> | </m:t>
                    </m:r>
                    <m:r>
                      <a:rPr lang="en-US" b="0" i="1" smtClean="0">
                        <a:latin typeface="Cambria Math"/>
                      </a:rPr>
                      <m:t>𝑐</m:t>
                    </m:r>
                  </m:oMath>
                </a14:m>
                <a:r>
                  <a:rPr lang="en-US" dirty="0" smtClean="0"/>
                  <a:t> where </a:t>
                </a:r>
                <a14:m>
                  <m:oMath xmlns:m="http://schemas.openxmlformats.org/officeDocument/2006/math">
                    <m:r>
                      <a:rPr lang="en-US" b="0" i="1" smtClean="0">
                        <a:latin typeface="Cambria Math"/>
                      </a:rPr>
                      <m:t>𝑑</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 If </a:t>
                </a:r>
                <a14:m>
                  <m:oMath xmlns:m="http://schemas.openxmlformats.org/officeDocument/2006/math">
                    <m:sSup>
                      <m:sSupPr>
                        <m:ctrlPr>
                          <a:rPr lang="en-US" b="0" i="1" smtClean="0">
                            <a:latin typeface="Cambria Math"/>
                          </a:rPr>
                        </m:ctrlPr>
                      </m:sSupPr>
                      <m:e>
                        <m:r>
                          <a:rPr lang="en-US" b="0" i="1" smtClean="0">
                            <a:latin typeface="Cambria Math"/>
                          </a:rPr>
                          <m:t>𝑥</m:t>
                        </m:r>
                      </m:e>
                      <m:sup>
                        <m:r>
                          <a:rPr lang="en-US" b="0" i="1" smtClean="0">
                            <a:latin typeface="Cambria Math"/>
                          </a:rPr>
                          <m:t>∗</m:t>
                        </m:r>
                      </m:sup>
                    </m:sSup>
                  </m:oMath>
                </a14:m>
                <a:r>
                  <a:rPr lang="en-US" dirty="0" smtClean="0"/>
                  <a:t> and </a:t>
                </a:r>
                <a14:m>
                  <m:oMath xmlns:m="http://schemas.openxmlformats.org/officeDocument/2006/math">
                    <m:sSup>
                      <m:sSupPr>
                        <m:ctrlPr>
                          <a:rPr lang="en-US" b="0" i="1" smtClean="0">
                            <a:latin typeface="Cambria Math"/>
                          </a:rPr>
                        </m:ctrlPr>
                      </m:sSupPr>
                      <m:e>
                        <m:r>
                          <a:rPr lang="en-US" b="0" i="1" smtClean="0">
                            <a:latin typeface="Cambria Math"/>
                          </a:rPr>
                          <m:t>𝑦</m:t>
                        </m:r>
                      </m:e>
                      <m:sup>
                        <m:r>
                          <a:rPr lang="en-US" b="0" i="1" smtClean="0">
                            <a:latin typeface="Cambria Math"/>
                          </a:rPr>
                          <m:t>∗</m:t>
                        </m:r>
                      </m:sup>
                    </m:sSup>
                  </m:oMath>
                </a14:m>
                <a:r>
                  <a:rPr lang="en-US" dirty="0" smtClean="0"/>
                  <a:t> is any particular solution of the equation then all solutions are given by</a:t>
                </a:r>
              </a:p>
              <a:p>
                <a:pPr marL="0" indent="0">
                  <a:buNone/>
                </a:pPr>
                <a:r>
                  <a:rPr lang="en-US" b="0" dirty="0" smtClean="0"/>
                  <a:t>		</a:t>
                </a:r>
                <a14:m>
                  <m:oMath xmlns:m="http://schemas.openxmlformats.org/officeDocument/2006/math">
                    <m:r>
                      <a:rPr lang="en-US" b="0" i="1" smtClean="0">
                        <a:latin typeface="Cambria Math"/>
                      </a:rPr>
                      <m:t>𝑥</m:t>
                    </m:r>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m:t>
                        </m:r>
                      </m:sup>
                    </m:sSup>
                    <m:r>
                      <a:rPr lang="en-US" b="0" i="1" smtClean="0">
                        <a:latin typeface="Cambria Math"/>
                      </a:rPr>
                      <m:t>+</m:t>
                    </m:r>
                    <m:d>
                      <m:dPr>
                        <m:ctrlPr>
                          <a:rPr lang="en-US" b="0" i="1" smtClean="0">
                            <a:latin typeface="Cambria Math"/>
                          </a:rPr>
                        </m:ctrlPr>
                      </m:dPr>
                      <m:e>
                        <m:r>
                          <a:rPr lang="en-US" b="0" i="1" smtClean="0">
                            <a:latin typeface="Cambria Math"/>
                          </a:rPr>
                          <m:t>𝑏</m:t>
                        </m:r>
                        <m:r>
                          <a:rPr lang="en-US" b="0" i="1" smtClean="0">
                            <a:latin typeface="Cambria Math"/>
                          </a:rPr>
                          <m:t>\</m:t>
                        </m:r>
                        <m:r>
                          <m:rPr>
                            <m:sty m:val="p"/>
                          </m:rPr>
                          <a:rPr lang="en-US" b="0" i="1" smtClean="0">
                            <a:latin typeface="Cambria Math"/>
                          </a:rPr>
                          <m:t>d</m:t>
                        </m:r>
                      </m:e>
                    </m:d>
                    <m:r>
                      <a:rPr lang="en-US" b="0" i="1" smtClean="0">
                        <a:latin typeface="Cambria Math"/>
                      </a:rPr>
                      <m:t>𝑡</m:t>
                    </m:r>
                  </m:oMath>
                </a14:m>
                <a:r>
                  <a:rPr lang="en-US" dirty="0" smtClean="0"/>
                  <a:t> 	and	</a:t>
                </a:r>
                <a14:m>
                  <m:oMath xmlns:m="http://schemas.openxmlformats.org/officeDocument/2006/math">
                    <m:r>
                      <a:rPr lang="en-US" b="0" i="1" smtClean="0">
                        <a:latin typeface="Cambria Math"/>
                      </a:rPr>
                      <m:t>𝑦</m:t>
                    </m:r>
                    <m:r>
                      <a:rPr lang="en-US" b="0" i="1" smtClean="0">
                        <a:latin typeface="Cambria Math"/>
                      </a:rPr>
                      <m:t>=</m:t>
                    </m:r>
                    <m:sSup>
                      <m:sSupPr>
                        <m:ctrlPr>
                          <a:rPr lang="en-US" b="0" i="1" smtClean="0">
                            <a:latin typeface="Cambria Math"/>
                          </a:rPr>
                        </m:ctrlPr>
                      </m:sSupPr>
                      <m:e>
                        <m:r>
                          <a:rPr lang="en-US" b="0" i="1" smtClean="0">
                            <a:latin typeface="Cambria Math"/>
                          </a:rPr>
                          <m:t>𝑦</m:t>
                        </m:r>
                      </m:e>
                      <m:sup>
                        <m:r>
                          <a:rPr lang="en-US" b="0" i="1" smtClean="0">
                            <a:latin typeface="Cambria Math"/>
                          </a:rPr>
                          <m:t>∗</m:t>
                        </m:r>
                      </m:sup>
                    </m:sSup>
                    <m:r>
                      <a:rPr lang="en-US" b="0" i="1" smtClean="0">
                        <a:latin typeface="Cambria Math"/>
                      </a:rPr>
                      <m:t>+</m:t>
                    </m:r>
                    <m:d>
                      <m:dPr>
                        <m:ctrlPr>
                          <a:rPr lang="en-US" b="0" i="1" smtClean="0">
                            <a:latin typeface="Cambria Math"/>
                          </a:rPr>
                        </m:ctrlPr>
                      </m:dPr>
                      <m:e>
                        <m:r>
                          <a:rPr lang="en-US" b="0" i="1" smtClean="0">
                            <a:latin typeface="Cambria Math"/>
                          </a:rPr>
                          <m:t>𝑏</m:t>
                        </m:r>
                        <m:r>
                          <a:rPr lang="en-US" b="0" i="1" smtClean="0">
                            <a:latin typeface="Cambria Math"/>
                          </a:rPr>
                          <m:t>\</m:t>
                        </m:r>
                        <m:r>
                          <m:rPr>
                            <m:sty m:val="p"/>
                          </m:rPr>
                          <a:rPr lang="en-US" b="0" i="1" smtClean="0">
                            <a:latin typeface="Cambria Math"/>
                          </a:rPr>
                          <m:t>d</m:t>
                        </m:r>
                      </m:e>
                    </m:d>
                    <m:r>
                      <a:rPr lang="en-US" b="0" i="1" smtClean="0">
                        <a:latin typeface="Cambria Math"/>
                      </a:rPr>
                      <m:t>𝑡</m:t>
                    </m:r>
                  </m:oMath>
                </a14:m>
                <a:r>
                  <a:rPr lang="en-US" dirty="0" smtClean="0"/>
                  <a:t> </a:t>
                </a:r>
              </a:p>
              <a:p>
                <a:pPr marL="0" indent="0">
                  <a:buNone/>
                </a:pPr>
                <a:r>
                  <a:rPr lang="en-US" dirty="0" smtClean="0"/>
                  <a:t>Where </a:t>
                </a:r>
                <a14:m>
                  <m:oMath xmlns:m="http://schemas.openxmlformats.org/officeDocument/2006/math">
                    <m:r>
                      <a:rPr lang="en-US" b="0" i="1" smtClean="0">
                        <a:latin typeface="Cambria Math"/>
                      </a:rPr>
                      <m:t>𝑡</m:t>
                    </m:r>
                  </m:oMath>
                </a14:m>
                <a:r>
                  <a:rPr lang="en-US" dirty="0" smtClean="0"/>
                  <a:t> is any integer.</a:t>
                </a:r>
              </a:p>
              <a:p>
                <a:pPr marL="0" indent="0">
                  <a:buNone/>
                </a:pPr>
                <a:endParaRPr lang="en-US" dirty="0"/>
              </a:p>
              <a:p>
                <a:pPr marL="0" indent="0">
                  <a:buNone/>
                </a:pPr>
                <a:r>
                  <a:rPr lang="en-US" dirty="0" smtClean="0"/>
                  <a:t>Proof: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4208418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xmlns="" val="2116149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3</a:t>
            </a:r>
            <a:endParaRPr lang="en-US" dirty="0"/>
          </a:p>
        </p:txBody>
      </p:sp>
      <p:sp>
        <p:nvSpPr>
          <p:cNvPr id="3" name="Content Placeholder 2"/>
          <p:cNvSpPr>
            <a:spLocks noGrp="1"/>
          </p:cNvSpPr>
          <p:nvPr>
            <p:ph idx="1"/>
          </p:nvPr>
        </p:nvSpPr>
        <p:spPr/>
        <p:txBody>
          <a:bodyPr/>
          <a:lstStyle/>
          <a:p>
            <a:pPr>
              <a:buFont typeface="Wingdings" pitchFamily="2" charset="2"/>
              <a:buChar char="Ø"/>
            </a:pPr>
            <a:endParaRPr lang="en-US" dirty="0" smtClean="0"/>
          </a:p>
          <a:p>
            <a:pPr>
              <a:buFont typeface="Wingdings" pitchFamily="2" charset="2"/>
              <a:buChar char="Ø"/>
            </a:pPr>
            <a:r>
              <a:rPr lang="en-US" dirty="0" smtClean="0"/>
              <a:t>Euclidean Algorithm</a:t>
            </a:r>
          </a:p>
          <a:p>
            <a:pPr>
              <a:buFont typeface="Wingdings" pitchFamily="2" charset="2"/>
              <a:buChar char="Ø"/>
            </a:pPr>
            <a:endParaRPr lang="en-US" dirty="0"/>
          </a:p>
          <a:p>
            <a:pPr>
              <a:buFont typeface="Wingdings" pitchFamily="2" charset="2"/>
              <a:buChar char="Ø"/>
            </a:pPr>
            <a:r>
              <a:rPr lang="en-US" dirty="0" smtClean="0"/>
              <a:t>Extended Euclidean Algorithm</a:t>
            </a:r>
          </a:p>
          <a:p>
            <a:pPr>
              <a:buFont typeface="Wingdings" pitchFamily="2" charset="2"/>
              <a:buChar char="Ø"/>
            </a:pPr>
            <a:endParaRPr lang="en-US" dirty="0"/>
          </a:p>
          <a:p>
            <a:pPr>
              <a:buFont typeface="Wingdings" pitchFamily="2" charset="2"/>
              <a:buChar char="Ø"/>
            </a:pPr>
            <a:r>
              <a:rPr lang="en-US" dirty="0" smtClean="0"/>
              <a:t>Diophantine Equations and their solutions</a:t>
            </a:r>
          </a:p>
          <a:p>
            <a:pPr>
              <a:buNone/>
            </a:pPr>
            <a:endParaRPr lang="en-US" dirty="0"/>
          </a:p>
        </p:txBody>
      </p:sp>
    </p:spTree>
    <p:extLst>
      <p:ext uri="{BB962C8B-B14F-4D97-AF65-F5344CB8AC3E}">
        <p14:creationId xmlns:p14="http://schemas.microsoft.com/office/powerpoint/2010/main" xmlns="" val="3032526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74</Words>
  <Application>Microsoft Office PowerPoint</Application>
  <PresentationFormat>On-screen Show (4:3)</PresentationFormat>
  <Paragraphs>42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Analytic Number Theory MTH 435</vt:lpstr>
      <vt:lpstr>Review of Lecture 2</vt:lpstr>
      <vt:lpstr>Euclidean Algorithm</vt:lpstr>
      <vt:lpstr>Continued….</vt:lpstr>
      <vt:lpstr>Remark</vt:lpstr>
      <vt:lpstr>Euclidean Algorithm</vt:lpstr>
      <vt:lpstr>Euclidean Algorithm</vt:lpstr>
      <vt:lpstr>Euclidean Algorithm</vt:lpstr>
      <vt:lpstr>Euclidean Algorithm</vt:lpstr>
      <vt:lpstr>Euclidean Algorithm</vt:lpstr>
      <vt:lpstr>Extended Euclidean Algorithm</vt:lpstr>
      <vt:lpstr>Extended Euclidean Algorithm</vt:lpstr>
      <vt:lpstr>Extended Euclidean Algorithm</vt:lpstr>
      <vt:lpstr>Diophantine Equations</vt:lpstr>
      <vt:lpstr>Diophantine Equations</vt:lpstr>
      <vt:lpstr>Diophantine Equations </vt:lpstr>
      <vt:lpstr>Examples</vt:lpstr>
      <vt:lpstr>Review of Lecture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Dr-Muhib</dc:creator>
  <cp:lastModifiedBy>NTS</cp:lastModifiedBy>
  <cp:revision>30</cp:revision>
  <dcterms:created xsi:type="dcterms:W3CDTF">2013-12-03T11:51:31Z</dcterms:created>
  <dcterms:modified xsi:type="dcterms:W3CDTF">2013-12-04T07:45:17Z</dcterms:modified>
</cp:coreProperties>
</file>