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59" r:id="rId4"/>
    <p:sldId id="261" r:id="rId5"/>
    <p:sldId id="262" r:id="rId6"/>
    <p:sldId id="263" r:id="rId7"/>
    <p:sldId id="267" r:id="rId8"/>
    <p:sldId id="280" r:id="rId9"/>
    <p:sldId id="279" r:id="rId10"/>
    <p:sldId id="264" r:id="rId11"/>
    <p:sldId id="265" r:id="rId12"/>
    <p:sldId id="266" r:id="rId13"/>
    <p:sldId id="281" r:id="rId14"/>
    <p:sldId id="268" r:id="rId15"/>
    <p:sldId id="269" r:id="rId16"/>
    <p:sldId id="270" r:id="rId17"/>
    <p:sldId id="278" r:id="rId18"/>
    <p:sldId id="272" r:id="rId19"/>
    <p:sldId id="273" r:id="rId20"/>
    <p:sldId id="274" r:id="rId21"/>
    <p:sldId id="271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169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302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944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006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9782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4618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2086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162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1797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7536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419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4F249-795F-4A2D-B196-2A371FD9E81F}" type="datetimeFigureOut">
              <a:rPr lang="en-US" smtClean="0"/>
              <a:pPr/>
              <a:t>12/29/2013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A911F6-E962-451C-ABEF-A6D0D33C56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138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77975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Arial"/>
              </a:rPr>
              <a:t>Analytic Number Theory</a:t>
            </a:r>
            <a:br>
              <a:rPr lang="en-US" sz="3200" dirty="0">
                <a:solidFill>
                  <a:prstClr val="black"/>
                </a:solidFill>
                <a:latin typeface="Arial"/>
              </a:rPr>
            </a:br>
            <a:r>
              <a:rPr lang="en-US" sz="3200" b="0" dirty="0">
                <a:solidFill>
                  <a:prstClr val="black"/>
                </a:solidFill>
                <a:latin typeface="Arial"/>
              </a:rPr>
              <a:t>MTH 435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7200"/>
            <a:ext cx="6400800" cy="1752600"/>
          </a:xfrm>
        </p:spPr>
        <p:txBody>
          <a:bodyPr/>
          <a:lstStyle/>
          <a:p>
            <a:pPr lvl="0"/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Dr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</a:t>
            </a:r>
            <a:r>
              <a:rPr lang="en-US" sz="2800" dirty="0" err="1">
                <a:solidFill>
                  <a:srgbClr val="7F8FA9">
                    <a:lumMod val="75000"/>
                  </a:srgbClr>
                </a:solidFill>
                <a:latin typeface="Arial"/>
              </a:rPr>
              <a:t>Mohib</a:t>
            </a:r>
            <a:r>
              <a:rPr lang="en-US" sz="2800" dirty="0">
                <a:solidFill>
                  <a:srgbClr val="7F8FA9">
                    <a:lumMod val="75000"/>
                  </a:srgbClr>
                </a:solidFill>
                <a:latin typeface="Arial"/>
              </a:rPr>
              <a:t> Ali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3717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Mobius and Euler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Some results about Euler function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Arithmetical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Mobius Inversion Formula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Mangoldt</a:t>
            </a:r>
            <a:r>
              <a:rPr lang="en-US" dirty="0" smtClean="0"/>
              <a:t> function by MIF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701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Review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00862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809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Multiplicative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7079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824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multiplicative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231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Multiplicative functions and </a:t>
            </a:r>
            <a:r>
              <a:rPr lang="en-US" dirty="0" err="1" smtClean="0"/>
              <a:t>Dirichlet</a:t>
            </a:r>
            <a:r>
              <a:rPr lang="en-US" dirty="0"/>
              <a:t> </a:t>
            </a:r>
            <a:r>
              <a:rPr lang="en-US" dirty="0" smtClean="0"/>
              <a:t>product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are multiplicative functions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is also multiplicative.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 r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9759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491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∗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𝑔</m:t>
                    </m:r>
                  </m:oMath>
                </a14:m>
                <a:r>
                  <a:rPr lang="en-US" dirty="0" smtClean="0"/>
                  <a:t> are multiplicative, then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also multiplicative.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7069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803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of multiplicative function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Corollary: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dirty="0" smtClean="0"/>
                  <a:t> is multiplicative functions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 is also </a:t>
                </a:r>
                <a:r>
                  <a:rPr lang="en-US" smtClean="0"/>
                  <a:t>multiplicative function.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094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Algebraic Point of 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Dirichlet</a:t>
            </a:r>
            <a:r>
              <a:rPr lang="en-US" dirty="0" smtClean="0"/>
              <a:t> product is Commutative and associative.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86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035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Inverse of a function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Theorem: Let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en-US" dirty="0" smtClean="0"/>
                  <a:t> be any arithmetical function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(1)≠0</m:t>
                    </m:r>
                  </m:oMath>
                </a14:m>
                <a:r>
                  <a:rPr lang="en-US" dirty="0" smtClean="0"/>
                  <a:t> then there is a unique arithmetical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 such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𝐼</m:t>
                    </m:r>
                  </m:oMath>
                </a14:m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Moreover,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 smtClean="0"/>
                  <a:t> is defined as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den>
                    </m:f>
                  </m:oMath>
                </a14:m>
                <a:r>
                  <a:rPr lang="en-US" dirty="0" smtClean="0"/>
                  <a:t>    and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</m:t>
                            </m:r>
                          </m:e>
                        </m:d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eqArr>
                          <m:eqArr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 | 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&lt;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𝑛</m:t>
                            </m:r>
                          </m:e>
                        </m:eqArr>
                      </m:sub>
                      <m:sup/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/>
                                  </a:rPr>
                                  <m:t>𝑛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/>
                                  </a:rPr>
                                  <m:t>𝑑</m:t>
                                </m:r>
                              </m:den>
                            </m:f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𝑓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</m:e>
                    </m:nary>
                  </m:oMath>
                </a14:m>
                <a:endParaRPr lang="en-US" b="0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r>
                  <a:rPr lang="en-US" dirty="0" smtClean="0"/>
                  <a:t>Proof: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125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258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576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Abelian</a:t>
            </a:r>
            <a:r>
              <a:rPr lang="en-US" dirty="0" smtClean="0"/>
              <a:t> group of Arithmetical functions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Set of all arithmetical functions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dirty="0" smtClean="0"/>
                  <a:t> forms an </a:t>
                </a:r>
                <a:r>
                  <a:rPr lang="en-US" dirty="0" err="1" smtClean="0"/>
                  <a:t>abelian</a:t>
                </a:r>
                <a:r>
                  <a:rPr lang="en-US" dirty="0" smtClean="0"/>
                  <a:t> group.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9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01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Subgroup of </a:t>
            </a:r>
            <a:r>
              <a:rPr lang="en-US" dirty="0" err="1" smtClean="0"/>
              <a:t>Abelian</a:t>
            </a:r>
            <a:r>
              <a:rPr lang="en-US" dirty="0" smtClean="0"/>
              <a:t> group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 smtClean="0"/>
                  <a:t>The set of multiplicative functions forms a subgroup of the </a:t>
                </a:r>
                <a:r>
                  <a:rPr lang="en-US" dirty="0" err="1" smtClean="0"/>
                  <a:t>abelian</a:t>
                </a:r>
                <a:r>
                  <a:rPr lang="en-US" dirty="0" smtClean="0"/>
                  <a:t> group of all arithmetical functions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𝑓</m:t>
                    </m:r>
                    <m:r>
                      <a:rPr lang="en-US" b="0" i="1" smtClean="0">
                        <a:latin typeface="Cambria Math"/>
                      </a:rPr>
                      <m:t>(1)≠0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593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5347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27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Review of lecture 26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Multiplicative functions, Completely multiplicative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Inverse functions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Algebraic point of view</a:t>
            </a:r>
          </a:p>
        </p:txBody>
      </p:sp>
    </p:spTree>
    <p:extLst>
      <p:ext uri="{BB962C8B-B14F-4D97-AF65-F5344CB8AC3E}">
        <p14:creationId xmlns:p14="http://schemas.microsoft.com/office/powerpoint/2010/main" xmlns="" val="21299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88</Words>
  <Application>Microsoft Office PowerPoint</Application>
  <PresentationFormat>On-screen Show (4:3)</PresentationFormat>
  <Paragraphs>36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Analytic Number Theory MTH 435</vt:lpstr>
      <vt:lpstr>Review of Lecture 26</vt:lpstr>
      <vt:lpstr>Some Review of previous lecture</vt:lpstr>
      <vt:lpstr>Slide 4</vt:lpstr>
      <vt:lpstr>Multiplicative Functions</vt:lpstr>
      <vt:lpstr>Slide 6</vt:lpstr>
      <vt:lpstr>Slide 7</vt:lpstr>
      <vt:lpstr>Slide 8</vt:lpstr>
      <vt:lpstr>Slide 9</vt:lpstr>
      <vt:lpstr>Multiplicative functions and Dirichlet product</vt:lpstr>
      <vt:lpstr>Slide 11</vt:lpstr>
      <vt:lpstr>Slide 12</vt:lpstr>
      <vt:lpstr>Slide 13</vt:lpstr>
      <vt:lpstr>Slide 14</vt:lpstr>
      <vt:lpstr>Inverse of multiplicative function</vt:lpstr>
      <vt:lpstr>Algebraic Point of View</vt:lpstr>
      <vt:lpstr>Slide 17</vt:lpstr>
      <vt:lpstr>Inverse of a function</vt:lpstr>
      <vt:lpstr>Slide 19</vt:lpstr>
      <vt:lpstr>Slide 20</vt:lpstr>
      <vt:lpstr>Abelian group of Arithmetical functions</vt:lpstr>
      <vt:lpstr>Slide 22</vt:lpstr>
      <vt:lpstr>Subgroup of Abelian group</vt:lpstr>
      <vt:lpstr>Review of Lecture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Dr-Muhib</dc:creator>
  <cp:lastModifiedBy>NTS</cp:lastModifiedBy>
  <cp:revision>14</cp:revision>
  <dcterms:created xsi:type="dcterms:W3CDTF">2013-12-11T04:39:09Z</dcterms:created>
  <dcterms:modified xsi:type="dcterms:W3CDTF">2013-12-29T12:06:31Z</dcterms:modified>
</cp:coreProperties>
</file>