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60" r:id="rId3"/>
    <p:sldId id="274" r:id="rId4"/>
    <p:sldId id="269" r:id="rId5"/>
    <p:sldId id="275" r:id="rId6"/>
    <p:sldId id="276" r:id="rId7"/>
    <p:sldId id="259" r:id="rId8"/>
    <p:sldId id="261" r:id="rId9"/>
    <p:sldId id="270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71" r:id="rId1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59" d="100"/>
          <a:sy n="59" d="100"/>
        </p:scale>
        <p:origin x="-1554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64F249-795F-4A2D-B196-2A371FD9E81F}" type="datetimeFigureOut">
              <a:rPr lang="en-US" smtClean="0"/>
              <a:pPr/>
              <a:t>12/25/2013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A911F6-E962-451C-ABEF-A6D0D33C568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2116968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64F249-795F-4A2D-B196-2A371FD9E81F}" type="datetimeFigureOut">
              <a:rPr lang="en-US" smtClean="0"/>
              <a:pPr/>
              <a:t>12/25/2013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A911F6-E962-451C-ABEF-A6D0D33C568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1030275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64F249-795F-4A2D-B196-2A371FD9E81F}" type="datetimeFigureOut">
              <a:rPr lang="en-US" smtClean="0"/>
              <a:pPr/>
              <a:t>12/25/2013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A911F6-E962-451C-ABEF-A6D0D33C568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2594474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64F249-795F-4A2D-B196-2A371FD9E81F}" type="datetimeFigureOut">
              <a:rPr lang="en-US" smtClean="0"/>
              <a:pPr/>
              <a:t>12/25/2013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A911F6-E962-451C-ABEF-A6D0D33C568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170065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64F249-795F-4A2D-B196-2A371FD9E81F}" type="datetimeFigureOut">
              <a:rPr lang="en-US" smtClean="0"/>
              <a:pPr/>
              <a:t>12/25/2013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A911F6-E962-451C-ABEF-A6D0D33C568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9097820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64F249-795F-4A2D-B196-2A371FD9E81F}" type="datetimeFigureOut">
              <a:rPr lang="en-US" smtClean="0"/>
              <a:pPr/>
              <a:t>12/25/2013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A911F6-E962-451C-ABEF-A6D0D33C568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7046182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64F249-795F-4A2D-B196-2A371FD9E81F}" type="datetimeFigureOut">
              <a:rPr lang="en-US" smtClean="0"/>
              <a:pPr/>
              <a:t>12/25/2013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A911F6-E962-451C-ABEF-A6D0D33C568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3220866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64F249-795F-4A2D-B196-2A371FD9E81F}" type="datetimeFigureOut">
              <a:rPr lang="en-US" smtClean="0"/>
              <a:pPr/>
              <a:t>12/25/2013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A911F6-E962-451C-ABEF-A6D0D33C568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8616263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64F249-795F-4A2D-B196-2A371FD9E81F}" type="datetimeFigureOut">
              <a:rPr lang="en-US" smtClean="0"/>
              <a:pPr/>
              <a:t>12/25/2013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A911F6-E962-451C-ABEF-A6D0D33C568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1117978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64F249-795F-4A2D-B196-2A371FD9E81F}" type="datetimeFigureOut">
              <a:rPr lang="en-US" smtClean="0"/>
              <a:pPr/>
              <a:t>12/25/2013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A911F6-E962-451C-ABEF-A6D0D33C568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9753651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64F249-795F-4A2D-B196-2A371FD9E81F}" type="datetimeFigureOut">
              <a:rPr lang="en-US" smtClean="0"/>
              <a:pPr/>
              <a:t>12/25/2013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A911F6-E962-451C-ABEF-A6D0D33C568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0841915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64F249-795F-4A2D-B196-2A371FD9E81F}" type="datetimeFigureOut">
              <a:rPr lang="en-US" smtClean="0"/>
              <a:pPr/>
              <a:t>12/25/2013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A911F6-E962-451C-ABEF-A6D0D33C568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461388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2800" b="1" kern="1200">
          <a:solidFill>
            <a:schemeClr val="tx1"/>
          </a:solidFill>
          <a:latin typeface="Arial" pitchFamily="34" charset="0"/>
          <a:ea typeface="+mj-ea"/>
          <a:cs typeface="Arial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2.v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3.v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4.v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5.v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77975"/>
            <a:ext cx="7772400" cy="1470025"/>
          </a:xfrm>
        </p:spPr>
        <p:txBody>
          <a:bodyPr>
            <a:normAutofit/>
          </a:bodyPr>
          <a:lstStyle/>
          <a:p>
            <a:r>
              <a:rPr lang="en-US" sz="3200" dirty="0">
                <a:solidFill>
                  <a:prstClr val="black"/>
                </a:solidFill>
                <a:latin typeface="Arial"/>
              </a:rPr>
              <a:t>Analytic Number Theory</a:t>
            </a:r>
            <a:br>
              <a:rPr lang="en-US" sz="3200" dirty="0">
                <a:solidFill>
                  <a:prstClr val="black"/>
                </a:solidFill>
                <a:latin typeface="Arial"/>
              </a:rPr>
            </a:br>
            <a:r>
              <a:rPr lang="en-US" sz="3200" b="0" dirty="0">
                <a:solidFill>
                  <a:prstClr val="black"/>
                </a:solidFill>
                <a:latin typeface="Arial"/>
              </a:rPr>
              <a:t>MTH 435</a:t>
            </a:r>
            <a:endParaRPr lang="en-US" sz="32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267200"/>
            <a:ext cx="6400800" cy="1752600"/>
          </a:xfrm>
        </p:spPr>
        <p:txBody>
          <a:bodyPr/>
          <a:lstStyle/>
          <a:p>
            <a:pPr lvl="0"/>
            <a:r>
              <a:rPr lang="en-US" sz="2800" dirty="0" err="1">
                <a:solidFill>
                  <a:srgbClr val="7F8FA9">
                    <a:lumMod val="75000"/>
                  </a:srgbClr>
                </a:solidFill>
                <a:latin typeface="Arial"/>
              </a:rPr>
              <a:t>Dr</a:t>
            </a:r>
            <a:r>
              <a:rPr lang="en-US" sz="2800" dirty="0">
                <a:solidFill>
                  <a:srgbClr val="7F8FA9">
                    <a:lumMod val="75000"/>
                  </a:srgbClr>
                </a:solidFill>
                <a:latin typeface="Arial"/>
              </a:rPr>
              <a:t> </a:t>
            </a:r>
            <a:r>
              <a:rPr lang="en-US" sz="2800" dirty="0" err="1">
                <a:solidFill>
                  <a:srgbClr val="7F8FA9">
                    <a:lumMod val="75000"/>
                  </a:srgbClr>
                </a:solidFill>
                <a:latin typeface="Arial"/>
              </a:rPr>
              <a:t>Mohib</a:t>
            </a:r>
            <a:r>
              <a:rPr lang="en-US" sz="2800" dirty="0">
                <a:solidFill>
                  <a:srgbClr val="7F8FA9">
                    <a:lumMod val="75000"/>
                  </a:srgbClr>
                </a:solidFill>
                <a:latin typeface="Arial"/>
              </a:rPr>
              <a:t> Ali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5371784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Review of Lecture 20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itchFamily="2" charset="2"/>
              <a:buChar char="Ø"/>
            </a:pPr>
            <a:r>
              <a:rPr lang="en-US" dirty="0" smtClean="0"/>
              <a:t>An </a:t>
            </a:r>
            <a:r>
              <a:rPr lang="en-US" dirty="0"/>
              <a:t>a</a:t>
            </a:r>
            <a:r>
              <a:rPr lang="en-US" dirty="0" smtClean="0"/>
              <a:t>pplication of quadratic residues</a:t>
            </a:r>
          </a:p>
          <a:p>
            <a:pPr>
              <a:buFont typeface="Wingdings" pitchFamily="2" charset="2"/>
              <a:buChar char="Ø"/>
            </a:pPr>
            <a:endParaRPr lang="en-US" dirty="0"/>
          </a:p>
          <a:p>
            <a:pPr>
              <a:buFont typeface="Wingdings" pitchFamily="2" charset="2"/>
              <a:buChar char="Ø"/>
            </a:pPr>
            <a:r>
              <a:rPr lang="en-US" dirty="0" err="1" smtClean="0"/>
              <a:t>Guass</a:t>
            </a:r>
            <a:r>
              <a:rPr lang="en-US" dirty="0" smtClean="0"/>
              <a:t> Lemma</a:t>
            </a:r>
          </a:p>
          <a:p>
            <a:pPr>
              <a:buFont typeface="Wingdings" pitchFamily="2" charset="2"/>
              <a:buChar char="Ø"/>
            </a:pPr>
            <a:endParaRPr lang="en-US" dirty="0"/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Computations using </a:t>
            </a:r>
            <a:r>
              <a:rPr lang="en-US" dirty="0" err="1" smtClean="0"/>
              <a:t>Guass</a:t>
            </a:r>
            <a:r>
              <a:rPr lang="en-US" dirty="0" smtClean="0"/>
              <a:t> Lemma</a:t>
            </a:r>
          </a:p>
          <a:p>
            <a:pPr>
              <a:buFont typeface="Wingdings" pitchFamily="2" charset="2"/>
              <a:buChar char="Ø"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682116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Revisiting the result by using </a:t>
            </a:r>
            <a:r>
              <a:rPr lang="en-US" dirty="0" err="1" smtClean="0"/>
              <a:t>Guass</a:t>
            </a:r>
            <a:r>
              <a:rPr lang="en-US" dirty="0" smtClean="0"/>
              <a:t> Lemma</a:t>
            </a:r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0" indent="0">
                  <a:buNone/>
                </a:pPr>
                <a:r>
                  <a:rPr lang="en-US" dirty="0" smtClean="0"/>
                  <a:t>Theorem: If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𝑝</m:t>
                    </m:r>
                  </m:oMath>
                </a14:m>
                <a:r>
                  <a:rPr lang="en-US" dirty="0" smtClean="0"/>
                  <a:t> is an odd prime, then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b="0" i="1" smtClean="0">
                                  <a:latin typeface="Cambria Math"/>
                                </a:rPr>
                              </m:ctrlPr>
                            </m:fPr>
                            <m:num>
                              <m:r>
                                <a:rPr lang="en-US" b="0" i="1" smtClean="0">
                                  <a:latin typeface="Cambria Math"/>
                                </a:rPr>
                                <m:t>2</m:t>
                              </m:r>
                            </m:num>
                            <m:den>
                              <m:r>
                                <a:rPr lang="en-US" b="0" i="1" smtClean="0">
                                  <a:latin typeface="Cambria Math"/>
                                </a:rPr>
                                <m:t>𝑝</m:t>
                              </m:r>
                            </m:den>
                          </m:f>
                        </m:e>
                      </m:d>
                      <m:r>
                        <a:rPr lang="en-US" b="0" i="1" smtClean="0">
                          <a:latin typeface="Cambria Math"/>
                        </a:rPr>
                        <m:t>=</m:t>
                      </m:r>
                      <m:d>
                        <m:dPr>
                          <m:begChr m:val="{"/>
                          <m:endChr m:val=""/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dPr>
                        <m:e>
                          <m:eqArr>
                            <m:eqArrPr>
                              <m:ctrlPr>
                                <a:rPr lang="en-US" b="0" i="1" smtClean="0">
                                  <a:latin typeface="Cambria Math"/>
                                </a:rPr>
                              </m:ctrlPr>
                            </m:eqArrPr>
                            <m:e>
                              <m:r>
                                <a:rPr lang="en-US" b="0" i="1" smtClean="0">
                                  <a:latin typeface="Cambria Math"/>
                                </a:rPr>
                                <m:t>1     </m:t>
                              </m:r>
                              <m:r>
                                <a:rPr lang="en-US" b="0" i="1" smtClean="0">
                                  <a:latin typeface="Cambria Math"/>
                                </a:rPr>
                                <m:t>𝑖𝑓</m:t>
                              </m:r>
                              <m:r>
                                <a:rPr lang="en-US" b="0" i="1" smtClean="0">
                                  <a:latin typeface="Cambria Math"/>
                                </a:rPr>
                                <m:t>   </m:t>
                              </m:r>
                              <m:r>
                                <a:rPr lang="en-US" b="0" i="1" smtClean="0">
                                  <a:latin typeface="Cambria Math"/>
                                </a:rPr>
                                <m:t>𝑝</m:t>
                              </m:r>
                              <m:r>
                                <a:rPr lang="en-US" b="0" i="1" smtClean="0">
                                  <a:latin typeface="Cambria Math"/>
                                </a:rPr>
                                <m:t>≡1,7  (</m:t>
                              </m:r>
                              <m:r>
                                <a:rPr lang="en-US" b="0" i="1" smtClean="0">
                                  <a:latin typeface="Cambria Math"/>
                                </a:rPr>
                                <m:t>𝑚𝑜𝑑</m:t>
                              </m:r>
                              <m:r>
                                <a:rPr lang="en-US" b="0" i="1" smtClean="0">
                                  <a:latin typeface="Cambria Math"/>
                                </a:rPr>
                                <m:t> 8) </m:t>
                              </m:r>
                            </m:e>
                            <m:e>
                              <m:r>
                                <a:rPr lang="en-US" b="0" i="1" smtClean="0">
                                  <a:latin typeface="Cambria Math"/>
                                </a:rPr>
                                <m:t>−1   </m:t>
                              </m:r>
                              <m:r>
                                <a:rPr lang="en-US" b="0" i="1" smtClean="0">
                                  <a:latin typeface="Cambria Math"/>
                                </a:rPr>
                                <m:t>𝑖𝑓</m:t>
                              </m:r>
                              <m:r>
                                <a:rPr lang="en-US" b="0" i="1" smtClean="0">
                                  <a:latin typeface="Cambria Math"/>
                                </a:rPr>
                                <m:t>  </m:t>
                              </m:r>
                              <m:r>
                                <a:rPr lang="en-US" b="0" i="1" smtClean="0">
                                  <a:latin typeface="Cambria Math"/>
                                </a:rPr>
                                <m:t>𝑝</m:t>
                              </m:r>
                              <m:r>
                                <a:rPr lang="en-US" b="0" i="1" smtClean="0">
                                  <a:latin typeface="Cambria Math"/>
                                </a:rPr>
                                <m:t>≡3,5  (</m:t>
                              </m:r>
                              <m:r>
                                <a:rPr lang="en-US" b="0" i="1" smtClean="0">
                                  <a:latin typeface="Cambria Math"/>
                                </a:rPr>
                                <m:t>𝑚𝑜𝑑</m:t>
                              </m:r>
                              <m:r>
                                <a:rPr lang="en-US" b="0" i="1" smtClean="0">
                                  <a:latin typeface="Cambria Math"/>
                                </a:rPr>
                                <m:t> 8)</m:t>
                              </m:r>
                            </m:e>
                          </m:eqArr>
                        </m:e>
                      </m:d>
                    </m:oMath>
                  </m:oMathPara>
                </a14:m>
                <a:endParaRPr lang="en-US" dirty="0" smtClean="0"/>
              </a:p>
              <a:p>
                <a:pPr marL="0" indent="0">
                  <a:buNone/>
                </a:pPr>
                <a:endParaRPr lang="en-US" dirty="0"/>
              </a:p>
              <a:p>
                <a:pPr marL="0" indent="0">
                  <a:buNone/>
                </a:pPr>
                <a:r>
                  <a:rPr lang="en-US" dirty="0" smtClean="0"/>
                  <a:t>Proof:</a:t>
                </a:r>
                <a:endParaRPr lang="en-US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3"/>
                <a:stretch>
                  <a:fillRect l="-593" t="-67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24964229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1441361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1595075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0" indent="0">
                  <a:buNone/>
                </a:pPr>
                <a:r>
                  <a:rPr lang="en-US" dirty="0" smtClean="0"/>
                  <a:t>Corollary: If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𝑝</m:t>
                    </m:r>
                  </m:oMath>
                </a14:m>
                <a:r>
                  <a:rPr lang="en-US" dirty="0" smtClean="0"/>
                  <a:t> is an odd prime then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b="0" i="1" smtClean="0">
                            <a:latin typeface="Cambria Math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en-US" b="0" i="1" smtClean="0">
                                <a:latin typeface="Cambria Math"/>
                              </a:rPr>
                            </m:ctrlPr>
                          </m:fPr>
                          <m:num>
                            <m:r>
                              <a:rPr lang="en-US" b="0" i="1" smtClean="0">
                                <a:latin typeface="Cambria Math"/>
                              </a:rPr>
                              <m:t>2</m:t>
                            </m:r>
                          </m:num>
                          <m:den>
                            <m:r>
                              <a:rPr lang="en-US" b="0" i="1" smtClean="0">
                                <a:latin typeface="Cambria Math"/>
                              </a:rPr>
                              <m:t>𝑝</m:t>
                            </m:r>
                          </m:den>
                        </m:f>
                      </m:e>
                    </m:d>
                    <m:r>
                      <a:rPr lang="en-US" b="0" i="1" smtClean="0">
                        <a:latin typeface="Cambria Math"/>
                      </a:rPr>
                      <m:t>=</m:t>
                    </m:r>
                    <m:sSup>
                      <m:sSupPr>
                        <m:ctrlPr>
                          <a:rPr lang="en-US" b="0" i="1" smtClean="0">
                            <a:latin typeface="Cambria Math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b="0" i="1" smtClean="0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/>
                              </a:rPr>
                              <m:t>−1</m:t>
                            </m:r>
                          </m:e>
                        </m:d>
                      </m:e>
                      <m:sup>
                        <m:f>
                          <m:fPr>
                            <m:ctrlPr>
                              <a:rPr lang="en-US" b="0" i="1" smtClean="0">
                                <a:latin typeface="Cambria Math"/>
                              </a:rPr>
                            </m:ctrlPr>
                          </m:fPr>
                          <m:num>
                            <m:sSup>
                              <m:sSupPr>
                                <m:ctrlPr>
                                  <a:rPr lang="en-US" b="0" i="1" smtClean="0">
                                    <a:latin typeface="Cambria Math"/>
                                  </a:rPr>
                                </m:ctrlPr>
                              </m:sSupPr>
                              <m:e>
                                <m:r>
                                  <a:rPr lang="en-US" b="0" i="1" smtClean="0">
                                    <a:latin typeface="Cambria Math"/>
                                  </a:rPr>
                                  <m:t>𝑝</m:t>
                                </m:r>
                              </m:e>
                              <m:sup>
                                <m:r>
                                  <a:rPr lang="en-US" b="0" i="1" smtClean="0">
                                    <a:latin typeface="Cambria Math"/>
                                  </a:rPr>
                                  <m:t>2</m:t>
                                </m:r>
                              </m:sup>
                            </m:sSup>
                            <m:r>
                              <a:rPr lang="en-US" b="0" i="1" smtClean="0">
                                <a:latin typeface="Cambria Math"/>
                              </a:rPr>
                              <m:t>−1</m:t>
                            </m:r>
                          </m:num>
                          <m:den>
                            <m:r>
                              <a:rPr lang="en-US" b="0" i="1" smtClean="0">
                                <a:latin typeface="Cambria Math"/>
                              </a:rPr>
                              <m:t>8</m:t>
                            </m:r>
                          </m:den>
                        </m:f>
                      </m:sup>
                    </m:sSup>
                  </m:oMath>
                </a14:m>
                <a:r>
                  <a:rPr lang="en-US" dirty="0" smtClean="0"/>
                  <a:t>.</a:t>
                </a:r>
              </a:p>
              <a:p>
                <a:pPr marL="0" indent="0">
                  <a:buNone/>
                </a:pPr>
                <a:endParaRPr lang="en-US" dirty="0"/>
              </a:p>
              <a:p>
                <a:pPr marL="0" indent="0">
                  <a:buNone/>
                </a:pPr>
                <a:r>
                  <a:rPr lang="en-US" dirty="0" smtClean="0"/>
                  <a:t>Proof:</a:t>
                </a:r>
                <a:endParaRPr lang="en-US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3"/>
                <a:stretch>
                  <a:fillRect l="-59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30135496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Application of quadratic residues</a:t>
            </a:r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0" indent="0">
                  <a:buNone/>
                </a:pPr>
                <a:r>
                  <a:rPr lang="en-US" dirty="0" smtClean="0"/>
                  <a:t>Theorem: There are infinitely many primes of the form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8</m:t>
                    </m:r>
                    <m:r>
                      <a:rPr lang="en-US" b="0" i="1" smtClean="0">
                        <a:latin typeface="Cambria Math"/>
                      </a:rPr>
                      <m:t>𝑘</m:t>
                    </m:r>
                    <m:r>
                      <a:rPr lang="en-US" b="0" i="1" smtClean="0">
                        <a:latin typeface="Cambria Math"/>
                      </a:rPr>
                      <m:t>−1</m:t>
                    </m:r>
                  </m:oMath>
                </a14:m>
                <a:r>
                  <a:rPr lang="en-US" dirty="0" smtClean="0"/>
                  <a:t>.</a:t>
                </a:r>
              </a:p>
              <a:p>
                <a:pPr marL="0" indent="0">
                  <a:buNone/>
                </a:pPr>
                <a:endParaRPr lang="en-US" dirty="0"/>
              </a:p>
              <a:p>
                <a:pPr marL="0" indent="0">
                  <a:buNone/>
                </a:pPr>
                <a:r>
                  <a:rPr lang="en-US" dirty="0" smtClean="0"/>
                  <a:t>Proof:</a:t>
                </a:r>
                <a:endParaRPr lang="en-US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3"/>
                <a:stretch>
                  <a:fillRect l="-593" t="-67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41008627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556270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9647545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Important Result</a:t>
            </a:r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0" indent="0">
                  <a:buNone/>
                </a:pPr>
                <a:r>
                  <a:rPr lang="en-US" dirty="0" smtClean="0"/>
                  <a:t>Lemma: If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𝑝</m:t>
                    </m:r>
                  </m:oMath>
                </a14:m>
                <a:r>
                  <a:rPr lang="en-US" dirty="0" smtClean="0"/>
                  <a:t> is an odd prime and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𝑎</m:t>
                    </m:r>
                  </m:oMath>
                </a14:m>
                <a:r>
                  <a:rPr lang="en-US" dirty="0" smtClean="0"/>
                  <a:t> an odd integer with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/>
                          </a:rPr>
                          <m:t>𝑎</m:t>
                        </m:r>
                        <m:r>
                          <a:rPr lang="en-US" b="0" i="1" smtClean="0">
                            <a:latin typeface="Cambria Math"/>
                          </a:rPr>
                          <m:t>,</m:t>
                        </m:r>
                        <m:r>
                          <a:rPr lang="en-US" b="0" i="1" smtClean="0">
                            <a:latin typeface="Cambria Math"/>
                          </a:rPr>
                          <m:t>𝑝</m:t>
                        </m:r>
                      </m:e>
                    </m:d>
                    <m:r>
                      <a:rPr lang="en-US" b="0" i="1" smtClean="0">
                        <a:latin typeface="Cambria Math"/>
                      </a:rPr>
                      <m:t>=1</m:t>
                    </m:r>
                  </m:oMath>
                </a14:m>
                <a:r>
                  <a:rPr lang="en-US" dirty="0" smtClean="0"/>
                  <a:t> then 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b="0" i="1" smtClean="0">
                                  <a:latin typeface="Cambria Math"/>
                                </a:rPr>
                              </m:ctrlPr>
                            </m:fPr>
                            <m:num>
                              <m:r>
                                <a:rPr lang="en-US" b="0" i="1" smtClean="0">
                                  <a:latin typeface="Cambria Math"/>
                                </a:rPr>
                                <m:t>𝑎</m:t>
                              </m:r>
                            </m:num>
                            <m:den>
                              <m:r>
                                <a:rPr lang="en-US" b="0" i="1" smtClean="0">
                                  <a:latin typeface="Cambria Math"/>
                                </a:rPr>
                                <m:t>𝑝</m:t>
                              </m:r>
                            </m:den>
                          </m:f>
                        </m:e>
                      </m:d>
                      <m:r>
                        <a:rPr lang="en-US" b="0" i="1" smtClean="0">
                          <a:latin typeface="Cambria Math"/>
                        </a:rPr>
                        <m:t>=</m:t>
                      </m:r>
                      <m:sSup>
                        <m:sSupPr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b="0" i="1" smtClean="0"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/>
                                </a:rPr>
                                <m:t>−1</m:t>
                              </m:r>
                            </m:e>
                          </m:d>
                        </m:e>
                        <m:sup>
                          <m:nary>
                            <m:naryPr>
                              <m:chr m:val="∑"/>
                              <m:ctrlPr>
                                <a:rPr lang="en-US" b="0" i="1" smtClean="0">
                                  <a:latin typeface="Cambria Math"/>
                                </a:rPr>
                              </m:ctrlPr>
                            </m:naryPr>
                            <m:sub>
                              <m:r>
                                <m:rPr>
                                  <m:brk m:alnAt="23"/>
                                </m:rPr>
                                <a:rPr lang="en-US" b="0" i="1" smtClean="0">
                                  <a:latin typeface="Cambria Math"/>
                                </a:rPr>
                                <m:t>𝑘</m:t>
                              </m:r>
                              <m:r>
                                <a:rPr lang="en-US" b="0" i="1" smtClean="0">
                                  <a:latin typeface="Cambria Math"/>
                                </a:rPr>
                                <m:t>=1</m:t>
                              </m:r>
                            </m:sub>
                            <m:sup>
                              <m:f>
                                <m:fPr>
                                  <m:type m:val="skw"/>
                                  <m:ctrlPr>
                                    <a:rPr lang="en-US" b="0" i="1" smtClean="0">
                                      <a:latin typeface="Cambria Math"/>
                                    </a:rPr>
                                  </m:ctrlPr>
                                </m:fPr>
                                <m:num>
                                  <m:r>
                                    <a:rPr lang="en-US" b="0" i="1" smtClean="0">
                                      <a:latin typeface="Cambria Math"/>
                                    </a:rPr>
                                    <m:t>𝑝</m:t>
                                  </m:r>
                                  <m:r>
                                    <a:rPr lang="en-US" b="0" i="1" smtClean="0">
                                      <a:latin typeface="Cambria Math"/>
                                    </a:rPr>
                                    <m:t>−1</m:t>
                                  </m:r>
                                </m:num>
                                <m:den>
                                  <m:r>
                                    <a:rPr lang="en-US" b="0" i="1" smtClean="0">
                                      <a:latin typeface="Cambria Math"/>
                                    </a:rPr>
                                    <m:t>2</m:t>
                                  </m:r>
                                </m:den>
                              </m:f>
                            </m:sup>
                            <m:e>
                              <m:d>
                                <m:dPr>
                                  <m:begChr m:val="["/>
                                  <m:endChr m:val="]"/>
                                  <m:ctrlPr>
                                    <a:rPr lang="en-US" b="0" i="1" smtClean="0">
                                      <a:latin typeface="Cambria Math"/>
                                    </a:rPr>
                                  </m:ctrlPr>
                                </m:dPr>
                                <m:e>
                                  <m:f>
                                    <m:fPr>
                                      <m:ctrlPr>
                                        <a:rPr lang="en-US" b="0" i="1" smtClean="0">
                                          <a:latin typeface="Cambria Math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en-US" b="0" i="1" smtClean="0">
                                          <a:latin typeface="Cambria Math"/>
                                        </a:rPr>
                                        <m:t>𝑘𝑎</m:t>
                                      </m:r>
                                    </m:num>
                                    <m:den>
                                      <m:r>
                                        <a:rPr lang="en-US" b="0" i="1" smtClean="0">
                                          <a:latin typeface="Cambria Math"/>
                                        </a:rPr>
                                        <m:t>𝑝</m:t>
                                      </m:r>
                                    </m:den>
                                  </m:f>
                                </m:e>
                              </m:d>
                            </m:e>
                          </m:nary>
                        </m:sup>
                      </m:sSup>
                    </m:oMath>
                  </m:oMathPara>
                </a14:m>
                <a:endParaRPr lang="en-US" dirty="0" smtClean="0"/>
              </a:p>
              <a:p>
                <a:pPr marL="0" indent="0">
                  <a:buNone/>
                </a:pPr>
                <a:endParaRPr lang="en-US" dirty="0"/>
              </a:p>
              <a:p>
                <a:pPr marL="0" indent="0">
                  <a:buNone/>
                </a:pPr>
                <a:r>
                  <a:rPr lang="en-US" dirty="0" smtClean="0"/>
                  <a:t>Proof:</a:t>
                </a:r>
                <a:endParaRPr lang="en-US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3"/>
                <a:stretch>
                  <a:fillRect l="-593" t="-67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15713342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2674685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8107654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9410234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333189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1110797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Jacobi Symbol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639437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Review of Lecture 21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itchFamily="2" charset="2"/>
              <a:buChar char="Ø"/>
            </a:pPr>
            <a:r>
              <a:rPr lang="en-US" dirty="0" smtClean="0"/>
              <a:t>Computations using </a:t>
            </a:r>
            <a:r>
              <a:rPr lang="en-US" dirty="0" err="1" smtClean="0"/>
              <a:t>Guass</a:t>
            </a:r>
            <a:r>
              <a:rPr lang="en-US" dirty="0" smtClean="0"/>
              <a:t> Lemma</a:t>
            </a:r>
          </a:p>
          <a:p>
            <a:pPr>
              <a:buFont typeface="Wingdings" pitchFamily="2" charset="2"/>
              <a:buChar char="Ø"/>
            </a:pPr>
            <a:endParaRPr lang="en-US" dirty="0"/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Applications of quadratic residues</a:t>
            </a:r>
          </a:p>
          <a:p>
            <a:pPr>
              <a:buFont typeface="Wingdings" pitchFamily="2" charset="2"/>
              <a:buChar char="Ø"/>
            </a:pPr>
            <a:endParaRPr lang="en-US" dirty="0"/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Advance result for Calculation of quadratic residues</a:t>
            </a:r>
          </a:p>
          <a:p>
            <a:pPr>
              <a:buFont typeface="Wingdings" pitchFamily="2" charset="2"/>
              <a:buChar char="Ø"/>
            </a:pPr>
            <a:endParaRPr lang="en-US" dirty="0"/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Jacobi Symbol</a:t>
            </a:r>
          </a:p>
          <a:p>
            <a:pPr>
              <a:buFont typeface="Wingdings" pitchFamily="2" charset="2"/>
              <a:buChar char="Ø"/>
            </a:pPr>
            <a:endParaRPr lang="en-US" dirty="0"/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Computations</a:t>
            </a:r>
          </a:p>
          <a:p>
            <a:pPr>
              <a:buFont typeface="Wingdings" pitchFamily="2" charset="2"/>
              <a:buChar char="Ø"/>
            </a:pPr>
            <a:endParaRPr lang="en-US" dirty="0"/>
          </a:p>
          <a:p>
            <a:pPr>
              <a:buFont typeface="Wingdings" pitchFamily="2" charset="2"/>
              <a:buChar char="Ø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0775802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120</TotalTime>
  <Words>58</Words>
  <Application>Microsoft Office PowerPoint</Application>
  <PresentationFormat>On-screen Show (4:3)</PresentationFormat>
  <Paragraphs>26</Paragraphs>
  <Slides>17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18" baseType="lpstr">
      <vt:lpstr>Office Theme</vt:lpstr>
      <vt:lpstr>Analytic Number Theory MTH 435</vt:lpstr>
      <vt:lpstr>Review of Lecture 20</vt:lpstr>
      <vt:lpstr>Revisiting the result by using Guass Lemma</vt:lpstr>
      <vt:lpstr>Slide 4</vt:lpstr>
      <vt:lpstr>Slide 5</vt:lpstr>
      <vt:lpstr>Slide 6</vt:lpstr>
      <vt:lpstr>Application of quadratic residues</vt:lpstr>
      <vt:lpstr>Slide 8</vt:lpstr>
      <vt:lpstr>Slide 9</vt:lpstr>
      <vt:lpstr>Important Result</vt:lpstr>
      <vt:lpstr>Slide 11</vt:lpstr>
      <vt:lpstr>Slide 12</vt:lpstr>
      <vt:lpstr>Slide 13</vt:lpstr>
      <vt:lpstr>Slide 14</vt:lpstr>
      <vt:lpstr>Slide 15</vt:lpstr>
      <vt:lpstr>Jacobi Symbol</vt:lpstr>
      <vt:lpstr>Review of Lecture 21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Dr-Muhib</dc:creator>
  <cp:lastModifiedBy>NTS</cp:lastModifiedBy>
  <cp:revision>15</cp:revision>
  <dcterms:created xsi:type="dcterms:W3CDTF">2013-12-11T04:39:09Z</dcterms:created>
  <dcterms:modified xsi:type="dcterms:W3CDTF">2013-12-25T14:41:16Z</dcterms:modified>
</cp:coreProperties>
</file>