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  <p:sldId id="261" r:id="rId5"/>
    <p:sldId id="262" r:id="rId6"/>
    <p:sldId id="263" r:id="rId7"/>
    <p:sldId id="264" r:id="rId8"/>
    <p:sldId id="266" r:id="rId9"/>
    <p:sldId id="265" r:id="rId10"/>
    <p:sldId id="267" r:id="rId11"/>
    <p:sldId id="268" r:id="rId12"/>
    <p:sldId id="269" r:id="rId13"/>
    <p:sldId id="270" r:id="rId14"/>
    <p:sldId id="275" r:id="rId15"/>
    <p:sldId id="276" r:id="rId16"/>
    <p:sldId id="277" r:id="rId17"/>
    <p:sldId id="278" r:id="rId18"/>
    <p:sldId id="279" r:id="rId19"/>
    <p:sldId id="271" r:id="rId20"/>
    <p:sldId id="272" r:id="rId21"/>
    <p:sldId id="273" r:id="rId22"/>
    <p:sldId id="27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55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71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18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Count of k </a:t>
                </a:r>
                <a:r>
                  <a:rPr lang="en-US" dirty="0" err="1" smtClean="0"/>
                  <a:t>th</a:t>
                </a:r>
                <a:r>
                  <a:rPr lang="en-US" dirty="0" smtClean="0"/>
                  <a:t> primitive roots 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endParaRPr lang="en-US" dirty="0" smtClean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Existence of primitive roots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endParaRPr lang="en-US" dirty="0" smtClean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Existence of primitive roots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1413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Quadratic Residues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Definition: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08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059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be an odd prime. Then there are exactly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</a:rPr>
                      <m:t>−1)/2</m:t>
                    </m:r>
                  </m:oMath>
                </a14:m>
                <a:r>
                  <a:rPr lang="en-US" dirty="0" smtClean="0"/>
                  <a:t> quadratic residues and exactly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</a:rPr>
                      <m:t>−1)/2</m:t>
                    </m:r>
                  </m:oMath>
                </a14:m>
                <a:r>
                  <a:rPr lang="en-US" dirty="0" smtClean="0"/>
                  <a:t> quadratic </a:t>
                </a:r>
                <a:r>
                  <a:rPr lang="en-US" dirty="0" err="1" smtClean="0"/>
                  <a:t>nonresidues</a:t>
                </a:r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2024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722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Legender</a:t>
            </a:r>
            <a:r>
              <a:rPr lang="en-US" dirty="0" smtClean="0"/>
              <a:t> Symbol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Definition: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18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933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Revisit the Euler criteria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be an odd prime and suppose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</a:rPr>
                      <m:t> ∤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.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is solvable or not solvable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  <m:r>
                          <a:rPr lang="en-US" b="0" i="1" smtClean="0">
                            <a:latin typeface="Cambria Math"/>
                          </a:rPr>
                          <m:t>−1)/2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±1 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2628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Legender</a:t>
            </a:r>
            <a:r>
              <a:rPr lang="en-US" dirty="0" smtClean="0"/>
              <a:t> Symbol and Euler Criteria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be an odd prime and suppose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. Then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𝑝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/>
                      </a:rPr>
                      <m:t>≡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  <m:r>
                          <a:rPr lang="en-US" b="0" i="1" smtClean="0">
                            <a:latin typeface="Cambria Math"/>
                          </a:rPr>
                          <m:t>−1/2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7159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</a:t>
            </a:r>
            <a:r>
              <a:rPr lang="en-US" dirty="0" err="1" smtClean="0"/>
              <a:t>Legender</a:t>
            </a:r>
            <a:r>
              <a:rPr lang="en-US" dirty="0" smtClean="0"/>
              <a:t> Symbol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Suppose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is and odd prime. Then</a:t>
                </a:r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/>
                  <a:t/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implies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𝑝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𝑝</m:t>
                            </m:r>
                          </m:den>
                        </m:f>
                      </m:e>
                    </m:d>
                  </m:oMath>
                </a14:m>
                <a:endParaRPr lang="en-US" dirty="0" smtClean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/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𝑎𝑏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𝑝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𝑝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𝑝</m:t>
                            </m:r>
                          </m:den>
                        </m:f>
                      </m:e>
                    </m:d>
                  </m:oMath>
                </a14:m>
                <a:endParaRPr lang="en-US" dirty="0" smtClean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/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𝑝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endParaRPr lang="en-US" dirty="0" smtClean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 smtClean="0"/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𝑝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𝑝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5390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755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be an odd prime. Then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𝑝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 if and only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</a:rPr>
                      <m:t>≡1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4)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7139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be and odd prime.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2</m:t>
                    </m:r>
                  </m:oMath>
                </a14:m>
                <a:r>
                  <a:rPr lang="en-US" dirty="0" smtClean="0"/>
                  <a:t> is a quadratic residue of </a:t>
                </a:r>
                <a:endParaRPr lang="en-US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</a:rPr>
                      <m:t>≡±1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8</m:t>
                        </m:r>
                      </m:e>
                    </m:d>
                  </m:oMath>
                </a14:m>
                <a:r>
                  <a:rPr lang="en-US" dirty="0" smtClean="0"/>
                  <a:t> and quadratic </a:t>
                </a:r>
                <a:r>
                  <a:rPr lang="en-US" dirty="0" err="1" smtClean="0"/>
                  <a:t>nonresidue</a:t>
                </a:r>
                <a:r>
                  <a:rPr lang="en-US" dirty="0" smtClean="0"/>
                  <a:t>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</a:rPr>
                      <m:t>≡±3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8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0360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139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228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Quadratic residues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Legender</a:t>
            </a:r>
            <a:r>
              <a:rPr lang="en-US" dirty="0" smtClean="0"/>
              <a:t> Symbol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Euler criteria and </a:t>
            </a:r>
            <a:r>
              <a:rPr lang="en-US" dirty="0" err="1" smtClean="0"/>
              <a:t>Legender</a:t>
            </a:r>
            <a:r>
              <a:rPr lang="en-US" dirty="0" smtClean="0"/>
              <a:t> Symbol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Properties of </a:t>
            </a:r>
            <a:r>
              <a:rPr lang="en-US" dirty="0" err="1" smtClean="0"/>
              <a:t>Legender</a:t>
            </a:r>
            <a:r>
              <a:rPr lang="en-US" dirty="0" smtClean="0"/>
              <a:t> Symbol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Computational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306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50</Words>
  <Application>Microsoft Office PowerPoint</Application>
  <PresentationFormat>On-screen Show (4:3)</PresentationFormat>
  <Paragraphs>27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Analytic Number Theory MTH 435</vt:lpstr>
      <vt:lpstr>Review of Lecture 18</vt:lpstr>
      <vt:lpstr>Quadratic Residues</vt:lpstr>
      <vt:lpstr>Slide 4</vt:lpstr>
      <vt:lpstr>Slide 5</vt:lpstr>
      <vt:lpstr>Slide 6</vt:lpstr>
      <vt:lpstr>Legender Symbol</vt:lpstr>
      <vt:lpstr>Slide 8</vt:lpstr>
      <vt:lpstr>Revisit the Euler criteria</vt:lpstr>
      <vt:lpstr>Legender Symbol and Euler Criteria</vt:lpstr>
      <vt:lpstr>Properties of Legender Symbol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Review of Lecture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NTS</cp:lastModifiedBy>
  <cp:revision>13</cp:revision>
  <dcterms:created xsi:type="dcterms:W3CDTF">2013-12-11T04:39:09Z</dcterms:created>
  <dcterms:modified xsi:type="dcterms:W3CDTF">2013-12-22T17:44:36Z</dcterms:modified>
</cp:coreProperties>
</file>