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9" r:id="rId4"/>
    <p:sldId id="262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3" r:id="rId14"/>
    <p:sldId id="270" r:id="rId15"/>
    <p:sldId id="274" r:id="rId16"/>
    <p:sldId id="275" r:id="rId17"/>
    <p:sldId id="277" r:id="rId18"/>
    <p:sldId id="271" r:id="rId19"/>
    <p:sldId id="276" r:id="rId20"/>
    <p:sldId id="278" r:id="rId21"/>
    <p:sldId id="279" r:id="rId22"/>
    <p:sldId id="272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169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302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9447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00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9782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4618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208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162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1797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536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419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13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797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Arial"/>
              </a:rPr>
              <a:t>Analytic Number Theory</a:t>
            </a:r>
            <a:br>
              <a:rPr lang="en-US" sz="3200" dirty="0">
                <a:solidFill>
                  <a:prstClr val="black"/>
                </a:solidFill>
                <a:latin typeface="Arial"/>
              </a:rPr>
            </a:br>
            <a:r>
              <a:rPr lang="en-US" sz="3200" b="0" dirty="0">
                <a:solidFill>
                  <a:prstClr val="black"/>
                </a:solidFill>
                <a:latin typeface="Arial"/>
              </a:rPr>
              <a:t>MTH 435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pPr lvl="0"/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Dr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Mohib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Ali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717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Powers of primitive root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Reduced residue system and primitive roots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Count of primitive roots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Count of elements with </a:t>
            </a:r>
            <a:r>
              <a:rPr lang="en-US" smtClean="0"/>
              <a:t>given order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77884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Index of an integer modulo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𝒎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Definition: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086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637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of index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Suppose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dirty="0" smtClean="0"/>
                  <a:t> is a primitive root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and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𝑖𝑛𝑑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denote the index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dirty="0" smtClean="0"/>
                  <a:t> to the base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𝑖𝑛𝑑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≡0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;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𝑖𝑛𝑑</m:t>
                    </m:r>
                    <m:d>
                      <m:d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/>
                          </a:rPr>
                          <m:t>𝑔</m:t>
                        </m:r>
                      </m:e>
                    </m:d>
                    <m:r>
                      <a:rPr lang="en-US" b="0" i="1" dirty="0" smtClean="0">
                        <a:latin typeface="Cambria Math"/>
                      </a:rPr>
                      <m:t>≡1 (</m:t>
                    </m:r>
                    <m:r>
                      <a:rPr lang="en-US" b="0" i="1" dirty="0" smtClean="0">
                        <a:latin typeface="Cambria Math"/>
                      </a:rPr>
                      <m:t>𝑚𝑜𝑑</m:t>
                    </m:r>
                    <m:r>
                      <a:rPr lang="en-US" b="0" i="1" dirty="0" smtClean="0">
                        <a:latin typeface="Cambria Math"/>
                      </a:rPr>
                      <m:t> </m:t>
                    </m:r>
                    <m:r>
                      <a:rPr lang="en-US" b="0" i="1" dirty="0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en-US" b="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if and only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𝑖𝑛𝑑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𝑖𝑛𝑑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𝑖𝑛𝑑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𝑎𝑏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𝑖𝑛𝑑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𝑖𝑛𝑑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 </m:t>
                    </m:r>
                    <m:r>
                      <a:rPr lang="en-US" b="0" i="1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endParaRPr lang="en-US" dirty="0" smtClean="0"/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𝑖𝑛𝑑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𝑘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𝑘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𝑖𝑛𝑑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for any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𝑘</m:t>
                    </m:r>
                    <m:r>
                      <a:rPr lang="en-US" b="0" i="1" smtClean="0">
                        <a:latin typeface="Cambria Math"/>
                      </a:rPr>
                      <m:t>≥0</m:t>
                    </m:r>
                  </m:oMath>
                </a14:m>
                <a:r>
                  <a:rPr lang="en-US" dirty="0" smtClean="0"/>
                  <a:t>.  </a:t>
                </a:r>
              </a:p>
              <a:p>
                <a:pPr marL="400050" indent="-400050">
                  <a:buFont typeface="+mj-lt"/>
                  <a:buAutoNum type="romanLcPeriod"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 t="-674" r="-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6636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593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173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519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</a:rPr>
                          <m:t>𝑲</m:t>
                        </m:r>
                      </m:e>
                      <m:sup>
                        <m:r>
                          <a:rPr lang="en-US" b="1" i="1" smtClean="0">
                            <a:latin typeface="Cambria Math"/>
                          </a:rPr>
                          <m:t>𝒕𝒉</m:t>
                        </m:r>
                      </m:sup>
                    </m:sSup>
                  </m:oMath>
                </a14:m>
                <a:r>
                  <a:rPr lang="en-US" dirty="0" smtClean="0"/>
                  <a:t> power residue</a:t>
                </a: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Definition: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be a positive integer and suppose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dirty="0" smtClean="0"/>
                  <a:t>.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dirty="0" smtClean="0"/>
                  <a:t> is called a k </a:t>
                </a:r>
                <a:r>
                  <a:rPr lang="en-US" dirty="0" err="1" smtClean="0"/>
                  <a:t>th</a:t>
                </a:r>
                <a:r>
                  <a:rPr lang="en-US" dirty="0" smtClean="0"/>
                  <a:t> power residue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if the congruence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is solvable. Otherwise it called a k </a:t>
                </a:r>
                <a:r>
                  <a:rPr lang="en-US" dirty="0" err="1" smtClean="0"/>
                  <a:t>th</a:t>
                </a:r>
                <a:r>
                  <a:rPr lang="en-US" dirty="0" smtClean="0"/>
                  <a:t> power </a:t>
                </a:r>
                <a:r>
                  <a:rPr lang="en-US" dirty="0" err="1" smtClean="0"/>
                  <a:t>nonresidue</a:t>
                </a:r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 cstate="print"/>
                <a:stretch>
                  <a:fillRect l="-593" t="-674" r="-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4738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Residues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be a positive integer having a primitive root and suppose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dirty="0" smtClean="0"/>
                  <a:t>. Then the congruence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𝑚𝑜𝑑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d>
                  </m:oMath>
                </a14:m>
                <a:r>
                  <a:rPr lang="en-US" dirty="0" smtClean="0"/>
                  <a:t> has a solution if and only if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𝜙</m:t>
                        </m:r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  <m:r>
                          <a:rPr lang="en-US" b="0" i="1" smtClean="0">
                            <a:latin typeface="Cambria Math"/>
                          </a:rPr>
                          <m:t>)/(</m:t>
                        </m:r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𝜙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𝑚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≡1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</a:t>
                </a:r>
              </a:p>
              <a:p>
                <a:pPr marL="0" indent="0">
                  <a:buNone/>
                </a:pPr>
                <a:r>
                  <a:rPr lang="en-US" dirty="0" smtClean="0"/>
                  <a:t>If the congruence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is solvable, then it has exactly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𝑘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incongruent solutions.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</a:p>
              <a:p>
                <a:pPr marL="0" indent="0">
                  <a:buNone/>
                </a:pPr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4738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960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646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850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Corollary: Suppose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 is a prime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dirty="0" smtClean="0"/>
                  <a:t>.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dirty="0" smtClean="0"/>
                  <a:t> is 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err="1" smtClean="0"/>
                  <a:t>th</a:t>
                </a:r>
                <a:r>
                  <a:rPr lang="en-US" dirty="0" smtClean="0"/>
                  <a:t> power residue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 if and only if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−1)/(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−1)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≡1 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𝑚𝑜𝑑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2936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0583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635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334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 of residues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Suppose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has a primitive root.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𝑘</m:t>
                    </m:r>
                    <m:r>
                      <a:rPr lang="en-US" b="0" i="1" smtClean="0">
                        <a:latin typeface="Cambria Math"/>
                      </a:rPr>
                      <m:t> | </m:t>
                    </m:r>
                    <m:r>
                      <a:rPr lang="en-US" b="0" i="1" smtClean="0">
                        <a:latin typeface="Cambria Math"/>
                      </a:rPr>
                      <m:t>𝜙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then the </a:t>
                </a:r>
                <a:r>
                  <a:rPr lang="en-US" dirty="0" err="1" smtClean="0"/>
                  <a:t>congruene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−1≡0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has exactly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 smtClean="0"/>
                  <a:t> solutions.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8696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Count….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Corollary: Suppose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has a primitive root. Then the number of incongruent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err="1" smtClean="0"/>
                  <a:t>th</a:t>
                </a:r>
                <a:r>
                  <a:rPr lang="en-US" dirty="0" smtClean="0"/>
                  <a:t> power residues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𝜙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)/(</m:t>
                    </m:r>
                    <m:r>
                      <a:rPr lang="en-US" b="0" i="1" smtClean="0">
                        <a:latin typeface="Cambria Math"/>
                      </a:rPr>
                      <m:t>𝑘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593" t="-674" r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3480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688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252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Power indices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Properties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Power residues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Criteria for power residues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Computational note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Count of residues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0063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64</Words>
  <Application>Microsoft Office PowerPoint</Application>
  <PresentationFormat>On-screen Show (4:3)</PresentationFormat>
  <Paragraphs>40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Analytic Number Theory MTH 435</vt:lpstr>
      <vt:lpstr>Review of Lecture 16</vt:lpstr>
      <vt:lpstr> </vt:lpstr>
      <vt:lpstr>Examples</vt:lpstr>
      <vt:lpstr>Properties of index</vt:lpstr>
      <vt:lpstr>Slide 6</vt:lpstr>
      <vt:lpstr>Slide 7</vt:lpstr>
      <vt:lpstr>Slide 8</vt:lpstr>
      <vt:lpstr> </vt:lpstr>
      <vt:lpstr>Residues</vt:lpstr>
      <vt:lpstr>Slide 11</vt:lpstr>
      <vt:lpstr>Slide 12</vt:lpstr>
      <vt:lpstr>Slide 13</vt:lpstr>
      <vt:lpstr>Results</vt:lpstr>
      <vt:lpstr>Computations</vt:lpstr>
      <vt:lpstr>Computations</vt:lpstr>
      <vt:lpstr>Computations</vt:lpstr>
      <vt:lpstr>Count of residues</vt:lpstr>
      <vt:lpstr>Count….</vt:lpstr>
      <vt:lpstr>Slide 20</vt:lpstr>
      <vt:lpstr>Slide 21</vt:lpstr>
      <vt:lpstr>Review of Lecture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Dr-Muhib</dc:creator>
  <cp:lastModifiedBy>Administrator</cp:lastModifiedBy>
  <cp:revision>16</cp:revision>
  <dcterms:created xsi:type="dcterms:W3CDTF">2013-12-11T04:39:09Z</dcterms:created>
  <dcterms:modified xsi:type="dcterms:W3CDTF">2013-12-21T15:50:42Z</dcterms:modified>
</cp:coreProperties>
</file>