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73" r:id="rId4"/>
    <p:sldId id="274" r:id="rId5"/>
    <p:sldId id="259" r:id="rId6"/>
    <p:sldId id="261" r:id="rId7"/>
    <p:sldId id="262" r:id="rId8"/>
    <p:sldId id="275" r:id="rId9"/>
    <p:sldId id="263" r:id="rId10"/>
    <p:sldId id="266" r:id="rId11"/>
    <p:sldId id="264" r:id="rId12"/>
    <p:sldId id="265" r:id="rId13"/>
    <p:sldId id="267" r:id="rId14"/>
    <p:sldId id="268" r:id="rId15"/>
    <p:sldId id="269" r:id="rId16"/>
    <p:sldId id="270" r:id="rId17"/>
    <p:sldId id="271" r:id="rId18"/>
    <p:sldId id="277" r:id="rId19"/>
    <p:sldId id="272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2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1169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03027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59447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12/21/2013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7006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12/21/2013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09782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12/21/2013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04618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12/21/2013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22086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12/21/2013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61626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12/21/2013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11797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75365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84191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64F249-795F-4A2D-B196-2A371FD9E81F}" type="datetimeFigureOut">
              <a:rPr lang="en-US" smtClean="0"/>
              <a:pPr/>
              <a:t>12/21/2013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6138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77975"/>
            <a:ext cx="7772400" cy="1470025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Arial"/>
              </a:rPr>
              <a:t>Analytic Number Theory</a:t>
            </a:r>
            <a:br>
              <a:rPr lang="en-US" sz="3200" dirty="0">
                <a:solidFill>
                  <a:prstClr val="black"/>
                </a:solidFill>
                <a:latin typeface="Arial"/>
              </a:rPr>
            </a:br>
            <a:r>
              <a:rPr lang="en-US" sz="3200" b="0" dirty="0">
                <a:solidFill>
                  <a:prstClr val="black"/>
                </a:solidFill>
                <a:latin typeface="Arial"/>
              </a:rPr>
              <a:t>MTH 435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267200"/>
            <a:ext cx="6400800" cy="1752600"/>
          </a:xfrm>
        </p:spPr>
        <p:txBody>
          <a:bodyPr/>
          <a:lstStyle/>
          <a:p>
            <a:pPr lvl="0"/>
            <a:r>
              <a:rPr lang="en-US" sz="2800" dirty="0" err="1">
                <a:solidFill>
                  <a:srgbClr val="7F8FA9">
                    <a:lumMod val="75000"/>
                  </a:srgbClr>
                </a:solidFill>
                <a:latin typeface="Arial"/>
              </a:rPr>
              <a:t>Dr</a:t>
            </a:r>
            <a:r>
              <a:rPr lang="en-US" sz="2800" dirty="0">
                <a:solidFill>
                  <a:srgbClr val="7F8FA9">
                    <a:lumMod val="75000"/>
                  </a:srgbClr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7F8FA9">
                    <a:lumMod val="75000"/>
                  </a:srgbClr>
                </a:solidFill>
                <a:latin typeface="Arial"/>
              </a:rPr>
              <a:t>Mohib</a:t>
            </a:r>
            <a:r>
              <a:rPr lang="en-US" sz="2800" dirty="0">
                <a:solidFill>
                  <a:srgbClr val="7F8FA9">
                    <a:lumMod val="75000"/>
                  </a:srgbClr>
                </a:solidFill>
                <a:latin typeface="Arial"/>
              </a:rPr>
              <a:t> Ali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37178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15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Primitive roots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Primitive roots for primes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Computations of primitive roots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Partial converse of Fermat’s Theorem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64465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 smtClean="0"/>
                  <a:t>Power of primitive root and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/>
                      </a:rPr>
                      <m:t>𝝓</m:t>
                    </m:r>
                    <m:r>
                      <a:rPr lang="en-US" b="1" i="1" smtClean="0">
                        <a:latin typeface="Cambria Math"/>
                      </a:rPr>
                      <m:t>(</m:t>
                    </m:r>
                    <m:r>
                      <a:rPr lang="en-US" b="1" i="1" smtClean="0">
                        <a:latin typeface="Cambria Math"/>
                      </a:rPr>
                      <m:t>𝒎</m:t>
                    </m:r>
                    <m:r>
                      <a:rPr lang="en-US" b="1" i="1" smtClean="0">
                        <a:latin typeface="Cambria Math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Theorem: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𝑔</m:t>
                    </m:r>
                  </m:oMath>
                </a14:m>
                <a:r>
                  <a:rPr lang="en-US" dirty="0" smtClean="0"/>
                  <a:t> is a primitive root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𝑚</m:t>
                    </m:r>
                  </m:oMath>
                </a14:m>
                <a:r>
                  <a:rPr lang="en-US" dirty="0" smtClean="0"/>
                  <a:t>, then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𝑔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𝑠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≡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𝑔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𝑡</m:t>
                        </m:r>
                      </m:sup>
                    </m:sSup>
                    <m:r>
                      <a:rPr lang="en-US" b="0" i="0" smtClean="0">
                        <a:latin typeface="Cambria Math"/>
                      </a:rPr>
                      <m:t> (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mod</m:t>
                    </m:r>
                    <m:r>
                      <a:rPr lang="en-US" b="0" i="0" smtClean="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m</m:t>
                    </m:r>
                    <m:r>
                      <a:rPr lang="en-US" b="0" i="0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if and only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𝑠</m:t>
                    </m:r>
                    <m:r>
                      <a:rPr lang="en-US" b="0" i="1" smtClean="0">
                        <a:latin typeface="Cambria Math"/>
                      </a:rPr>
                      <m:t>≡</m:t>
                    </m:r>
                    <m:r>
                      <a:rPr lang="en-US" b="0" i="1" smtClean="0">
                        <a:latin typeface="Cambria Math"/>
                      </a:rPr>
                      <m:t>𝑡</m:t>
                    </m:r>
                    <m:r>
                      <a:rPr lang="en-US" b="0" i="1" smtClean="0">
                        <a:latin typeface="Cambria Math"/>
                      </a:rPr>
                      <m:t> (</m:t>
                    </m:r>
                    <m:r>
                      <a:rPr lang="en-US" b="0" i="1" smtClean="0">
                        <a:latin typeface="Cambria Math"/>
                      </a:rPr>
                      <m:t>𝑚𝑜𝑑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𝜙</m:t>
                    </m:r>
                    <m:r>
                      <a:rPr lang="en-US" b="0" i="1" smtClean="0">
                        <a:latin typeface="Cambria Math"/>
                      </a:rPr>
                      <m:t>(</m:t>
                    </m:r>
                    <m:r>
                      <a:rPr lang="en-US" b="0" i="1" smtClean="0">
                        <a:latin typeface="Cambria Math"/>
                      </a:rPr>
                      <m:t>𝑚</m:t>
                    </m:r>
                    <m:r>
                      <a:rPr lang="en-US" b="0" i="1" smtClean="0">
                        <a:latin typeface="Cambria Math"/>
                      </a:rPr>
                      <m:t>))</m:t>
                    </m:r>
                  </m:oMath>
                </a14:m>
                <a:r>
                  <a:rPr lang="en-US" dirty="0" smtClean="0"/>
                  <a:t>. Thus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𝑔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𝑠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≡1 (</m:t>
                    </m:r>
                    <m:r>
                      <a:rPr lang="en-US" b="0" i="1" smtClean="0">
                        <a:latin typeface="Cambria Math"/>
                      </a:rPr>
                      <m:t>𝑚𝑜𝑑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𝑚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if and only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𝜙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𝑚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  |  </m:t>
                    </m:r>
                    <m:r>
                      <a:rPr lang="en-US" b="0" i="1" smtClean="0">
                        <a:latin typeface="Cambria Math"/>
                      </a:rPr>
                      <m:t>𝑠</m:t>
                    </m:r>
                  </m:oMath>
                </a14:m>
                <a:r>
                  <a:rPr lang="en-US" dirty="0" smtClean="0"/>
                  <a:t>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Proof: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4" cstate="print"/>
                <a:stretch>
                  <a:fillRect l="-593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447021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9404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Reduced residue system and primitive roots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Theorem: The set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{</m:t>
                    </m:r>
                    <m:r>
                      <a:rPr lang="en-US" b="0" i="1" smtClean="0">
                        <a:latin typeface="Cambria Math"/>
                      </a:rPr>
                      <m:t>𝑔</m:t>
                    </m:r>
                    <m:r>
                      <a:rPr lang="en-US" b="0" i="1" smtClean="0">
                        <a:latin typeface="Cambria Math"/>
                      </a:rPr>
                      <m:t>,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𝑔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,…, 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𝑔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𝜙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𝑚</m:t>
                            </m:r>
                          </m:e>
                        </m:d>
                      </m:sup>
                    </m:sSup>
                    <m:r>
                      <a:rPr lang="en-US" b="0" i="0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dirty="0" smtClean="0"/>
                  <a:t> is a reduced residue system modulo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𝑚</m:t>
                    </m:r>
                  </m:oMath>
                </a14:m>
                <a:r>
                  <a:rPr lang="en-US" dirty="0" smtClean="0"/>
                  <a:t> if and only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𝑔</m:t>
                    </m:r>
                  </m:oMath>
                </a14:m>
                <a:r>
                  <a:rPr lang="en-US" dirty="0" smtClean="0"/>
                  <a:t> is a primitive root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𝑚</m:t>
                    </m:r>
                  </m:oMath>
                </a14:m>
                <a:r>
                  <a:rPr lang="en-US" dirty="0" smtClean="0"/>
                  <a:t>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Proof: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593" t="-1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100862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4358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6052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70617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Powers of Primitive roots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Theorem: Suppose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𝑔</m:t>
                    </m:r>
                  </m:oMath>
                </a14:m>
                <a:r>
                  <a:rPr lang="en-US" dirty="0" smtClean="0"/>
                  <a:t> is a primitive root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𝑚</m:t>
                    </m:r>
                  </m:oMath>
                </a14:m>
                <a:r>
                  <a:rPr lang="en-US" dirty="0" smtClean="0"/>
                  <a:t>. Then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𝑔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dirty="0" smtClean="0"/>
                  <a:t> is a primitive root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𝑚</m:t>
                    </m:r>
                  </m:oMath>
                </a14:m>
                <a:r>
                  <a:rPr lang="en-US" dirty="0" smtClean="0"/>
                  <a:t> if and only if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𝑘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𝜙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𝑚</m:t>
                            </m:r>
                          </m:e>
                        </m:d>
                      </m:e>
                    </m:d>
                    <m:r>
                      <a:rPr lang="en-US" b="0" i="1" smtClean="0">
                        <a:latin typeface="Cambria Math"/>
                      </a:rPr>
                      <m:t>=1</m:t>
                    </m:r>
                  </m:oMath>
                </a14:m>
                <a:r>
                  <a:rPr lang="en-US" dirty="0" smtClean="0"/>
                  <a:t>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Proof:  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593" t="-5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026644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870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many primitive roots?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Theorem: Suppose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𝑚</m:t>
                    </m:r>
                  </m:oMath>
                </a14:m>
                <a:r>
                  <a:rPr lang="en-US" dirty="0" smtClean="0"/>
                  <a:t> has a primitive root. Then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𝑚</m:t>
                    </m:r>
                  </m:oMath>
                </a14:m>
                <a:r>
                  <a:rPr lang="en-US" dirty="0" smtClean="0"/>
                  <a:t> has exactly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𝜙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𝜙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𝑚</m:t>
                            </m:r>
                          </m:e>
                        </m:d>
                      </m:e>
                    </m:d>
                  </m:oMath>
                </a14:m>
                <a:r>
                  <a:rPr lang="en-US" dirty="0" smtClean="0"/>
                  <a:t> incongruent primitive roots.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Proof: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593" t="-2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469927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55876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07469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7777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many elements of a particular order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Theorem: Suppose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𝑔</m:t>
                    </m:r>
                  </m:oMath>
                </a14:m>
                <a:r>
                  <a:rPr lang="en-US" dirty="0" smtClean="0"/>
                  <a:t> is a primitive root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𝑚</m:t>
                    </m:r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𝑑</m:t>
                    </m:r>
                  </m:oMath>
                </a14:m>
                <a:r>
                  <a:rPr lang="en-US" dirty="0" smtClean="0"/>
                  <a:t> is a positive divisor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𝜙</m:t>
                    </m:r>
                    <m:r>
                      <a:rPr lang="en-US" b="0" i="1" smtClean="0">
                        <a:latin typeface="Cambria Math"/>
                      </a:rPr>
                      <m:t>(</m:t>
                    </m:r>
                    <m:r>
                      <a:rPr lang="en-US" b="0" i="1" smtClean="0">
                        <a:latin typeface="Cambria Math"/>
                      </a:rPr>
                      <m:t>𝑚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. Then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𝑔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dirty="0" smtClean="0"/>
                  <a:t> has order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𝑑</m:t>
                    </m:r>
                  </m:oMath>
                </a14:m>
                <a:r>
                  <a:rPr lang="en-US" dirty="0" smtClean="0"/>
                  <a:t> modulo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𝑚</m:t>
                    </m:r>
                  </m:oMath>
                </a14:m>
                <a:r>
                  <a:rPr lang="en-US" dirty="0" smtClean="0"/>
                  <a:t> if and only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𝑘</m:t>
                    </m:r>
                  </m:oMath>
                </a14:m>
                <a:r>
                  <a:rPr lang="en-US" dirty="0" smtClean="0"/>
                  <a:t> is of the form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𝑗</m:t>
                        </m:r>
                        <m:r>
                          <a:rPr lang="en-US" b="0" i="1" smtClean="0">
                            <a:latin typeface="Cambria Math"/>
                          </a:rPr>
                          <m:t>𝜙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𝑚</m:t>
                            </m:r>
                          </m:e>
                        </m:d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𝑑</m:t>
                        </m:r>
                      </m:den>
                    </m:f>
                  </m:oMath>
                </a14:m>
                <a:r>
                  <a:rPr lang="en-US" dirty="0" smtClean="0"/>
                  <a:t> where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𝑗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𝑑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=1</m:t>
                    </m:r>
                    <m:r>
                      <a:rPr lang="en-US" b="0" i="0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dirty="0" smtClean="0"/>
                  <a:t> Thus there are exactly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𝜙</m:t>
                    </m:r>
                    <m:r>
                      <a:rPr lang="en-US" b="0" i="1" smtClean="0">
                        <a:latin typeface="Cambria Math"/>
                      </a:rPr>
                      <m:t>(</m:t>
                    </m:r>
                    <m:r>
                      <a:rPr lang="en-US" b="0" i="1" smtClean="0">
                        <a:latin typeface="Cambria Math"/>
                      </a:rPr>
                      <m:t>𝑑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incongruent elements of order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𝑑</m:t>
                    </m:r>
                  </m:oMath>
                </a14:m>
                <a:r>
                  <a:rPr lang="en-US" dirty="0" smtClean="0"/>
                  <a:t>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Proof: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593" t="-674" r="-9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127530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64292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24818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68269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16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Powers of primitive root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Reduced residue system and primitive roots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Count of primitive roots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Count of elements with </a:t>
            </a:r>
            <a:r>
              <a:rPr lang="en-US" smtClean="0"/>
              <a:t>given order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104232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72</Words>
  <Application>Microsoft Office PowerPoint</Application>
  <PresentationFormat>On-screen Show (4:3)</PresentationFormat>
  <Paragraphs>29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Analytic Number Theory MTH 435</vt:lpstr>
      <vt:lpstr>Review of Lecture 15</vt:lpstr>
      <vt:lpstr> </vt:lpstr>
      <vt:lpstr>Slide 4</vt:lpstr>
      <vt:lpstr>Reduced residue system and primitive roots</vt:lpstr>
      <vt:lpstr>Slide 6</vt:lpstr>
      <vt:lpstr>Slide 7</vt:lpstr>
      <vt:lpstr>Slide 8</vt:lpstr>
      <vt:lpstr>Powers of Primitive roots</vt:lpstr>
      <vt:lpstr>Slide 10</vt:lpstr>
      <vt:lpstr>How many primitive roots?</vt:lpstr>
      <vt:lpstr>Examples</vt:lpstr>
      <vt:lpstr>Slide 13</vt:lpstr>
      <vt:lpstr>Slide 14</vt:lpstr>
      <vt:lpstr>How many elements of a particular order</vt:lpstr>
      <vt:lpstr>Slide 16</vt:lpstr>
      <vt:lpstr>Slide 17</vt:lpstr>
      <vt:lpstr>Slide 18</vt:lpstr>
      <vt:lpstr>Review of Lecture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Dr-Muhib</dc:creator>
  <cp:lastModifiedBy>Administrator</cp:lastModifiedBy>
  <cp:revision>12</cp:revision>
  <dcterms:created xsi:type="dcterms:W3CDTF">2013-12-11T04:39:09Z</dcterms:created>
  <dcterms:modified xsi:type="dcterms:W3CDTF">2013-12-21T13:36:24Z</dcterms:modified>
</cp:coreProperties>
</file>