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4" r:id="rId5"/>
    <p:sldId id="260" r:id="rId6"/>
    <p:sldId id="267" r:id="rId7"/>
    <p:sldId id="261" r:id="rId8"/>
    <p:sldId id="262" r:id="rId9"/>
    <p:sldId id="265" r:id="rId10"/>
    <p:sldId id="266" r:id="rId11"/>
    <p:sldId id="290" r:id="rId12"/>
    <p:sldId id="291" r:id="rId13"/>
    <p:sldId id="263" r:id="rId14"/>
    <p:sldId id="268" r:id="rId15"/>
    <p:sldId id="285" r:id="rId16"/>
    <p:sldId id="269" r:id="rId17"/>
    <p:sldId id="264" r:id="rId18"/>
    <p:sldId id="271" r:id="rId19"/>
    <p:sldId id="272" r:id="rId20"/>
    <p:sldId id="273" r:id="rId21"/>
    <p:sldId id="287" r:id="rId22"/>
    <p:sldId id="274" r:id="rId23"/>
    <p:sldId id="275" r:id="rId24"/>
    <p:sldId id="276" r:id="rId25"/>
    <p:sldId id="277" r:id="rId26"/>
    <p:sldId id="278" r:id="rId27"/>
    <p:sldId id="279" r:id="rId28"/>
    <p:sldId id="288" r:id="rId29"/>
    <p:sldId id="280" r:id="rId30"/>
    <p:sldId id="281" r:id="rId31"/>
    <p:sldId id="289" r:id="rId32"/>
    <p:sldId id="282" r:id="rId33"/>
    <p:sldId id="28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56"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8952EA37-19EF-46B6-9886-085BD70615EB}"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251605502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52EA37-19EF-46B6-9886-085BD70615EB}"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32990456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52EA37-19EF-46B6-9886-085BD70615EB}"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423525795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52EA37-19EF-46B6-9886-085BD70615EB}"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214123143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52EA37-19EF-46B6-9886-085BD70615EB}" type="datetimeFigureOut">
              <a:rPr lang="en-US" smtClean="0"/>
              <a:pPr/>
              <a:t>12/1/2013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1733364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52EA37-19EF-46B6-9886-085BD70615EB}" type="datetimeFigureOut">
              <a:rPr lang="en-US" smtClean="0"/>
              <a:pPr/>
              <a:t>12/1/2013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1851109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52EA37-19EF-46B6-9886-085BD70615EB}" type="datetimeFigureOut">
              <a:rPr lang="en-US" smtClean="0"/>
              <a:pPr/>
              <a:t>12/1/2013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254862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52EA37-19EF-46B6-9886-085BD70615EB}"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3162626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52EA37-19EF-46B6-9886-085BD70615EB}"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3233150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52EA37-19EF-46B6-9886-085BD70615EB}"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1984036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52EA37-19EF-46B6-9886-085BD70615EB}"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3858466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2EA37-19EF-46B6-9886-085BD70615EB}" type="datetimeFigureOut">
              <a:rPr lang="en-US" smtClean="0"/>
              <a:pPr/>
              <a:t>12/1/2013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ECB6FE-C643-4322-B671-0EB572003A0F}" type="slidenum">
              <a:rPr lang="en-US" smtClean="0"/>
              <a:pPr/>
              <a:t>‹#›</a:t>
            </a:fld>
            <a:endParaRPr lang="en-US"/>
          </a:p>
        </p:txBody>
      </p:sp>
    </p:spTree>
    <p:extLst>
      <p:ext uri="{BB962C8B-B14F-4D97-AF65-F5344CB8AC3E}">
        <p14:creationId xmlns:p14="http://schemas.microsoft.com/office/powerpoint/2010/main" xmlns="" val="634903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2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p:spPr>
        <p:txBody>
          <a:bodyPr>
            <a:normAutofit/>
          </a:bodyPr>
          <a:lstStyle/>
          <a:p>
            <a:r>
              <a:rPr lang="en-US" sz="3600" dirty="0" smtClean="0"/>
              <a:t>Analytic Number Theory</a:t>
            </a:r>
            <a:br>
              <a:rPr lang="en-US" sz="3600" dirty="0" smtClean="0"/>
            </a:br>
            <a:r>
              <a:rPr lang="en-US" b="0" dirty="0" smtClean="0"/>
              <a:t>MTH 435</a:t>
            </a:r>
            <a:endParaRPr lang="en-US" b="0" dirty="0"/>
          </a:p>
        </p:txBody>
      </p:sp>
      <p:sp>
        <p:nvSpPr>
          <p:cNvPr id="3" name="Subtitle 2"/>
          <p:cNvSpPr>
            <a:spLocks noGrp="1"/>
          </p:cNvSpPr>
          <p:nvPr>
            <p:ph type="subTitle" idx="1"/>
          </p:nvPr>
        </p:nvSpPr>
        <p:spPr>
          <a:xfrm>
            <a:off x="1371600" y="4419600"/>
            <a:ext cx="6400800" cy="1752600"/>
          </a:xfrm>
        </p:spPr>
        <p:txBody>
          <a:bodyPr>
            <a:normAutofit/>
          </a:bodyPr>
          <a:lstStyle/>
          <a:p>
            <a:r>
              <a:rPr lang="en-US" sz="2400" dirty="0" err="1" smtClean="0">
                <a:solidFill>
                  <a:schemeClr val="accent3">
                    <a:lumMod val="75000"/>
                  </a:schemeClr>
                </a:solidFill>
              </a:rPr>
              <a:t>Dr</a:t>
            </a:r>
            <a:r>
              <a:rPr lang="en-US" sz="2400" dirty="0" smtClean="0">
                <a:solidFill>
                  <a:schemeClr val="accent3">
                    <a:lumMod val="75000"/>
                  </a:schemeClr>
                </a:solidFill>
              </a:rPr>
              <a:t> </a:t>
            </a:r>
            <a:r>
              <a:rPr lang="en-US" sz="2400" dirty="0" err="1" smtClean="0">
                <a:solidFill>
                  <a:schemeClr val="accent3">
                    <a:lumMod val="75000"/>
                  </a:schemeClr>
                </a:solidFill>
              </a:rPr>
              <a:t>Mohib</a:t>
            </a:r>
            <a:r>
              <a:rPr lang="en-US" sz="2400" dirty="0" smtClean="0">
                <a:solidFill>
                  <a:schemeClr val="accent3">
                    <a:lumMod val="75000"/>
                  </a:schemeClr>
                </a:solidFill>
              </a:rPr>
              <a:t> Ali</a:t>
            </a:r>
            <a:endParaRPr lang="en-US" sz="2400" dirty="0">
              <a:solidFill>
                <a:schemeClr val="accent3">
                  <a:lumMod val="75000"/>
                </a:schemeClr>
              </a:solidFill>
            </a:endParaRPr>
          </a:p>
        </p:txBody>
      </p:sp>
    </p:spTree>
    <p:extLst>
      <p:ext uri="{BB962C8B-B14F-4D97-AF65-F5344CB8AC3E}">
        <p14:creationId xmlns:p14="http://schemas.microsoft.com/office/powerpoint/2010/main" xmlns="" val="13903014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Introduction</a:t>
            </a:r>
            <a:endParaRPr lang="en-US" dirty="0"/>
          </a:p>
        </p:txBody>
      </p:sp>
      <p:sp>
        <p:nvSpPr>
          <p:cNvPr id="3" name="Content Placeholder 2"/>
          <p:cNvSpPr>
            <a:spLocks noGrp="1"/>
          </p:cNvSpPr>
          <p:nvPr>
            <p:ph idx="1"/>
          </p:nvPr>
        </p:nvSpPr>
        <p:spPr/>
        <p:txBody>
          <a:bodyPr/>
          <a:lstStyle/>
          <a:p>
            <a:pPr>
              <a:buFont typeface="Wingdings" pitchFamily="2" charset="2"/>
              <a:buChar char="q"/>
            </a:pPr>
            <a:r>
              <a:rPr lang="en-US" dirty="0" smtClean="0"/>
              <a:t>Assistant Professor, Department of Mathematics, COMSATS IIT, Islamabad</a:t>
            </a:r>
          </a:p>
          <a:p>
            <a:pPr marL="0" indent="0">
              <a:buNone/>
            </a:pPr>
            <a:endParaRPr lang="en-US" dirty="0" smtClean="0"/>
          </a:p>
          <a:p>
            <a:pPr>
              <a:buFont typeface="Wingdings" pitchFamily="2" charset="2"/>
              <a:buChar char="q"/>
            </a:pPr>
            <a:r>
              <a:rPr lang="en-US" dirty="0" smtClean="0"/>
              <a:t>PhD from </a:t>
            </a:r>
            <a:r>
              <a:rPr lang="en-US" dirty="0" err="1" smtClean="0"/>
              <a:t>Abdus</a:t>
            </a:r>
            <a:r>
              <a:rPr lang="en-US" dirty="0" smtClean="0"/>
              <a:t> Salam School of Mathematical Sciences, GC University, Lahore</a:t>
            </a:r>
          </a:p>
          <a:p>
            <a:pPr marL="0" indent="0">
              <a:buNone/>
            </a:pPr>
            <a:endParaRPr lang="en-US" dirty="0" smtClean="0"/>
          </a:p>
          <a:p>
            <a:pPr>
              <a:buFont typeface="Wingdings" pitchFamily="2" charset="2"/>
              <a:buChar char="q"/>
            </a:pPr>
            <a:r>
              <a:rPr lang="en-US" dirty="0" smtClean="0"/>
              <a:t>Post Doctorate from </a:t>
            </a:r>
            <a:r>
              <a:rPr lang="en-US" dirty="0" err="1" smtClean="0"/>
              <a:t>Abdus</a:t>
            </a:r>
            <a:r>
              <a:rPr lang="en-US" dirty="0" smtClean="0"/>
              <a:t> Salam School of Mathematical Sciences, GC University, Lahore</a:t>
            </a:r>
          </a:p>
          <a:p>
            <a:pPr marL="0" indent="0">
              <a:buNone/>
            </a:pPr>
            <a:endParaRPr lang="en-US" dirty="0" smtClean="0"/>
          </a:p>
          <a:p>
            <a:pPr>
              <a:buFont typeface="Wingdings" pitchFamily="2" charset="2"/>
              <a:buChar char="q"/>
            </a:pPr>
            <a:r>
              <a:rPr lang="en-US" dirty="0" smtClean="0"/>
              <a:t>Area of research, Algebra &amp; Number Theory</a:t>
            </a:r>
            <a:endParaRPr lang="en-US" dirty="0"/>
          </a:p>
        </p:txBody>
      </p:sp>
    </p:spTree>
    <p:extLst>
      <p:ext uri="{BB962C8B-B14F-4D97-AF65-F5344CB8AC3E}">
        <p14:creationId xmlns:p14="http://schemas.microsoft.com/office/powerpoint/2010/main" xmlns="" val="24160126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Outline</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1447800"/>
                <a:ext cx="8229600" cy="5105400"/>
              </a:xfrm>
            </p:spPr>
            <p:txBody>
              <a:bodyPr>
                <a:normAutofit fontScale="92500" lnSpcReduction="20000"/>
              </a:bodyPr>
              <a:lstStyle/>
              <a:p>
                <a:pPr marL="0" indent="0">
                  <a:buNone/>
                </a:pPr>
                <a:r>
                  <a:rPr lang="en-US" sz="2600" dirty="0" smtClean="0"/>
                  <a:t>1.The Euclidean algorithm and its consequences</a:t>
                </a:r>
                <a:r>
                  <a:rPr lang="en-US" dirty="0"/>
                  <a:t>: </a:t>
                </a:r>
                <a:r>
                  <a:rPr lang="en-US" dirty="0" smtClean="0"/>
                  <a:t>Divisibility, Division Algorithm, Greatest common divisor, least common multiple, </a:t>
                </a:r>
                <a:r>
                  <a:rPr lang="en-US" dirty="0"/>
                  <a:t>the Euclidean algorithm and greatest  common </a:t>
                </a:r>
                <a:r>
                  <a:rPr lang="en-US" dirty="0" smtClean="0"/>
                  <a:t>divisor,  </a:t>
                </a:r>
                <a:r>
                  <a:rPr lang="en-US" dirty="0"/>
                  <a:t>the  unique  factorization  </a:t>
                </a:r>
                <a:r>
                  <a:rPr lang="en-US" dirty="0" smtClean="0"/>
                  <a:t>theorem,  </a:t>
                </a:r>
                <a:r>
                  <a:rPr lang="en-US" dirty="0"/>
                  <a:t>the  linear  Diophantine </a:t>
                </a:r>
                <a:r>
                  <a:rPr lang="en-US" dirty="0" smtClean="0"/>
                  <a:t>equation.</a:t>
                </a:r>
              </a:p>
              <a:p>
                <a:pPr marL="0" indent="0">
                  <a:buNone/>
                </a:pPr>
                <a:endParaRPr lang="en-US" dirty="0"/>
              </a:p>
              <a:p>
                <a:pPr marL="0" indent="0">
                  <a:buNone/>
                </a:pPr>
                <a:r>
                  <a:rPr lang="en-US" sz="2600" dirty="0"/>
                  <a:t>2. Congruence:  </a:t>
                </a:r>
                <a:r>
                  <a:rPr lang="en-US" dirty="0"/>
                  <a:t>Elementary properties; residue classes and Euler’s </a:t>
                </a:r>
                <a14:m>
                  <m:oMath xmlns:m="http://schemas.openxmlformats.org/officeDocument/2006/math">
                    <m:r>
                      <a:rPr lang="en-US" i="1">
                        <a:latin typeface="Cambria Math"/>
                      </a:rPr>
                      <m:t>𝜙</m:t>
                    </m:r>
                  </m:oMath>
                </a14:m>
                <a:r>
                  <a:rPr lang="en-US" dirty="0"/>
                  <a:t>-</a:t>
                </a:r>
                <a:r>
                  <a:rPr lang="en-US" dirty="0" smtClean="0"/>
                  <a:t>function</a:t>
                </a:r>
                <a:r>
                  <a:rPr lang="en-US" dirty="0"/>
                  <a:t>,</a:t>
                </a:r>
                <a:r>
                  <a:rPr lang="en-US" dirty="0" smtClean="0"/>
                  <a:t>     </a:t>
                </a:r>
                <a:r>
                  <a:rPr lang="en-US" dirty="0"/>
                  <a:t>linear congruences and congruences of higher </a:t>
                </a:r>
                <a:r>
                  <a:rPr lang="en-US" dirty="0" smtClean="0"/>
                  <a:t>degree,  </a:t>
                </a:r>
                <a:r>
                  <a:rPr lang="en-US" dirty="0"/>
                  <a:t>congruences with prime </a:t>
                </a:r>
                <a:r>
                  <a:rPr lang="en-US" dirty="0" smtClean="0"/>
                  <a:t>moduli, </a:t>
                </a:r>
                <a:r>
                  <a:rPr lang="en-US" dirty="0"/>
                  <a:t>the theorems of Fermat, Euler and Wilson. Primitive roots and </a:t>
                </a:r>
                <a:r>
                  <a:rPr lang="en-US" dirty="0" smtClean="0"/>
                  <a:t>indices, </a:t>
                </a:r>
                <a:r>
                  <a:rPr lang="en-US" dirty="0"/>
                  <a:t>Integers belonging to a given </a:t>
                </a:r>
                <a:r>
                  <a:rPr lang="en-US" dirty="0" smtClean="0"/>
                  <a:t>exponent, </a:t>
                </a:r>
                <a:r>
                  <a:rPr lang="en-US" dirty="0"/>
                  <a:t>composite </a:t>
                </a:r>
                <a:r>
                  <a:rPr lang="en-US" dirty="0" smtClean="0"/>
                  <a:t>moduli, indices, </a:t>
                </a:r>
                <a:r>
                  <a:rPr lang="en-US" dirty="0"/>
                  <a:t>an application to Fermat's conjecture</a:t>
                </a:r>
                <a:r>
                  <a:rPr lang="en-US" dirty="0" smtClean="0"/>
                  <a:t>.</a:t>
                </a:r>
              </a:p>
              <a:p>
                <a:pPr marL="0" indent="0">
                  <a:buNone/>
                </a:pPr>
                <a:endParaRPr lang="en-US" dirty="0"/>
              </a:p>
              <a:p>
                <a:pPr marL="0" indent="0">
                  <a:buNone/>
                </a:pPr>
                <a:r>
                  <a:rPr lang="en-US" sz="2600" dirty="0"/>
                  <a:t>3. Quadratic residues: </a:t>
                </a:r>
                <a:r>
                  <a:rPr lang="en-US" dirty="0"/>
                  <a:t>Composite moduli; quadratic residues of primes and the Legendre symbol; the law of quadratic reciprocity; the Jacobi symbol</a:t>
                </a:r>
                <a:r>
                  <a:rPr lang="en-US" dirty="0" smtClean="0"/>
                  <a:t>.</a:t>
                </a:r>
              </a:p>
              <a:p>
                <a:pPr marL="0" indent="0">
                  <a:buNone/>
                </a:pPr>
                <a:endParaRPr lang="en-US" dirty="0"/>
              </a:p>
              <a:p>
                <a:pPr marL="0" indent="0">
                  <a:buNone/>
                </a:pPr>
                <a:r>
                  <a:rPr lang="en-US" sz="2600" dirty="0"/>
                  <a:t>4. Number-theoretic  functions  and  the  distribution  of  primes:  </a:t>
                </a:r>
                <a:r>
                  <a:rPr lang="en-US" dirty="0"/>
                  <a:t>The  Mobius  function;  the function [x]; symbols ”0”, ”o”,”~” and their basic properties; the sieve of Eratosthenes; sums involving primes; the order of </a:t>
                </a:r>
                <a14:m>
                  <m:oMath xmlns:m="http://schemas.openxmlformats.org/officeDocument/2006/math">
                    <m:r>
                      <a:rPr lang="en-US" b="0" i="1" smtClean="0">
                        <a:latin typeface="Cambria Math"/>
                      </a:rPr>
                      <m:t>𝜎</m:t>
                    </m:r>
                    <m:d>
                      <m:dPr>
                        <m:ctrlPr>
                          <a:rPr lang="en-US" b="0" i="1" smtClean="0">
                            <a:latin typeface="Cambria Math"/>
                          </a:rPr>
                        </m:ctrlPr>
                      </m:dPr>
                      <m:e>
                        <m:r>
                          <a:rPr lang="en-US" b="0" i="1" smtClean="0">
                            <a:latin typeface="Cambria Math"/>
                          </a:rPr>
                          <m:t>𝑥</m:t>
                        </m:r>
                      </m:e>
                    </m:d>
                    <m:r>
                      <a:rPr lang="en-US" b="0" i="0" smtClean="0">
                        <a:latin typeface="Cambria Math"/>
                      </a:rPr>
                      <m:t>,</m:t>
                    </m:r>
                  </m:oMath>
                </a14:m>
                <a:r>
                  <a:rPr lang="en-US" dirty="0" smtClean="0"/>
                  <a:t> </a:t>
                </a:r>
                <a:r>
                  <a:rPr lang="en-US" dirty="0"/>
                  <a:t>Bertrand's </a:t>
                </a:r>
                <a:r>
                  <a:rPr lang="en-US" dirty="0" smtClean="0"/>
                  <a:t>conjecture</a:t>
                </a:r>
                <a:r>
                  <a:rPr lang="en-US" dirty="0"/>
                  <a:t>,</a:t>
                </a:r>
                <a:r>
                  <a:rPr lang="en-US" dirty="0" smtClean="0"/>
                  <a:t> </a:t>
                </a:r>
                <a:r>
                  <a:rPr lang="en-US" dirty="0"/>
                  <a:t>average order of </a:t>
                </a:r>
                <a:r>
                  <a:rPr lang="en-US" dirty="0" smtClean="0"/>
                  <a:t>number theoretic functions, Order </a:t>
                </a:r>
                <a:r>
                  <a:rPr lang="en-US" dirty="0"/>
                  <a:t>of Euler </a:t>
                </a:r>
                <a14:m>
                  <m:oMath xmlns:m="http://schemas.openxmlformats.org/officeDocument/2006/math">
                    <m:r>
                      <a:rPr lang="en-US" i="1">
                        <a:latin typeface="Cambria Math"/>
                      </a:rPr>
                      <m:t>𝜙</m:t>
                    </m:r>
                    <m:r>
                      <a:rPr lang="en-US" i="1">
                        <a:latin typeface="Cambria Math"/>
                      </a:rPr>
                      <m:t>−</m:t>
                    </m:r>
                  </m:oMath>
                </a14:m>
                <a:r>
                  <a:rPr lang="en-US" dirty="0"/>
                  <a:t>function, and orders of other number theoretic functions</a:t>
                </a:r>
                <a:r>
                  <a:rPr lang="en-US" dirty="0" smtClean="0"/>
                  <a:t>.</a:t>
                </a:r>
                <a:r>
                  <a:rPr lang="en-US" dirty="0"/>
                  <a:t> </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447800"/>
                <a:ext cx="8229600" cy="5105400"/>
              </a:xfrm>
              <a:blipFill rotWithShape="1">
                <a:blip r:embed="rId2" cstate="print"/>
                <a:stretch>
                  <a:fillRect l="-1111" t="-2270"/>
                </a:stretch>
              </a:blipFill>
            </p:spPr>
            <p:txBody>
              <a:bodyPr/>
              <a:lstStyle/>
              <a:p>
                <a:r>
                  <a:rPr lang="en-US">
                    <a:noFill/>
                  </a:rPr>
                  <a:t> </a:t>
                </a:r>
              </a:p>
            </p:txBody>
          </p:sp>
        </mc:Fallback>
      </mc:AlternateContent>
    </p:spTree>
    <p:extLst>
      <p:ext uri="{BB962C8B-B14F-4D97-AF65-F5344CB8AC3E}">
        <p14:creationId xmlns:p14="http://schemas.microsoft.com/office/powerpoint/2010/main" xmlns="" val="3083359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for the course</a:t>
            </a:r>
            <a:endParaRPr lang="en-US" dirty="0"/>
          </a:p>
        </p:txBody>
      </p:sp>
      <p:sp>
        <p:nvSpPr>
          <p:cNvPr id="3" name="Content Placeholder 2"/>
          <p:cNvSpPr>
            <a:spLocks noGrp="1"/>
          </p:cNvSpPr>
          <p:nvPr>
            <p:ph idx="1"/>
          </p:nvPr>
        </p:nvSpPr>
        <p:spPr/>
        <p:txBody>
          <a:bodyPr/>
          <a:lstStyle/>
          <a:p>
            <a:pPr marL="0" indent="0">
              <a:buNone/>
            </a:pPr>
            <a:r>
              <a:rPr lang="en-US" b="1" dirty="0"/>
              <a:t>Readings</a:t>
            </a:r>
            <a:endParaRPr lang="en-US" dirty="0"/>
          </a:p>
          <a:p>
            <a:pPr marL="0" indent="0">
              <a:buNone/>
            </a:pPr>
            <a:r>
              <a:rPr lang="en-US" b="1" dirty="0"/>
              <a:t> </a:t>
            </a:r>
            <a:endParaRPr lang="en-US" dirty="0"/>
          </a:p>
          <a:p>
            <a:pPr marL="0" indent="0">
              <a:buNone/>
            </a:pPr>
            <a:r>
              <a:rPr lang="en-US" dirty="0"/>
              <a:t>[1</a:t>
            </a:r>
            <a:r>
              <a:rPr lang="en-US" dirty="0" smtClean="0"/>
              <a:t>]	 Andrew Adler and John E. Coury, </a:t>
            </a:r>
            <a:r>
              <a:rPr lang="en-US" i="1" dirty="0" smtClean="0"/>
              <a:t>THE THEORY OF NUMBERS</a:t>
            </a:r>
            <a:r>
              <a:rPr lang="en-US" dirty="0" smtClean="0"/>
              <a:t>, 	Jones and Bartlett Publishers, 1995</a:t>
            </a:r>
          </a:p>
          <a:p>
            <a:pPr marL="0" indent="0">
              <a:buNone/>
            </a:pPr>
            <a:endParaRPr lang="en-US" dirty="0"/>
          </a:p>
          <a:p>
            <a:pPr marL="0" indent="0">
              <a:buNone/>
            </a:pPr>
            <a:r>
              <a:rPr lang="en-US" dirty="0"/>
              <a:t>[2] </a:t>
            </a:r>
            <a:r>
              <a:rPr lang="en-US" dirty="0" smtClean="0"/>
              <a:t>	Tom M. Apostol, </a:t>
            </a:r>
            <a:r>
              <a:rPr lang="en-US" i="1" dirty="0" smtClean="0"/>
              <a:t>INTRODUCTION TO ANALYTIC NUMBER 	THEORY,</a:t>
            </a:r>
            <a:r>
              <a:rPr lang="en-US" dirty="0"/>
              <a:t> </a:t>
            </a:r>
            <a:r>
              <a:rPr lang="en-US" dirty="0" smtClean="0"/>
              <a:t>Springer &amp; Verlag, 1998</a:t>
            </a:r>
            <a:endParaRPr lang="en-US" dirty="0"/>
          </a:p>
          <a:p>
            <a:endParaRPr lang="en-US" dirty="0" smtClean="0"/>
          </a:p>
          <a:p>
            <a:pPr marL="0" indent="0">
              <a:buNone/>
            </a:pPr>
            <a:r>
              <a:rPr lang="en-US" dirty="0" smtClean="0"/>
              <a:t>[1] is the main text book for this course. We will consult [2] for the last section of our course which is about the number theoretic functions and their average orders and distribution of primes.</a:t>
            </a:r>
            <a:endParaRPr lang="en-US" dirty="0"/>
          </a:p>
        </p:txBody>
      </p:sp>
    </p:spTree>
    <p:extLst>
      <p:ext uri="{BB962C8B-B14F-4D97-AF65-F5344CB8AC3E}">
        <p14:creationId xmlns:p14="http://schemas.microsoft.com/office/powerpoint/2010/main" xmlns="" val="327410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Preliminaries </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1447800"/>
                <a:ext cx="8229600" cy="5181600"/>
              </a:xfrm>
            </p:spPr>
            <p:txBody>
              <a:bodyPr>
                <a:normAutofit lnSpcReduction="10000"/>
              </a:bodyPr>
              <a:lstStyle/>
              <a:p>
                <a:pPr marL="0" indent="0">
                  <a:buNone/>
                </a:pPr>
                <a:r>
                  <a:rPr lang="en-US" dirty="0" smtClean="0"/>
                  <a:t>We revise some of the basic notations of sets and some important results which we will be using in this course.</a:t>
                </a:r>
              </a:p>
              <a:p>
                <a:pPr marL="0" indent="0">
                  <a:buNone/>
                </a:pPr>
                <a:endParaRPr lang="en-US" dirty="0" smtClean="0"/>
              </a:p>
              <a:p>
                <a:pPr marL="0" indent="0">
                  <a:buNone/>
                </a:pPr>
                <a:r>
                  <a:rPr lang="en-US" dirty="0" smtClean="0"/>
                  <a:t>Set of Natural Numbers			 </a:t>
                </a:r>
                <a14:m>
                  <m:oMath xmlns:m="http://schemas.openxmlformats.org/officeDocument/2006/math">
                    <m:r>
                      <a:rPr lang="en-US" i="1" smtClean="0">
                        <a:latin typeface="Cambria Math"/>
                      </a:rPr>
                      <m:t>ℕ</m:t>
                    </m:r>
                    <m:r>
                      <a:rPr lang="en-US" b="0" i="1" smtClean="0">
                        <a:latin typeface="Cambria Math"/>
                      </a:rPr>
                      <m:t>=</m:t>
                    </m:r>
                    <m:d>
                      <m:dPr>
                        <m:begChr m:val="{"/>
                        <m:endChr m:val="}"/>
                        <m:ctrlPr>
                          <a:rPr lang="en-US" b="0" i="1" smtClean="0">
                            <a:latin typeface="Cambria Math"/>
                          </a:rPr>
                        </m:ctrlPr>
                      </m:dPr>
                      <m:e>
                        <m:r>
                          <a:rPr lang="en-US" b="0" i="1" smtClean="0">
                            <a:latin typeface="Cambria Math"/>
                          </a:rPr>
                          <m:t>0,1,2,…</m:t>
                        </m:r>
                      </m:e>
                    </m:d>
                  </m:oMath>
                </a14:m>
                <a:endParaRPr lang="en-US" b="0" dirty="0" smtClean="0"/>
              </a:p>
              <a:p>
                <a:pPr marL="0" indent="0">
                  <a:buNone/>
                </a:pPr>
                <a:endParaRPr lang="en-US" dirty="0" smtClean="0"/>
              </a:p>
              <a:p>
                <a:pPr marL="0" indent="0">
                  <a:buNone/>
                </a:pPr>
                <a:r>
                  <a:rPr lang="en-US" dirty="0" smtClean="0"/>
                  <a:t>Set of Integers				 </a:t>
                </a:r>
                <a14:m>
                  <m:oMath xmlns:m="http://schemas.openxmlformats.org/officeDocument/2006/math">
                    <m:r>
                      <a:rPr lang="en-US" i="1" smtClean="0">
                        <a:latin typeface="Cambria Math"/>
                        <a:ea typeface="Cambria Math"/>
                      </a:rPr>
                      <m:t>ℤ</m:t>
                    </m:r>
                    <m:r>
                      <a:rPr lang="en-US" b="0" i="1" smtClean="0">
                        <a:latin typeface="Cambria Math"/>
                        <a:ea typeface="Cambria Math"/>
                      </a:rPr>
                      <m:t>={…,−3,−2,−1,0,1,2,3, …}</m:t>
                    </m:r>
                  </m:oMath>
                </a14:m>
                <a:endParaRPr lang="en-US" dirty="0" smtClean="0"/>
              </a:p>
              <a:p>
                <a:pPr marL="0" indent="0">
                  <a:buNone/>
                </a:pPr>
                <a:endParaRPr lang="en-US" dirty="0" smtClean="0"/>
              </a:p>
              <a:p>
                <a:pPr marL="0" indent="0">
                  <a:buNone/>
                </a:pPr>
                <a:r>
                  <a:rPr lang="en-US" dirty="0" smtClean="0"/>
                  <a:t>Set of Positive Integers			</a:t>
                </a:r>
                <a14:m>
                  <m:oMath xmlns:m="http://schemas.openxmlformats.org/officeDocument/2006/math">
                    <m:sSup>
                      <m:sSupPr>
                        <m:ctrlPr>
                          <a:rPr lang="en-US" b="0" i="1" smtClean="0">
                            <a:latin typeface="Cambria Math"/>
                            <a:ea typeface="Cambria Math"/>
                          </a:rPr>
                        </m:ctrlPr>
                      </m:sSupPr>
                      <m:e>
                        <m:r>
                          <a:rPr lang="en-US" i="1">
                            <a:latin typeface="Cambria Math"/>
                            <a:ea typeface="Cambria Math"/>
                          </a:rPr>
                          <m:t>ℤ</m:t>
                        </m:r>
                      </m:e>
                      <m:sup>
                        <m:r>
                          <a:rPr lang="en-US" b="0" i="1" smtClean="0">
                            <a:latin typeface="Cambria Math"/>
                            <a:ea typeface="Cambria Math"/>
                          </a:rPr>
                          <m:t>+</m:t>
                        </m:r>
                      </m:sup>
                    </m:sSup>
                    <m:r>
                      <a:rPr lang="en-US" b="0" i="1" smtClean="0">
                        <a:latin typeface="Cambria Math"/>
                        <a:ea typeface="Cambria Math"/>
                      </a:rPr>
                      <m:t>={1,2,3,…}</m:t>
                    </m:r>
                  </m:oMath>
                </a14:m>
                <a:endParaRPr lang="en-US" dirty="0"/>
              </a:p>
              <a:p>
                <a:pPr marL="0" indent="0">
                  <a:buNone/>
                </a:pPr>
                <a:endParaRPr lang="en-US" sz="2400" b="1" dirty="0" smtClean="0"/>
              </a:p>
              <a:p>
                <a:pPr marL="0" indent="0">
                  <a:buNone/>
                </a:pPr>
                <a:r>
                  <a:rPr lang="en-US" sz="2400" b="1" dirty="0" smtClean="0"/>
                  <a:t>Well Ordering Principal</a:t>
                </a:r>
              </a:p>
              <a:p>
                <a:pPr marL="0" indent="0">
                  <a:buNone/>
                </a:pPr>
                <a:endParaRPr lang="en-US" dirty="0"/>
              </a:p>
              <a:p>
                <a:pPr marL="0" indent="0">
                  <a:buNone/>
                </a:pPr>
                <a:r>
                  <a:rPr lang="en-US" dirty="0" smtClean="0"/>
                  <a:t>Any set of positive integers must have the least element.</a:t>
                </a:r>
              </a:p>
              <a:p>
                <a:pPr marL="0" indent="0">
                  <a:buNone/>
                </a:pPr>
                <a:endParaRPr lang="en-US" dirty="0"/>
              </a:p>
              <a:p>
                <a:pPr marL="0" indent="0">
                  <a:buNone/>
                </a:pPr>
                <a:r>
                  <a:rPr lang="en-US" dirty="0" smtClean="0"/>
                  <a:t>By least element we means the smallest element of the set. It is very obvious that set of all negative integers don’t have this property as we cannot find the smallest negative integer. </a:t>
                </a:r>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447800"/>
                <a:ext cx="8229600" cy="5181600"/>
              </a:xfrm>
              <a:blipFill rotWithShape="1">
                <a:blip r:embed="rId3" cstate="print"/>
                <a:stretch>
                  <a:fillRect l="-1111" t="-1059"/>
                </a:stretch>
              </a:blipFill>
            </p:spPr>
            <p:txBody>
              <a:bodyPr/>
              <a:lstStyle/>
              <a:p>
                <a:r>
                  <a:rPr lang="en-US">
                    <a:noFill/>
                  </a:rPr>
                  <a:t> </a:t>
                </a:r>
              </a:p>
            </p:txBody>
          </p:sp>
        </mc:Fallback>
      </mc:AlternateContent>
    </p:spTree>
    <p:extLst>
      <p:ext uri="{BB962C8B-B14F-4D97-AF65-F5344CB8AC3E}">
        <p14:creationId xmlns:p14="http://schemas.microsoft.com/office/powerpoint/2010/main" xmlns="" val="2285166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Preliminaries</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sz="2400" dirty="0" smtClean="0"/>
                  <a:t>Linear Combination</a:t>
                </a:r>
                <a:r>
                  <a:rPr lang="en-US" dirty="0" smtClean="0"/>
                  <a:t>: Linear </a:t>
                </a:r>
                <a:r>
                  <a:rPr lang="en-US" dirty="0"/>
                  <a:t>combination of two numbers </a:t>
                </a:r>
                <a14:m>
                  <m:oMath xmlns:m="http://schemas.openxmlformats.org/officeDocument/2006/math">
                    <m:r>
                      <a:rPr lang="en-US" i="1">
                        <a:latin typeface="Cambria Math"/>
                      </a:rPr>
                      <m:t>𝑎</m:t>
                    </m:r>
                  </m:oMath>
                </a14:m>
                <a:r>
                  <a:rPr lang="en-US" dirty="0"/>
                  <a:t> and </a:t>
                </a:r>
                <a14:m>
                  <m:oMath xmlns:m="http://schemas.openxmlformats.org/officeDocument/2006/math">
                    <m:r>
                      <a:rPr lang="en-US" i="1">
                        <a:latin typeface="Cambria Math"/>
                      </a:rPr>
                      <m:t>𝑏</m:t>
                    </m:r>
                  </m:oMath>
                </a14:m>
                <a:r>
                  <a:rPr lang="en-US" dirty="0"/>
                  <a:t> is </a:t>
                </a:r>
                <a14:m>
                  <m:oMath xmlns:m="http://schemas.openxmlformats.org/officeDocument/2006/math">
                    <m:r>
                      <a:rPr lang="en-US" i="1">
                        <a:latin typeface="Cambria Math"/>
                      </a:rPr>
                      <m:t>𝑎𝑥</m:t>
                    </m:r>
                    <m:r>
                      <a:rPr lang="en-US" i="1">
                        <a:latin typeface="Cambria Math"/>
                      </a:rPr>
                      <m:t>+</m:t>
                    </m:r>
                    <m:r>
                      <a:rPr lang="en-US" i="1">
                        <a:latin typeface="Cambria Math"/>
                      </a:rPr>
                      <m:t>𝑏𝑦</m:t>
                    </m:r>
                  </m:oMath>
                </a14:m>
                <a:r>
                  <a:rPr lang="en-US" dirty="0"/>
                  <a:t>, where </a:t>
                </a:r>
                <a14:m>
                  <m:oMath xmlns:m="http://schemas.openxmlformats.org/officeDocument/2006/math">
                    <m:r>
                      <a:rPr lang="en-US" i="1">
                        <a:latin typeface="Cambria Math"/>
                      </a:rPr>
                      <m:t>𝑥</m:t>
                    </m:r>
                    <m:r>
                      <a:rPr lang="en-US" i="1">
                        <a:latin typeface="Cambria Math"/>
                      </a:rPr>
                      <m:t>,</m:t>
                    </m:r>
                    <m:r>
                      <a:rPr lang="en-US" i="1">
                        <a:latin typeface="Cambria Math"/>
                      </a:rPr>
                      <m:t>𝑦</m:t>
                    </m:r>
                  </m:oMath>
                </a14:m>
                <a:r>
                  <a:rPr lang="en-US" dirty="0"/>
                  <a:t> are </a:t>
                </a:r>
                <a:r>
                  <a:rPr lang="en-US" dirty="0" smtClean="0"/>
                  <a:t>any two </a:t>
                </a:r>
                <a:r>
                  <a:rPr lang="en-US" dirty="0"/>
                  <a:t>integers. </a:t>
                </a:r>
              </a:p>
              <a:p>
                <a:pPr marL="0" indent="0">
                  <a:buNone/>
                </a:pPr>
                <a:endParaRPr lang="en-US" dirty="0" smtClean="0"/>
              </a:p>
              <a:p>
                <a:pPr marL="0" indent="0">
                  <a:buNone/>
                </a:pPr>
                <a:r>
                  <a:rPr lang="en-US" sz="2400" dirty="0" smtClean="0"/>
                  <a:t>Example</a:t>
                </a:r>
                <a:r>
                  <a:rPr lang="en-US" dirty="0"/>
                  <a:t>: </a:t>
                </a:r>
                <a14:m>
                  <m:oMath xmlns:m="http://schemas.openxmlformats.org/officeDocument/2006/math">
                    <m:r>
                      <a:rPr lang="en-US" i="1">
                        <a:latin typeface="Cambria Math"/>
                      </a:rPr>
                      <m:t>2</m:t>
                    </m:r>
                    <m:r>
                      <a:rPr lang="en-US" i="1">
                        <a:latin typeface="Cambria Math"/>
                      </a:rPr>
                      <m:t>𝑥</m:t>
                    </m:r>
                    <m:r>
                      <a:rPr lang="en-US" i="1">
                        <a:latin typeface="Cambria Math"/>
                      </a:rPr>
                      <m:t>+5</m:t>
                    </m:r>
                    <m:r>
                      <a:rPr lang="en-US" i="1">
                        <a:latin typeface="Cambria Math"/>
                      </a:rPr>
                      <m:t>𝑦</m:t>
                    </m:r>
                  </m:oMath>
                </a14:m>
                <a:r>
                  <a:rPr lang="en-US" dirty="0"/>
                  <a:t> is the linear combination of </a:t>
                </a:r>
                <a14:m>
                  <m:oMath xmlns:m="http://schemas.openxmlformats.org/officeDocument/2006/math">
                    <m:r>
                      <a:rPr lang="en-US" i="1">
                        <a:latin typeface="Cambria Math"/>
                      </a:rPr>
                      <m:t>2</m:t>
                    </m:r>
                  </m:oMath>
                </a14:m>
                <a:r>
                  <a:rPr lang="en-US" dirty="0"/>
                  <a:t> and </a:t>
                </a:r>
                <a14:m>
                  <m:oMath xmlns:m="http://schemas.openxmlformats.org/officeDocument/2006/math">
                    <m:r>
                      <a:rPr lang="en-US" i="1">
                        <a:latin typeface="Cambria Math"/>
                      </a:rPr>
                      <m:t>5</m:t>
                    </m:r>
                  </m:oMath>
                </a14:m>
                <a:r>
                  <a:rPr lang="en-US" dirty="0"/>
                  <a:t> for any choice of </a:t>
                </a:r>
                <a14:m>
                  <m:oMath xmlns:m="http://schemas.openxmlformats.org/officeDocument/2006/math">
                    <m:r>
                      <m:rPr>
                        <m:sty m:val="p"/>
                      </m:rPr>
                      <a:rPr lang="en-US">
                        <a:latin typeface="Cambria Math"/>
                      </a:rPr>
                      <m:t>x</m:t>
                    </m:r>
                    <m:r>
                      <a:rPr lang="en-US" i="1">
                        <a:latin typeface="Cambria Math"/>
                      </a:rPr>
                      <m:t>,</m:t>
                    </m:r>
                    <m:r>
                      <a:rPr lang="en-US" i="1">
                        <a:latin typeface="Cambria Math"/>
                      </a:rPr>
                      <m:t>𝑦</m:t>
                    </m:r>
                  </m:oMath>
                </a14:m>
                <a:r>
                  <a:rPr lang="en-US" dirty="0"/>
                  <a:t> from the set of integers. Following are few examples</a:t>
                </a:r>
                <a:r>
                  <a:rPr lang="en-US" dirty="0" smtClean="0"/>
                  <a: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a:rPr>
                        <m:t>2</m:t>
                      </m:r>
                      <m:d>
                        <m:dPr>
                          <m:ctrlPr>
                            <a:rPr lang="en-US" i="1">
                              <a:latin typeface="Cambria Math"/>
                            </a:rPr>
                          </m:ctrlPr>
                        </m:dPr>
                        <m:e>
                          <m:r>
                            <a:rPr lang="en-US" i="1">
                              <a:latin typeface="Cambria Math"/>
                            </a:rPr>
                            <m:t>3</m:t>
                          </m:r>
                        </m:e>
                      </m:d>
                      <m:r>
                        <a:rPr lang="en-US" i="1">
                          <a:latin typeface="Cambria Math"/>
                        </a:rPr>
                        <m:t>+5</m:t>
                      </m:r>
                      <m:d>
                        <m:dPr>
                          <m:ctrlPr>
                            <a:rPr lang="en-US" i="1">
                              <a:latin typeface="Cambria Math"/>
                            </a:rPr>
                          </m:ctrlPr>
                        </m:dPr>
                        <m:e>
                          <m:r>
                            <a:rPr lang="en-US" i="1">
                              <a:latin typeface="Cambria Math"/>
                            </a:rPr>
                            <m:t>1</m:t>
                          </m:r>
                        </m:e>
                      </m:d>
                      <m:r>
                        <a:rPr lang="en-US" i="1">
                          <a:latin typeface="Cambria Math"/>
                        </a:rPr>
                        <m:t>=11</m:t>
                      </m:r>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a:rPr>
                        <m:t>2</m:t>
                      </m:r>
                      <m:d>
                        <m:dPr>
                          <m:ctrlPr>
                            <a:rPr lang="en-US" i="1">
                              <a:latin typeface="Cambria Math"/>
                            </a:rPr>
                          </m:ctrlPr>
                        </m:dPr>
                        <m:e>
                          <m:r>
                            <a:rPr lang="en-US" i="1">
                              <a:latin typeface="Cambria Math"/>
                            </a:rPr>
                            <m:t>−1</m:t>
                          </m:r>
                        </m:e>
                      </m:d>
                      <m:r>
                        <a:rPr lang="en-US" i="1">
                          <a:latin typeface="Cambria Math"/>
                        </a:rPr>
                        <m:t>+5</m:t>
                      </m:r>
                      <m:d>
                        <m:dPr>
                          <m:ctrlPr>
                            <a:rPr lang="en-US" i="1">
                              <a:latin typeface="Cambria Math"/>
                            </a:rPr>
                          </m:ctrlPr>
                        </m:dPr>
                        <m:e>
                          <m:r>
                            <a:rPr lang="en-US" i="1">
                              <a:latin typeface="Cambria Math"/>
                            </a:rPr>
                            <m:t>1</m:t>
                          </m:r>
                        </m:e>
                      </m:d>
                      <m:r>
                        <a:rPr lang="en-US" i="1">
                          <a:latin typeface="Cambria Math"/>
                        </a:rPr>
                        <m:t>=3</m:t>
                      </m:r>
                    </m:oMath>
                  </m:oMathPara>
                </a14:m>
                <a:endParaRPr lang="en-US" dirty="0"/>
              </a:p>
              <a:p>
                <a:pPr marL="0" indent="0">
                  <a:buNone/>
                </a:pPr>
                <a:endParaRPr lang="en-US" dirty="0"/>
              </a:p>
              <a:p>
                <a:pPr marL="0" indent="0">
                  <a:buNone/>
                </a:pPr>
                <a:r>
                  <a:rPr lang="en-US" sz="2400" dirty="0"/>
                  <a:t>Exercise</a:t>
                </a:r>
                <a:r>
                  <a:rPr lang="en-US" dirty="0"/>
                  <a:t>: </a:t>
                </a:r>
                <a14:m>
                  <m:oMath xmlns:m="http://schemas.openxmlformats.org/officeDocument/2006/math">
                    <m:r>
                      <a:rPr lang="en-US" i="1">
                        <a:latin typeface="Cambria Math"/>
                      </a:rPr>
                      <m:t>3</m:t>
                    </m:r>
                  </m:oMath>
                </a14:m>
                <a:r>
                  <a:rPr lang="en-US" dirty="0"/>
                  <a:t> is not the linear combination of </a:t>
                </a:r>
                <a14:m>
                  <m:oMath xmlns:m="http://schemas.openxmlformats.org/officeDocument/2006/math">
                    <m:r>
                      <a:rPr lang="en-US" i="1">
                        <a:latin typeface="Cambria Math"/>
                      </a:rPr>
                      <m:t>2</m:t>
                    </m:r>
                  </m:oMath>
                </a14:m>
                <a:r>
                  <a:rPr lang="en-US" dirty="0"/>
                  <a:t> and </a:t>
                </a:r>
                <a14:m>
                  <m:oMath xmlns:m="http://schemas.openxmlformats.org/officeDocument/2006/math">
                    <m:r>
                      <a:rPr lang="en-US" i="1">
                        <a:latin typeface="Cambria Math"/>
                      </a:rPr>
                      <m:t>4.</m:t>
                    </m:r>
                  </m:oMath>
                </a14:m>
                <a:endParaRPr lang="en-US" dirty="0"/>
              </a:p>
              <a:p>
                <a:pPr marL="0" indent="0">
                  <a:buNone/>
                </a:pPr>
                <a:r>
                  <a:rPr lang="en-US" dirty="0"/>
                  <a:t>Solution: </a:t>
                </a:r>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43"/>
                </a:stretch>
              </a:blipFill>
            </p:spPr>
            <p:txBody>
              <a:bodyPr/>
              <a:lstStyle/>
              <a:p>
                <a:r>
                  <a:rPr lang="en-US">
                    <a:noFill/>
                  </a:rPr>
                  <a:t> </a:t>
                </a:r>
              </a:p>
            </p:txBody>
          </p:sp>
        </mc:Fallback>
      </mc:AlternateContent>
    </p:spTree>
    <p:extLst>
      <p:ext uri="{BB962C8B-B14F-4D97-AF65-F5344CB8AC3E}">
        <p14:creationId xmlns:p14="http://schemas.microsoft.com/office/powerpoint/2010/main" xmlns="" val="2683096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Divisibility</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Let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be any two integers. We say that </a:t>
                </a:r>
                <a14:m>
                  <m:oMath xmlns:m="http://schemas.openxmlformats.org/officeDocument/2006/math">
                    <m:r>
                      <a:rPr lang="en-US" b="0" i="1" smtClean="0">
                        <a:latin typeface="Cambria Math"/>
                      </a:rPr>
                      <m:t>𝑎</m:t>
                    </m:r>
                  </m:oMath>
                </a14:m>
                <a:r>
                  <a:rPr lang="en-US" dirty="0" smtClean="0"/>
                  <a:t> divides </a:t>
                </a:r>
                <a14:m>
                  <m:oMath xmlns:m="http://schemas.openxmlformats.org/officeDocument/2006/math">
                    <m:r>
                      <a:rPr lang="en-US" b="0" i="1" smtClean="0">
                        <a:latin typeface="Cambria Math"/>
                      </a:rPr>
                      <m:t>𝑏</m:t>
                    </m:r>
                  </m:oMath>
                </a14:m>
                <a:r>
                  <a:rPr lang="en-US" dirty="0" smtClean="0"/>
                  <a:t> if </a:t>
                </a:r>
                <a14:m>
                  <m:oMath xmlns:m="http://schemas.openxmlformats.org/officeDocument/2006/math">
                    <m:r>
                      <a:rPr lang="en-US" b="0" i="1" smtClean="0">
                        <a:latin typeface="Cambria Math"/>
                      </a:rPr>
                      <m:t>𝑏</m:t>
                    </m:r>
                  </m:oMath>
                </a14:m>
                <a:r>
                  <a:rPr lang="en-US" dirty="0" smtClean="0"/>
                  <a:t> is a multiple of </a:t>
                </a:r>
                <a14:m>
                  <m:oMath xmlns:m="http://schemas.openxmlformats.org/officeDocument/2006/math">
                    <m:r>
                      <a:rPr lang="en-US" b="0" i="1" smtClean="0">
                        <a:latin typeface="Cambria Math"/>
                      </a:rPr>
                      <m:t>𝑎</m:t>
                    </m:r>
                    <m:r>
                      <a:rPr lang="en-US" b="0" i="1" smtClean="0">
                        <a:latin typeface="Cambria Math"/>
                      </a:rPr>
                      <m:t>.</m:t>
                    </m:r>
                  </m:oMath>
                </a14:m>
                <a:r>
                  <a:rPr lang="en-US" dirty="0" smtClean="0"/>
                  <a:t> If </a:t>
                </a:r>
                <a14:m>
                  <m:oMath xmlns:m="http://schemas.openxmlformats.org/officeDocument/2006/math">
                    <m:r>
                      <a:rPr lang="en-US" b="0" i="1" smtClean="0">
                        <a:latin typeface="Cambria Math"/>
                      </a:rPr>
                      <m:t>𝑎</m:t>
                    </m:r>
                  </m:oMath>
                </a14:m>
                <a:r>
                  <a:rPr lang="en-US" dirty="0" smtClean="0"/>
                  <a:t> divides </a:t>
                </a:r>
                <a14:m>
                  <m:oMath xmlns:m="http://schemas.openxmlformats.org/officeDocument/2006/math">
                    <m:r>
                      <a:rPr lang="en-US" b="0" i="1" smtClean="0">
                        <a:latin typeface="Cambria Math"/>
                      </a:rPr>
                      <m:t>𝑏</m:t>
                    </m:r>
                  </m:oMath>
                </a14:m>
                <a:r>
                  <a:rPr lang="en-US" dirty="0" smtClean="0"/>
                  <a:t> then </a:t>
                </a:r>
                <a14:m>
                  <m:oMath xmlns:m="http://schemas.openxmlformats.org/officeDocument/2006/math">
                    <m:r>
                      <a:rPr lang="en-US" b="0" i="1" smtClean="0">
                        <a:latin typeface="Cambria Math"/>
                      </a:rPr>
                      <m:t>𝑎</m:t>
                    </m:r>
                  </m:oMath>
                </a14:m>
                <a:r>
                  <a:rPr lang="en-US" dirty="0" smtClean="0"/>
                  <a:t> is also called the divisor of </a:t>
                </a:r>
                <a14:m>
                  <m:oMath xmlns:m="http://schemas.openxmlformats.org/officeDocument/2006/math">
                    <m:r>
                      <a:rPr lang="en-US" b="0" i="1" smtClean="0">
                        <a:latin typeface="Cambria Math"/>
                      </a:rPr>
                      <m:t>𝑏</m:t>
                    </m:r>
                    <m:r>
                      <a:rPr lang="en-US" b="0" i="1" smtClean="0">
                        <a:latin typeface="Cambria Math"/>
                      </a:rPr>
                      <m:t>.</m:t>
                    </m:r>
                  </m:oMath>
                </a14:m>
                <a:endParaRPr lang="en-US" dirty="0" smtClean="0"/>
              </a:p>
              <a:p>
                <a:pPr marL="0" indent="0">
                  <a:buNone/>
                </a:pPr>
                <a:r>
                  <a:rPr lang="en-US" dirty="0" smtClean="0"/>
                  <a:t>We know that </a:t>
                </a:r>
                <a14:m>
                  <m:oMath xmlns:m="http://schemas.openxmlformats.org/officeDocument/2006/math">
                    <m:r>
                      <a:rPr lang="en-US" b="0" i="1" smtClean="0">
                        <a:latin typeface="Cambria Math"/>
                      </a:rPr>
                      <m:t>𝑏</m:t>
                    </m:r>
                  </m:oMath>
                </a14:m>
                <a:r>
                  <a:rPr lang="en-US" dirty="0" smtClean="0"/>
                  <a:t> is a multiple of </a:t>
                </a:r>
                <a14:m>
                  <m:oMath xmlns:m="http://schemas.openxmlformats.org/officeDocument/2006/math">
                    <m:r>
                      <a:rPr lang="en-US" b="0" i="1" smtClean="0">
                        <a:latin typeface="Cambria Math"/>
                      </a:rPr>
                      <m:t>𝑎</m:t>
                    </m:r>
                  </m:oMath>
                </a14:m>
                <a:r>
                  <a:rPr lang="en-US" dirty="0" smtClean="0"/>
                  <a:t> if </a:t>
                </a:r>
              </a:p>
              <a:p>
                <a:pPr marL="0" indent="0">
                  <a:buNone/>
                </a:pPr>
                <a:endParaRPr lang="en-US" b="0" i="1" dirty="0" smtClean="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𝑏</m:t>
                      </m:r>
                      <m:r>
                        <a:rPr lang="en-US" b="0" i="1" smtClean="0">
                          <a:latin typeface="Cambria Math"/>
                        </a:rPr>
                        <m:t>=</m:t>
                      </m:r>
                      <m:d>
                        <m:dPr>
                          <m:ctrlPr>
                            <a:rPr lang="en-US" b="0" i="1" smtClean="0">
                              <a:latin typeface="Cambria Math"/>
                            </a:rPr>
                          </m:ctrlPr>
                        </m:dPr>
                        <m:e>
                          <m:r>
                            <a:rPr lang="en-US" b="0" i="1" smtClean="0">
                              <a:latin typeface="Cambria Math"/>
                            </a:rPr>
                            <m:t>𝑠𝑜𝑚𝑒</m:t>
                          </m:r>
                          <m:r>
                            <a:rPr lang="en-US" b="0" i="1" smtClean="0">
                              <a:latin typeface="Cambria Math"/>
                            </a:rPr>
                            <m:t> </m:t>
                          </m:r>
                          <m:r>
                            <a:rPr lang="en-US" b="0" i="1" smtClean="0">
                              <a:latin typeface="Cambria Math"/>
                            </a:rPr>
                            <m:t>𝑜𝑡h𝑒𝑟</m:t>
                          </m:r>
                          <m:r>
                            <a:rPr lang="en-US" b="0" i="1" smtClean="0">
                              <a:latin typeface="Cambria Math"/>
                            </a:rPr>
                            <m:t> </m:t>
                          </m:r>
                          <m:r>
                            <a:rPr lang="en-US" b="0" i="1" smtClean="0">
                              <a:latin typeface="Cambria Math"/>
                            </a:rPr>
                            <m:t>𝑖𝑛𝑡𝑒𝑔𝑒𝑟</m:t>
                          </m:r>
                        </m:e>
                      </m:d>
                      <m:r>
                        <a:rPr lang="en-US" b="0" i="1" smtClean="0">
                          <a:latin typeface="Cambria Math"/>
                        </a:rPr>
                        <m:t>×</m:t>
                      </m:r>
                      <m:r>
                        <a:rPr lang="en-US" b="0" i="1" smtClean="0">
                          <a:latin typeface="Cambria Math"/>
                        </a:rPr>
                        <m:t>𝑎</m:t>
                      </m:r>
                    </m:oMath>
                  </m:oMathPara>
                </a14:m>
                <a:endParaRPr lang="en-US" dirty="0" smtClean="0"/>
              </a:p>
              <a:p>
                <a:pPr marL="0" indent="0">
                  <a:buNone/>
                </a:pPr>
                <a:endParaRPr lang="en-US" dirty="0" smtClean="0"/>
              </a:p>
              <a:p>
                <a:pPr marL="0" indent="0">
                  <a:buNone/>
                </a:pPr>
                <a:r>
                  <a:rPr lang="en-US" dirty="0" smtClean="0"/>
                  <a:t>If we name that “some other integer” to be </a:t>
                </a:r>
                <a14:m>
                  <m:oMath xmlns:m="http://schemas.openxmlformats.org/officeDocument/2006/math">
                    <m:r>
                      <a:rPr lang="en-US" b="0" i="1" smtClean="0">
                        <a:latin typeface="Cambria Math"/>
                      </a:rPr>
                      <m:t>𝑘</m:t>
                    </m:r>
                    <m:r>
                      <a:rPr lang="en-US" b="0" i="1" smtClean="0">
                        <a:latin typeface="Cambria Math"/>
                      </a:rPr>
                      <m:t>,</m:t>
                    </m:r>
                  </m:oMath>
                </a14:m>
                <a:r>
                  <a:rPr lang="en-US" dirty="0" smtClean="0"/>
                  <a:t> then the definition of divisibility is</a:t>
                </a:r>
              </a:p>
              <a:p>
                <a:pPr marL="0" indent="0">
                  <a:buNone/>
                </a:pPr>
                <a:endParaRPr lang="en-US" dirty="0"/>
              </a:p>
              <a:p>
                <a:pPr>
                  <a:buFont typeface="Wingdings" pitchFamily="2" charset="2"/>
                  <a:buChar char="Ø"/>
                </a:pPr>
                <a14:m>
                  <m:oMath xmlns:m="http://schemas.openxmlformats.org/officeDocument/2006/math">
                    <m:r>
                      <a:rPr lang="en-US" b="0" i="1" smtClean="0">
                        <a:latin typeface="Cambria Math"/>
                      </a:rPr>
                      <m:t>𝑎</m:t>
                    </m:r>
                  </m:oMath>
                </a14:m>
                <a:r>
                  <a:rPr lang="en-US" dirty="0" smtClean="0"/>
                  <a:t> divides </a:t>
                </a:r>
                <a14:m>
                  <m:oMath xmlns:m="http://schemas.openxmlformats.org/officeDocument/2006/math">
                    <m:r>
                      <a:rPr lang="en-US" b="0" i="1" smtClean="0">
                        <a:latin typeface="Cambria Math"/>
                      </a:rPr>
                      <m:t>𝑏</m:t>
                    </m:r>
                  </m:oMath>
                </a14:m>
                <a:r>
                  <a:rPr lang="en-US" dirty="0" smtClean="0"/>
                  <a:t> if there exist an integer </a:t>
                </a:r>
                <a14:m>
                  <m:oMath xmlns:m="http://schemas.openxmlformats.org/officeDocument/2006/math">
                    <m:r>
                      <a:rPr lang="en-US" b="0" i="1" smtClean="0">
                        <a:latin typeface="Cambria Math"/>
                      </a:rPr>
                      <m:t>𝑘</m:t>
                    </m:r>
                  </m:oMath>
                </a14:m>
                <a:r>
                  <a:rPr lang="en-US" dirty="0" smtClean="0"/>
                  <a:t> such that </a:t>
                </a:r>
                <a14:m>
                  <m:oMath xmlns:m="http://schemas.openxmlformats.org/officeDocument/2006/math">
                    <m:r>
                      <a:rPr lang="en-US" b="0" i="1" smtClean="0">
                        <a:latin typeface="Cambria Math"/>
                      </a:rPr>
                      <m:t>𝑏</m:t>
                    </m:r>
                    <m:r>
                      <a:rPr lang="en-US" b="0" i="1" smtClean="0">
                        <a:latin typeface="Cambria Math"/>
                      </a:rPr>
                      <m:t>=</m:t>
                    </m:r>
                    <m:r>
                      <a:rPr lang="en-US" b="0" i="1" smtClean="0">
                        <a:latin typeface="Cambria Math"/>
                      </a:rPr>
                      <m:t>𝑘𝑎</m:t>
                    </m:r>
                  </m:oMath>
                </a14:m>
                <a:endParaRPr lang="en-US" dirty="0" smtClean="0"/>
              </a:p>
              <a:p>
                <a:pPr marL="0" indent="0">
                  <a:buNone/>
                </a:pPr>
                <a:endParaRPr lang="en-US" dirty="0" smtClean="0"/>
              </a:p>
              <a:p>
                <a:pPr marL="0" indent="0">
                  <a:buNone/>
                </a:pPr>
                <a:r>
                  <a:rPr lang="en-US" dirty="0" smtClean="0"/>
                  <a:t>Notation: If </a:t>
                </a:r>
                <a14:m>
                  <m:oMath xmlns:m="http://schemas.openxmlformats.org/officeDocument/2006/math">
                    <m:r>
                      <a:rPr lang="en-US" b="0" i="1" smtClean="0">
                        <a:latin typeface="Cambria Math"/>
                      </a:rPr>
                      <m:t>𝑎</m:t>
                    </m:r>
                  </m:oMath>
                </a14:m>
                <a:r>
                  <a:rPr lang="en-US" dirty="0" smtClean="0"/>
                  <a:t> divides </a:t>
                </a:r>
                <a14:m>
                  <m:oMath xmlns:m="http://schemas.openxmlformats.org/officeDocument/2006/math">
                    <m:r>
                      <a:rPr lang="en-US" b="0" i="1" smtClean="0">
                        <a:latin typeface="Cambria Math"/>
                      </a:rPr>
                      <m:t>𝑏</m:t>
                    </m:r>
                  </m:oMath>
                </a14:m>
                <a:r>
                  <a:rPr lang="en-US" dirty="0" smtClean="0"/>
                  <a:t> then we use the notation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rPr>
                      <m:t>𝑏</m:t>
                    </m:r>
                    <m:r>
                      <a:rPr lang="en-US" b="0" i="1" smtClean="0">
                        <a:latin typeface="Cambria Math"/>
                      </a:rPr>
                      <m:t>.</m:t>
                    </m:r>
                  </m:oMath>
                </a14:m>
                <a:r>
                  <a:rPr lang="en-US" dirty="0" smtClean="0"/>
                  <a:t> If </a:t>
                </a:r>
                <a14:m>
                  <m:oMath xmlns:m="http://schemas.openxmlformats.org/officeDocument/2006/math">
                    <m:r>
                      <a:rPr lang="en-US" b="0" i="1" smtClean="0">
                        <a:latin typeface="Cambria Math"/>
                      </a:rPr>
                      <m:t>𝑎</m:t>
                    </m:r>
                  </m:oMath>
                </a14:m>
                <a:r>
                  <a:rPr lang="en-US" dirty="0" smtClean="0"/>
                  <a:t> does not divide </a:t>
                </a:r>
                <a14:m>
                  <m:oMath xmlns:m="http://schemas.openxmlformats.org/officeDocument/2006/math">
                    <m:r>
                      <a:rPr lang="en-US" b="0" i="1" smtClean="0">
                        <a:latin typeface="Cambria Math"/>
                      </a:rPr>
                      <m:t>𝑏</m:t>
                    </m:r>
                  </m:oMath>
                </a14:m>
                <a:r>
                  <a:rPr lang="en-US" dirty="0" smtClean="0"/>
                  <a:t> then we use the notation </a:t>
                </a:r>
                <a14:m>
                  <m:oMath xmlns:m="http://schemas.openxmlformats.org/officeDocument/2006/math">
                    <m:r>
                      <a:rPr lang="en-US" b="0" i="1" smtClean="0">
                        <a:latin typeface="Cambria Math"/>
                      </a:rPr>
                      <m:t>𝑎</m:t>
                    </m:r>
                    <m:r>
                      <a:rPr lang="en-US" b="0" i="1" smtClean="0">
                        <a:latin typeface="Cambria Math"/>
                        <a:ea typeface="Cambria Math"/>
                      </a:rPr>
                      <m:t>∤</m:t>
                    </m:r>
                    <m:r>
                      <a:rPr lang="en-US" b="0" i="1" smtClean="0">
                        <a:latin typeface="Cambria Math"/>
                        <a:ea typeface="Cambria Math"/>
                      </a:rPr>
                      <m:t>𝑏</m:t>
                    </m:r>
                    <m:r>
                      <a:rPr lang="en-US" b="0" i="1" smtClean="0">
                        <a:latin typeface="Cambria Math"/>
                      </a:rPr>
                      <m:t> </m:t>
                    </m:r>
                    <m:r>
                      <a:rPr lang="en-US" b="0" i="1" smtClean="0">
                        <a:latin typeface="Cambria Math"/>
                      </a:rPr>
                      <m:t>.</m:t>
                    </m:r>
                  </m:oMath>
                </a14:m>
                <a:endParaRPr lang="en-US" b="0" dirty="0" smtClean="0"/>
              </a:p>
              <a:p>
                <a:pPr marL="0" indent="0">
                  <a:buNone/>
                </a:pPr>
                <a:endParaRPr lang="en-US" dirty="0" smtClean="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593" t="-674" r="-1037"/>
                </a:stretch>
              </a:blipFill>
            </p:spPr>
            <p:txBody>
              <a:bodyPr/>
              <a:lstStyle/>
              <a:p>
                <a:r>
                  <a:rPr lang="en-US">
                    <a:noFill/>
                  </a:rPr>
                  <a:t> </a:t>
                </a:r>
              </a:p>
            </p:txBody>
          </p:sp>
        </mc:Fallback>
      </mc:AlternateContent>
    </p:spTree>
    <p:extLst>
      <p:ext uri="{BB962C8B-B14F-4D97-AF65-F5344CB8AC3E}">
        <p14:creationId xmlns:p14="http://schemas.microsoft.com/office/powerpoint/2010/main" xmlns="" val="3726485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Examples of Divisibility</a:t>
            </a:r>
            <a:endParaRPr lang="en-US" dirty="0"/>
          </a:p>
        </p:txBody>
      </p:sp>
      <p:sp>
        <p:nvSpPr>
          <p:cNvPr id="3" name="Content Placeholder 2"/>
          <p:cNvSpPr>
            <a:spLocks noGrp="1"/>
          </p:cNvSpPr>
          <p:nvPr>
            <p:ph idx="1"/>
          </p:nvPr>
        </p:nvSpPr>
        <p:spPr/>
        <p:txBody>
          <a:bodyPr/>
          <a:lstStyle/>
          <a:p>
            <a:pPr marL="0" indent="0">
              <a:buNone/>
            </a:pPr>
            <a:r>
              <a:rPr lang="en-US" sz="2400" dirty="0" smtClean="0"/>
              <a:t>Example: </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14503506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properties of Divisibility</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We consider some basic properties of the divisibility which are very obvious from the definition of the divisibility.</a:t>
                </a:r>
              </a:p>
              <a:p>
                <a:pPr marL="0" indent="0">
                  <a:buNone/>
                </a:pPr>
                <a:endParaRPr lang="en-US" dirty="0" smtClean="0"/>
              </a:p>
              <a:p>
                <a:pPr marL="0" indent="0">
                  <a:buNone/>
                </a:pPr>
                <a:r>
                  <a:rPr lang="en-US" sz="2400" dirty="0" smtClean="0"/>
                  <a:t>Theorem</a:t>
                </a:r>
                <a:r>
                  <a:rPr lang="en-US" dirty="0" smtClean="0"/>
                  <a:t>: Let </a:t>
                </a:r>
                <a14:m>
                  <m:oMath xmlns:m="http://schemas.openxmlformats.org/officeDocument/2006/math">
                    <m:r>
                      <a:rPr lang="en-US" b="0" i="1" smtClean="0">
                        <a:latin typeface="Cambria Math"/>
                      </a:rPr>
                      <m:t>𝑎</m:t>
                    </m:r>
                  </m:oMath>
                </a14:m>
                <a:r>
                  <a:rPr lang="en-US" dirty="0" smtClean="0"/>
                  <a:t>, </a:t>
                </a:r>
                <a14:m>
                  <m:oMath xmlns:m="http://schemas.openxmlformats.org/officeDocument/2006/math">
                    <m:r>
                      <a:rPr lang="en-US" b="0" i="1" smtClean="0">
                        <a:latin typeface="Cambria Math"/>
                      </a:rPr>
                      <m:t>𝑏</m:t>
                    </m:r>
                  </m:oMath>
                </a14:m>
                <a:r>
                  <a:rPr lang="en-US" dirty="0" smtClean="0"/>
                  <a:t> and </a:t>
                </a:r>
                <a14:m>
                  <m:oMath xmlns:m="http://schemas.openxmlformats.org/officeDocument/2006/math">
                    <m:r>
                      <a:rPr lang="en-US" b="0" i="1" smtClean="0">
                        <a:latin typeface="Cambria Math"/>
                      </a:rPr>
                      <m:t>𝑐</m:t>
                    </m:r>
                  </m:oMath>
                </a14:m>
                <a:r>
                  <a:rPr lang="en-US" dirty="0" smtClean="0"/>
                  <a:t> be integers.</a:t>
                </a:r>
              </a:p>
              <a:p>
                <a:pPr marL="400050" indent="-400050">
                  <a:buFont typeface="+mj-lt"/>
                  <a:buAutoNum type="romanUcPeriod"/>
                </a:pPr>
                <a:r>
                  <a:rPr lang="en-US" dirty="0" smtClean="0"/>
                  <a:t>If</a:t>
                </a:r>
                <a14:m>
                  <m:oMath xmlns:m="http://schemas.openxmlformats.org/officeDocument/2006/math">
                    <m:r>
                      <a:rPr lang="en-US" b="0" i="0" smtClean="0">
                        <a:latin typeface="Cambria Math"/>
                      </a:rPr>
                      <m:t> </m:t>
                    </m:r>
                    <m:r>
                      <a:rPr lang="en-US" b="0" i="1" smtClean="0">
                        <a:latin typeface="Cambria Math"/>
                      </a:rPr>
                      <m:t>𝑎</m:t>
                    </m:r>
                    <m:r>
                      <a:rPr lang="en-US" b="0" i="1" smtClean="0">
                        <a:latin typeface="Cambria Math"/>
                      </a:rPr>
                      <m:t>|</m:t>
                    </m:r>
                    <m:r>
                      <a:rPr lang="en-US" b="0" i="1" smtClean="0">
                        <a:latin typeface="Cambria Math"/>
                      </a:rPr>
                      <m:t>𝑏</m:t>
                    </m:r>
                    <m:r>
                      <a:rPr lang="en-US" b="0" i="1" smtClean="0">
                        <a:latin typeface="Cambria Math"/>
                      </a:rPr>
                      <m:t>,</m:t>
                    </m:r>
                  </m:oMath>
                </a14:m>
                <a:r>
                  <a:rPr lang="en-US" dirty="0" smtClean="0"/>
                  <a:t> then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rPr>
                      <m:t>𝑘𝑏</m:t>
                    </m:r>
                  </m:oMath>
                </a14:m>
                <a:r>
                  <a:rPr lang="en-US" dirty="0" smtClean="0"/>
                  <a:t> for any integer </a:t>
                </a:r>
                <a14:m>
                  <m:oMath xmlns:m="http://schemas.openxmlformats.org/officeDocument/2006/math">
                    <m:r>
                      <a:rPr lang="en-US" b="0" i="1" smtClean="0">
                        <a:latin typeface="Cambria Math"/>
                      </a:rPr>
                      <m:t>𝑘</m:t>
                    </m:r>
                    <m:r>
                      <a:rPr lang="en-US" b="0" i="1" smtClean="0">
                        <a:latin typeface="Cambria Math"/>
                      </a:rPr>
                      <m:t>.</m:t>
                    </m:r>
                  </m:oMath>
                </a14:m>
                <a:endParaRPr lang="en-US" b="0" dirty="0" smtClean="0"/>
              </a:p>
              <a:p>
                <a:pPr marL="400050" indent="-400050">
                  <a:buFont typeface="+mj-lt"/>
                  <a:buAutoNum type="romanUcPeriod"/>
                </a:pPr>
                <a:r>
                  <a:rPr lang="en-US" dirty="0" smtClean="0"/>
                  <a:t>If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rPr>
                      <m:t>𝑏</m:t>
                    </m:r>
                  </m:oMath>
                </a14:m>
                <a:r>
                  <a:rPr lang="en-US" dirty="0" smtClean="0"/>
                  <a:t> and </a:t>
                </a:r>
                <a14:m>
                  <m:oMath xmlns:m="http://schemas.openxmlformats.org/officeDocument/2006/math">
                    <m:r>
                      <a:rPr lang="en-US" b="0" i="1" smtClean="0">
                        <a:latin typeface="Cambria Math"/>
                      </a:rPr>
                      <m:t>𝑏</m:t>
                    </m:r>
                    <m:r>
                      <a:rPr lang="en-US" b="0" i="1" smtClean="0">
                        <a:latin typeface="Cambria Math"/>
                      </a:rPr>
                      <m:t>|</m:t>
                    </m:r>
                    <m:r>
                      <a:rPr lang="en-US" b="0" i="1" smtClean="0">
                        <a:latin typeface="Cambria Math"/>
                      </a:rPr>
                      <m:t>𝑎</m:t>
                    </m:r>
                  </m:oMath>
                </a14:m>
                <a:r>
                  <a:rPr lang="en-US" dirty="0" smtClean="0"/>
                  <a:t> then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ea typeface="Cambria Math"/>
                      </a:rPr>
                      <m:t>𝑏</m:t>
                    </m:r>
                  </m:oMath>
                </a14:m>
                <a:r>
                  <a:rPr lang="en-US" dirty="0" smtClean="0"/>
                  <a:t>.</a:t>
                </a:r>
              </a:p>
              <a:p>
                <a:pPr marL="400050" indent="-400050">
                  <a:buFont typeface="+mj-lt"/>
                  <a:buAutoNum type="romanUcPeriod"/>
                </a:pPr>
                <a:r>
                  <a:rPr lang="en-US" dirty="0" smtClean="0"/>
                  <a:t>If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rPr>
                      <m:t>𝑏</m:t>
                    </m:r>
                  </m:oMath>
                </a14:m>
                <a:r>
                  <a:rPr lang="en-US" dirty="0" smtClean="0"/>
                  <a:t> and </a:t>
                </a:r>
                <a14:m>
                  <m:oMath xmlns:m="http://schemas.openxmlformats.org/officeDocument/2006/math">
                    <m:r>
                      <a:rPr lang="en-US" b="0" i="1" smtClean="0">
                        <a:latin typeface="Cambria Math"/>
                      </a:rPr>
                      <m:t>𝑏</m:t>
                    </m:r>
                    <m:r>
                      <a:rPr lang="en-US" b="0" i="1" smtClean="0">
                        <a:latin typeface="Cambria Math"/>
                      </a:rPr>
                      <m:t>|</m:t>
                    </m:r>
                    <m:r>
                      <a:rPr lang="en-US" b="0" i="1" smtClean="0">
                        <a:latin typeface="Cambria Math"/>
                      </a:rPr>
                      <m:t>𝑐</m:t>
                    </m:r>
                  </m:oMath>
                </a14:m>
                <a:r>
                  <a:rPr lang="en-US" dirty="0" smtClean="0"/>
                  <a:t> then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rPr>
                      <m:t>𝑐</m:t>
                    </m:r>
                  </m:oMath>
                </a14:m>
                <a:r>
                  <a:rPr lang="en-US" dirty="0" smtClean="0"/>
                  <a:t>.</a:t>
                </a:r>
              </a:p>
              <a:p>
                <a:pPr marL="400050" indent="-400050">
                  <a:buFont typeface="+mj-lt"/>
                  <a:buAutoNum type="romanUcPeriod"/>
                </a:pPr>
                <a:r>
                  <a:rPr lang="en-US" dirty="0" smtClean="0"/>
                  <a:t>If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rPr>
                      <m:t>𝑏</m:t>
                    </m:r>
                  </m:oMath>
                </a14:m>
                <a:r>
                  <a:rPr lang="en-US" dirty="0" smtClean="0"/>
                  <a:t> and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rPr>
                      <m:t>𝑐</m:t>
                    </m:r>
                  </m:oMath>
                </a14:m>
                <a:r>
                  <a:rPr lang="en-US" dirty="0" smtClean="0"/>
                  <a:t> then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rPr>
                      <m:t>𝑠𝑏</m:t>
                    </m:r>
                    <m:r>
                      <a:rPr lang="en-US" b="0" i="1" smtClean="0">
                        <a:latin typeface="Cambria Math"/>
                      </a:rPr>
                      <m:t>+</m:t>
                    </m:r>
                    <m:r>
                      <a:rPr lang="en-US" b="0" i="1" smtClean="0">
                        <a:latin typeface="Cambria Math"/>
                      </a:rPr>
                      <m:t>𝑡𝑐</m:t>
                    </m:r>
                    <m:r>
                      <a:rPr lang="en-US" b="0" i="1" smtClean="0">
                        <a:latin typeface="Cambria Math"/>
                      </a:rPr>
                      <m:t>)</m:t>
                    </m:r>
                  </m:oMath>
                </a14:m>
                <a:r>
                  <a:rPr lang="en-US" dirty="0" smtClean="0"/>
                  <a:t> for any integers </a:t>
                </a:r>
                <a14:m>
                  <m:oMath xmlns:m="http://schemas.openxmlformats.org/officeDocument/2006/math">
                    <m:r>
                      <a:rPr lang="en-US" b="0" i="1" smtClean="0">
                        <a:latin typeface="Cambria Math"/>
                      </a:rPr>
                      <m:t>𝑠</m:t>
                    </m:r>
                  </m:oMath>
                </a14:m>
                <a:r>
                  <a:rPr lang="en-US" dirty="0" smtClean="0"/>
                  <a:t>and </a:t>
                </a:r>
                <a14:m>
                  <m:oMath xmlns:m="http://schemas.openxmlformats.org/officeDocument/2006/math">
                    <m:r>
                      <a:rPr lang="en-US" b="0" i="1" smtClean="0">
                        <a:latin typeface="Cambria Math"/>
                      </a:rPr>
                      <m:t>𝑡</m:t>
                    </m:r>
                  </m:oMath>
                </a14:m>
                <a:r>
                  <a:rPr lang="en-US" dirty="0" smtClean="0"/>
                  <a:t>.</a:t>
                </a:r>
              </a:p>
              <a:p>
                <a:pPr marL="0" indent="0">
                  <a:buNone/>
                </a:pPr>
                <a:endParaRPr lang="en-US" dirty="0"/>
              </a:p>
              <a:p>
                <a:pPr marL="0" indent="0">
                  <a:buNone/>
                </a:pPr>
                <a:r>
                  <a:rPr lang="en-US" sz="2400" dirty="0" smtClean="0"/>
                  <a:t>Proof: </a:t>
                </a:r>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674"/>
                </a:stretch>
              </a:blipFill>
            </p:spPr>
            <p:txBody>
              <a:bodyPr/>
              <a:lstStyle/>
              <a:p>
                <a:r>
                  <a:rPr lang="en-US">
                    <a:noFill/>
                  </a:rPr>
                  <a:t> </a:t>
                </a:r>
              </a:p>
            </p:txBody>
          </p:sp>
        </mc:Fallback>
      </mc:AlternateContent>
    </p:spTree>
    <p:extLst>
      <p:ext uri="{BB962C8B-B14F-4D97-AF65-F5344CB8AC3E}">
        <p14:creationId xmlns:p14="http://schemas.microsoft.com/office/powerpoint/2010/main" xmlns="" val="201179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properties of Divisibility</a:t>
            </a:r>
            <a:endParaRPr lang="en-US" dirty="0"/>
          </a:p>
        </p:txBody>
      </p:sp>
      <p:sp>
        <p:nvSpPr>
          <p:cNvPr id="3" name="Content Placeholder 2"/>
          <p:cNvSpPr>
            <a:spLocks noGrp="1"/>
          </p:cNvSpPr>
          <p:nvPr>
            <p:ph idx="1"/>
          </p:nvPr>
        </p:nvSpPr>
        <p:spPr/>
        <p:txBody>
          <a:bodyPr/>
          <a:lstStyle/>
          <a:p>
            <a:pPr marL="0" indent="0">
              <a:buNone/>
            </a:pPr>
            <a:r>
              <a:rPr lang="en-US" dirty="0" smtClean="0"/>
              <a:t>Proof Continued with examples.</a:t>
            </a:r>
            <a:endParaRPr lang="en-US" dirty="0"/>
          </a:p>
        </p:txBody>
      </p:sp>
    </p:spTree>
    <p:extLst>
      <p:ext uri="{BB962C8B-B14F-4D97-AF65-F5344CB8AC3E}">
        <p14:creationId xmlns:p14="http://schemas.microsoft.com/office/powerpoint/2010/main" xmlns="" val="26640756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Properties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Properties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Algorithm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First we consider examples of division algorithm which we study in elementary classes. </a:t>
                </a:r>
              </a:p>
              <a:p>
                <a:pPr marL="0" indent="0">
                  <a:buNone/>
                </a:pPr>
                <a:r>
                  <a:rPr lang="en-US" sz="2400" dirty="0" smtClean="0"/>
                  <a:t>Example</a:t>
                </a:r>
                <a:r>
                  <a:rPr lang="en-US" dirty="0" smtClean="0"/>
                  <a:t>: Suppose we have to apply division algorithm for </a:t>
                </a:r>
                <a14:m>
                  <m:oMath xmlns:m="http://schemas.openxmlformats.org/officeDocument/2006/math">
                    <m:r>
                      <a:rPr lang="en-US" b="0" i="1" smtClean="0">
                        <a:latin typeface="Cambria Math"/>
                      </a:rPr>
                      <m:t>13</m:t>
                    </m:r>
                  </m:oMath>
                </a14:m>
                <a:r>
                  <a:rPr lang="en-US" dirty="0" smtClean="0"/>
                  <a:t> and </a:t>
                </a:r>
                <a14:m>
                  <m:oMath xmlns:m="http://schemas.openxmlformats.org/officeDocument/2006/math">
                    <m:r>
                      <a:rPr lang="en-US" b="0" i="1" smtClean="0">
                        <a:latin typeface="Cambria Math"/>
                      </a:rPr>
                      <m:t>5.</m:t>
                    </m:r>
                  </m:oMath>
                </a14:m>
                <a:endParaRPr lang="en-US" dirty="0" smtClean="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674"/>
                </a:stretch>
              </a:blipFill>
            </p:spPr>
            <p:txBody>
              <a:bodyPr/>
              <a:lstStyle/>
              <a:p>
                <a:r>
                  <a:rPr lang="en-US">
                    <a:noFill/>
                  </a:rPr>
                  <a:t> </a:t>
                </a:r>
              </a:p>
            </p:txBody>
          </p:sp>
        </mc:Fallback>
      </mc:AlternateContent>
    </p:spTree>
    <p:extLst>
      <p:ext uri="{BB962C8B-B14F-4D97-AF65-F5344CB8AC3E}">
        <p14:creationId xmlns:p14="http://schemas.microsoft.com/office/powerpoint/2010/main" xmlns="" val="2477522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Algorithm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sz="2400" dirty="0" smtClean="0"/>
                  <a:t>Theorem(Division Algorithm): </a:t>
                </a:r>
                <a:r>
                  <a:rPr lang="en-US" dirty="0" smtClean="0"/>
                  <a:t>Let </a:t>
                </a:r>
                <a14:m>
                  <m:oMath xmlns:m="http://schemas.openxmlformats.org/officeDocument/2006/math">
                    <m:r>
                      <a:rPr lang="en-US" i="1">
                        <a:latin typeface="Cambria Math"/>
                      </a:rPr>
                      <m:t>𝑎</m:t>
                    </m:r>
                  </m:oMath>
                </a14:m>
                <a:r>
                  <a:rPr lang="en-US" dirty="0"/>
                  <a:t> and </a:t>
                </a:r>
                <a14:m>
                  <m:oMath xmlns:m="http://schemas.openxmlformats.org/officeDocument/2006/math">
                    <m:r>
                      <a:rPr lang="en-US" i="1">
                        <a:latin typeface="Cambria Math"/>
                      </a:rPr>
                      <m:t>𝑏</m:t>
                    </m:r>
                  </m:oMath>
                </a14:m>
                <a:r>
                  <a:rPr lang="en-US" dirty="0"/>
                  <a:t> be positive integers. Then there exists unique integers </a:t>
                </a:r>
                <a14:m>
                  <m:oMath xmlns:m="http://schemas.openxmlformats.org/officeDocument/2006/math">
                    <m:r>
                      <a:rPr lang="en-US" i="1">
                        <a:latin typeface="Cambria Math"/>
                      </a:rPr>
                      <m:t>𝑞</m:t>
                    </m:r>
                  </m:oMath>
                </a14:m>
                <a:r>
                  <a:rPr lang="en-US" dirty="0"/>
                  <a:t> and </a:t>
                </a:r>
                <a14:m>
                  <m:oMath xmlns:m="http://schemas.openxmlformats.org/officeDocument/2006/math">
                    <m:r>
                      <a:rPr lang="en-US" i="1">
                        <a:latin typeface="Cambria Math"/>
                      </a:rPr>
                      <m:t>𝑟</m:t>
                    </m:r>
                  </m:oMath>
                </a14:m>
                <a:r>
                  <a:rPr lang="en-US" dirty="0"/>
                  <a:t> such that </a:t>
                </a:r>
                <a14:m>
                  <m:oMath xmlns:m="http://schemas.openxmlformats.org/officeDocument/2006/math">
                    <m:r>
                      <a:rPr lang="en-US" i="1">
                        <a:latin typeface="Cambria Math"/>
                      </a:rPr>
                      <m:t>𝑏</m:t>
                    </m:r>
                    <m:r>
                      <a:rPr lang="en-US" i="1">
                        <a:latin typeface="Cambria Math"/>
                      </a:rPr>
                      <m:t>=</m:t>
                    </m:r>
                    <m:r>
                      <a:rPr lang="en-US" i="1">
                        <a:latin typeface="Cambria Math"/>
                      </a:rPr>
                      <m:t>𝑎𝑞</m:t>
                    </m:r>
                    <m:r>
                      <a:rPr lang="en-US" i="1">
                        <a:latin typeface="Cambria Math"/>
                      </a:rPr>
                      <m:t>+</m:t>
                    </m:r>
                    <m:r>
                      <a:rPr lang="en-US" i="1">
                        <a:latin typeface="Cambria Math"/>
                      </a:rPr>
                      <m:t>𝑟</m:t>
                    </m:r>
                  </m:oMath>
                </a14:m>
                <a:r>
                  <a:rPr lang="en-US" dirty="0"/>
                  <a:t> with </a:t>
                </a:r>
                <a14:m>
                  <m:oMath xmlns:m="http://schemas.openxmlformats.org/officeDocument/2006/math">
                    <m:r>
                      <a:rPr lang="en-US" i="1">
                        <a:latin typeface="Cambria Math"/>
                      </a:rPr>
                      <m:t>0≤</m:t>
                    </m:r>
                    <m:r>
                      <a:rPr lang="en-US" i="1">
                        <a:latin typeface="Cambria Math"/>
                      </a:rPr>
                      <m:t>𝑟</m:t>
                    </m:r>
                    <m:r>
                      <a:rPr lang="en-US" i="1">
                        <a:latin typeface="Cambria Math"/>
                      </a:rPr>
                      <m:t>&lt;</m:t>
                    </m:r>
                    <m:r>
                      <a:rPr lang="en-US" i="1">
                        <a:latin typeface="Cambria Math"/>
                      </a:rPr>
                      <m:t>𝑎</m:t>
                    </m:r>
                  </m:oMath>
                </a14:m>
                <a:r>
                  <a:rPr lang="en-US" dirty="0"/>
                  <a:t>.</a:t>
                </a:r>
              </a:p>
              <a:p>
                <a:pPr marL="0" indent="0">
                  <a:buNone/>
                </a:pPr>
                <a:endParaRPr lang="en-US" dirty="0"/>
              </a:p>
              <a:p>
                <a:pPr marL="0" indent="0">
                  <a:buNone/>
                </a:pPr>
                <a:r>
                  <a:rPr lang="en-US" sz="2400" dirty="0"/>
                  <a:t>Proof</a:t>
                </a:r>
                <a:r>
                  <a:rPr lang="en-US" dirty="0" smtClean="0"/>
                  <a:t>:</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43"/>
                </a:stretch>
              </a:blipFill>
            </p:spPr>
            <p:txBody>
              <a:bodyPr/>
              <a:lstStyle/>
              <a:p>
                <a:r>
                  <a:rPr lang="en-US">
                    <a:noFill/>
                  </a:rPr>
                  <a:t> </a:t>
                </a:r>
              </a:p>
            </p:txBody>
          </p:sp>
        </mc:Fallback>
      </mc:AlternateContent>
    </p:spTree>
    <p:extLst>
      <p:ext uri="{BB962C8B-B14F-4D97-AF65-F5344CB8AC3E}">
        <p14:creationId xmlns:p14="http://schemas.microsoft.com/office/powerpoint/2010/main" xmlns="" val="5033014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Continued</a:t>
            </a:r>
            <a:endParaRPr lang="en-US" dirty="0"/>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xmlns="" val="3500572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Algorithm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sz="2400" dirty="0" smtClean="0"/>
                  <a:t>Example</a:t>
                </a:r>
                <a:r>
                  <a:rPr lang="en-US" dirty="0" smtClean="0"/>
                  <a:t>: Applying the theorem to our previous example with </a:t>
                </a:r>
                <a14:m>
                  <m:oMath xmlns:m="http://schemas.openxmlformats.org/officeDocument/2006/math">
                    <m:r>
                      <a:rPr lang="en-US" b="0" i="1" smtClean="0">
                        <a:latin typeface="Cambria Math"/>
                      </a:rPr>
                      <m:t>5</m:t>
                    </m:r>
                  </m:oMath>
                </a14:m>
                <a:r>
                  <a:rPr lang="en-US" dirty="0" smtClean="0"/>
                  <a:t> and </a:t>
                </a:r>
                <a14:m>
                  <m:oMath xmlns:m="http://schemas.openxmlformats.org/officeDocument/2006/math">
                    <m:r>
                      <a:rPr lang="en-US" b="0" i="1" smtClean="0">
                        <a:latin typeface="Cambria Math"/>
                      </a:rPr>
                      <m:t>13.</m:t>
                    </m:r>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1111" t="-943"/>
                </a:stretch>
              </a:blipFill>
            </p:spPr>
            <p:txBody>
              <a:bodyPr/>
              <a:lstStyle/>
              <a:p>
                <a:r>
                  <a:rPr lang="en-US">
                    <a:noFill/>
                  </a:rPr>
                  <a:t> </a:t>
                </a:r>
              </a:p>
            </p:txBody>
          </p:sp>
        </mc:Fallback>
      </mc:AlternateContent>
    </p:spTree>
    <p:extLst>
      <p:ext uri="{BB962C8B-B14F-4D97-AF65-F5344CB8AC3E}">
        <p14:creationId xmlns:p14="http://schemas.microsoft.com/office/powerpoint/2010/main" xmlns="" val="38986516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Greatest Common Divisor</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sz="2400" dirty="0" smtClean="0"/>
                  <a:t>Definition: </a:t>
                </a:r>
                <a:r>
                  <a:rPr lang="en-US" dirty="0" smtClean="0"/>
                  <a:t>The largest positive integer that divides both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is called the </a:t>
                </a:r>
                <a:r>
                  <a:rPr lang="en-US" i="1" dirty="0" smtClean="0"/>
                  <a:t>greatest common divisor (g.c.d) </a:t>
                </a:r>
                <a:r>
                  <a:rPr lang="en-US" dirty="0" smtClean="0"/>
                  <a:t>of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denoted by </a:t>
                </a:r>
                <a14:m>
                  <m:oMath xmlns:m="http://schemas.openxmlformats.org/officeDocument/2006/math">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m:t>
                        </m:r>
                      </m:e>
                    </m:d>
                    <m:r>
                      <a:rPr lang="en-US" b="0" i="1" smtClean="0">
                        <a:latin typeface="Cambria Math"/>
                      </a:rPr>
                      <m:t>.</m:t>
                    </m:r>
                  </m:oMath>
                </a14:m>
                <a:endParaRPr lang="en-US" dirty="0" smtClean="0"/>
              </a:p>
              <a:p>
                <a:pPr marL="0" indent="0">
                  <a:buNone/>
                </a:pPr>
                <a:endParaRPr lang="en-US" dirty="0"/>
              </a:p>
              <a:p>
                <a:pPr marL="0" indent="0">
                  <a:buNone/>
                </a:pPr>
                <a:r>
                  <a:rPr lang="en-US" sz="2400" dirty="0" smtClean="0"/>
                  <a:t>Example</a:t>
                </a:r>
                <a:r>
                  <a:rPr lang="en-US" dirty="0" smtClean="0"/>
                  <a:t>: Let’s calculate the g.c.d of </a:t>
                </a:r>
                <a14:m>
                  <m:oMath xmlns:m="http://schemas.openxmlformats.org/officeDocument/2006/math">
                    <m:r>
                      <a:rPr lang="en-US" b="0" i="1" smtClean="0">
                        <a:latin typeface="Cambria Math"/>
                      </a:rPr>
                      <m:t>42</m:t>
                    </m:r>
                  </m:oMath>
                </a14:m>
                <a:r>
                  <a:rPr lang="en-US" dirty="0" smtClean="0"/>
                  <a:t> and </a:t>
                </a:r>
                <a14:m>
                  <m:oMath xmlns:m="http://schemas.openxmlformats.org/officeDocument/2006/math">
                    <m:r>
                      <a:rPr lang="en-US" b="0" i="1" smtClean="0">
                        <a:latin typeface="Cambria Math"/>
                      </a:rPr>
                      <m:t>48</m:t>
                    </m:r>
                  </m:oMath>
                </a14:m>
                <a:r>
                  <a:rPr lang="en-US" dirty="0" smtClean="0"/>
                  <a:t>. </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43" r="-963"/>
                </a:stretch>
              </a:blipFill>
            </p:spPr>
            <p:txBody>
              <a:bodyPr/>
              <a:lstStyle/>
              <a:p>
                <a:r>
                  <a:rPr lang="en-US">
                    <a:noFill/>
                  </a:rPr>
                  <a:t> </a:t>
                </a:r>
              </a:p>
            </p:txBody>
          </p:sp>
        </mc:Fallback>
      </mc:AlternateContent>
    </p:spTree>
    <p:extLst>
      <p:ext uri="{BB962C8B-B14F-4D97-AF65-F5344CB8AC3E}">
        <p14:creationId xmlns:p14="http://schemas.microsoft.com/office/powerpoint/2010/main" xmlns="" val="30365655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G.C.D and Linear Combination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sz="2400" dirty="0" smtClean="0"/>
                  <a:t>Theorem</a:t>
                </a:r>
                <a:r>
                  <a:rPr lang="en-US" dirty="0" smtClean="0"/>
                  <a:t>: The greatest common divisor of two numbers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is the smallest positive linear combination of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a:t>
                </a:r>
              </a:p>
              <a:p>
                <a:pPr marL="0" indent="0">
                  <a:buNone/>
                </a:pPr>
                <a:endParaRPr lang="en-US" dirty="0"/>
              </a:p>
              <a:p>
                <a:pPr marL="0" indent="0">
                  <a:buNone/>
                </a:pPr>
                <a:r>
                  <a:rPr lang="en-US" sz="2400" dirty="0" smtClean="0"/>
                  <a:t>Proof: </a:t>
                </a:r>
                <a:endParaRPr 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43"/>
                </a:stretch>
              </a:blipFill>
            </p:spPr>
            <p:txBody>
              <a:bodyPr/>
              <a:lstStyle/>
              <a:p>
                <a:r>
                  <a:rPr lang="en-US">
                    <a:noFill/>
                  </a:rPr>
                  <a:t> </a:t>
                </a:r>
              </a:p>
            </p:txBody>
          </p:sp>
        </mc:Fallback>
      </mc:AlternateContent>
    </p:spTree>
    <p:extLst>
      <p:ext uri="{BB962C8B-B14F-4D97-AF65-F5344CB8AC3E}">
        <p14:creationId xmlns:p14="http://schemas.microsoft.com/office/powerpoint/2010/main" xmlns="" val="8944734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G.C.D and Linear Combination</a:t>
            </a:r>
            <a:endParaRPr lang="en-US" dirty="0"/>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xmlns="" val="18165732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Relatively Prime</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1524000"/>
                <a:ext cx="8229600" cy="4953000"/>
              </a:xfrm>
            </p:spPr>
            <p:txBody>
              <a:bodyPr>
                <a:normAutofit/>
              </a:bodyPr>
              <a:lstStyle/>
              <a:p>
                <a:pPr marL="0" indent="0">
                  <a:buNone/>
                </a:pPr>
                <a:r>
                  <a:rPr lang="en-US" sz="2400" dirty="0" smtClean="0"/>
                  <a:t>Definition (Relatively Prime): </a:t>
                </a:r>
                <a:r>
                  <a:rPr lang="en-US" dirty="0" smtClean="0"/>
                  <a:t>The integers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is called relatively prime if </a:t>
                </a:r>
                <a14:m>
                  <m:oMath xmlns:m="http://schemas.openxmlformats.org/officeDocument/2006/math">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m:t>
                        </m:r>
                      </m:e>
                    </m:d>
                    <m:r>
                      <a:rPr lang="en-US" b="0" i="1" smtClean="0">
                        <a:latin typeface="Cambria Math"/>
                      </a:rPr>
                      <m:t>=1</m:t>
                    </m:r>
                  </m:oMath>
                </a14:m>
                <a:r>
                  <a:rPr lang="en-US" dirty="0" smtClean="0"/>
                  <a:t>. The integers </a:t>
                </a:r>
                <a14:m>
                  <m:oMath xmlns:m="http://schemas.openxmlformats.org/officeDocument/2006/math">
                    <m:sSub>
                      <m:sSubPr>
                        <m:ctrlPr>
                          <a:rPr lang="en-US" b="0" i="1" smtClean="0">
                            <a:latin typeface="Cambria Math"/>
                          </a:rPr>
                        </m:ctrlPr>
                      </m:sSubPr>
                      <m:e>
                        <m:r>
                          <a:rPr lang="en-US" b="0" i="1" smtClean="0">
                            <a:latin typeface="Cambria Math"/>
                          </a:rPr>
                          <m:t>𝑚</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𝑚</m:t>
                        </m:r>
                      </m:e>
                      <m:sub>
                        <m:r>
                          <a:rPr lang="en-US" b="0" i="1" smtClean="0">
                            <a:latin typeface="Cambria Math"/>
                          </a:rPr>
                          <m:t>2</m:t>
                        </m:r>
                      </m:sub>
                    </m:sSub>
                    <m:r>
                      <a:rPr lang="en-US" b="0" i="1" smtClean="0">
                        <a:latin typeface="Cambria Math"/>
                      </a:rPr>
                      <m:t>,…,</m:t>
                    </m:r>
                    <m:sSub>
                      <m:sSubPr>
                        <m:ctrlPr>
                          <a:rPr lang="en-US" b="0" i="1" smtClean="0">
                            <a:latin typeface="Cambria Math"/>
                          </a:rPr>
                        </m:ctrlPr>
                      </m:sSubPr>
                      <m:e>
                        <m:r>
                          <a:rPr lang="en-US" b="0" i="1" smtClean="0">
                            <a:latin typeface="Cambria Math"/>
                          </a:rPr>
                          <m:t>𝑚</m:t>
                        </m:r>
                      </m:e>
                      <m:sub>
                        <m:r>
                          <a:rPr lang="en-US" b="0" i="1" smtClean="0">
                            <a:latin typeface="Cambria Math"/>
                          </a:rPr>
                          <m:t>𝑛</m:t>
                        </m:r>
                      </m:sub>
                    </m:sSub>
                  </m:oMath>
                </a14:m>
                <a:r>
                  <a:rPr lang="en-US" dirty="0" smtClean="0"/>
                  <a:t> are relatively prime if  every pair of </a:t>
                </a:r>
                <a14:m>
                  <m:oMath xmlns:m="http://schemas.openxmlformats.org/officeDocument/2006/math">
                    <m:sSub>
                      <m:sSubPr>
                        <m:ctrlPr>
                          <a:rPr lang="en-US" b="0" i="1" smtClean="0">
                            <a:latin typeface="Cambria Math"/>
                          </a:rPr>
                        </m:ctrlPr>
                      </m:sSubPr>
                      <m:e>
                        <m:r>
                          <a:rPr lang="en-US" b="0" i="1" smtClean="0">
                            <a:latin typeface="Cambria Math"/>
                          </a:rPr>
                          <m:t>𝑚</m:t>
                        </m:r>
                      </m:e>
                      <m:sub>
                        <m:r>
                          <a:rPr lang="en-US" b="0" i="1" smtClean="0">
                            <a:latin typeface="Cambria Math"/>
                          </a:rPr>
                          <m:t>𝑖</m:t>
                        </m:r>
                      </m:sub>
                    </m:sSub>
                  </m:oMath>
                </a14:m>
                <a:r>
                  <a:rPr lang="en-US" dirty="0" smtClean="0"/>
                  <a:t> is relatively prime i.e. </a:t>
                </a:r>
                <a14:m>
                  <m:oMath xmlns:m="http://schemas.openxmlformats.org/officeDocument/2006/math">
                    <m:d>
                      <m:dPr>
                        <m:ctrlPr>
                          <a:rPr lang="en-US" b="0" i="1" smtClean="0">
                            <a:latin typeface="Cambria Math"/>
                          </a:rPr>
                        </m:ctrlPr>
                      </m:dPr>
                      <m:e>
                        <m:sSub>
                          <m:sSubPr>
                            <m:ctrlPr>
                              <a:rPr lang="en-US" b="0" i="1" smtClean="0">
                                <a:latin typeface="Cambria Math"/>
                              </a:rPr>
                            </m:ctrlPr>
                          </m:sSubPr>
                          <m:e>
                            <m:r>
                              <a:rPr lang="en-US" b="0" i="1" smtClean="0">
                                <a:latin typeface="Cambria Math"/>
                              </a:rPr>
                              <m:t>𝑚</m:t>
                            </m:r>
                          </m:e>
                          <m:sub>
                            <m:r>
                              <a:rPr lang="en-US" b="0" i="1" smtClean="0">
                                <a:latin typeface="Cambria Math"/>
                              </a:rPr>
                              <m:t>𝑖</m:t>
                            </m:r>
                          </m:sub>
                        </m:sSub>
                        <m:r>
                          <a:rPr lang="en-US" b="0" i="1" smtClean="0">
                            <a:latin typeface="Cambria Math"/>
                          </a:rPr>
                          <m:t>,</m:t>
                        </m:r>
                        <m:sSub>
                          <m:sSubPr>
                            <m:ctrlPr>
                              <a:rPr lang="en-US" b="0" i="1" smtClean="0">
                                <a:latin typeface="Cambria Math"/>
                              </a:rPr>
                            </m:ctrlPr>
                          </m:sSubPr>
                          <m:e>
                            <m:r>
                              <a:rPr lang="en-US" b="0" i="1" smtClean="0">
                                <a:latin typeface="Cambria Math"/>
                              </a:rPr>
                              <m:t>𝑚</m:t>
                            </m:r>
                          </m:e>
                          <m:sub>
                            <m:r>
                              <a:rPr lang="en-US" b="0" i="1" smtClean="0">
                                <a:latin typeface="Cambria Math"/>
                              </a:rPr>
                              <m:t>𝑗</m:t>
                            </m:r>
                          </m:sub>
                        </m:sSub>
                      </m:e>
                    </m:d>
                    <m:r>
                      <a:rPr lang="en-US" b="0" i="1" smtClean="0">
                        <a:latin typeface="Cambria Math"/>
                      </a:rPr>
                      <m:t>=1</m:t>
                    </m:r>
                  </m:oMath>
                </a14:m>
                <a:r>
                  <a:rPr lang="en-US" dirty="0" smtClean="0"/>
                  <a:t>, whenever </a:t>
                </a:r>
                <a14:m>
                  <m:oMath xmlns:m="http://schemas.openxmlformats.org/officeDocument/2006/math">
                    <m:r>
                      <a:rPr lang="en-US" b="0" i="1" smtClean="0">
                        <a:latin typeface="Cambria Math"/>
                      </a:rPr>
                      <m:t>𝑖</m:t>
                    </m:r>
                    <m:r>
                      <a:rPr lang="en-US" b="0" i="1" smtClean="0">
                        <a:latin typeface="Cambria Math"/>
                      </a:rPr>
                      <m:t>≠</m:t>
                    </m:r>
                    <m:r>
                      <a:rPr lang="en-US" b="0" i="1" smtClean="0">
                        <a:latin typeface="Cambria Math"/>
                      </a:rPr>
                      <m:t>𝑗</m:t>
                    </m:r>
                  </m:oMath>
                </a14:m>
                <a:r>
                  <a:rPr lang="en-US" dirty="0" smtClean="0"/>
                  <a:t>.</a:t>
                </a:r>
              </a:p>
              <a:p>
                <a:pPr marL="0" indent="0">
                  <a:buNone/>
                </a:pPr>
                <a:endParaRPr lang="en-US" dirty="0" smtClean="0"/>
              </a:p>
              <a:p>
                <a:pPr marL="0" indent="0">
                  <a:buNone/>
                </a:pPr>
                <a:r>
                  <a:rPr lang="en-US" sz="2400" dirty="0" smtClean="0"/>
                  <a:t>Example:</a:t>
                </a:r>
                <a:endParaRPr lang="en-US" sz="2400" dirty="0"/>
              </a:p>
              <a:p>
                <a:pPr marL="0" indent="0">
                  <a:buNone/>
                </a:pPr>
                <a:endParaRPr lang="en-US" sz="2400" dirty="0" smtClean="0"/>
              </a:p>
              <a:p>
                <a:pPr marL="0" indent="0">
                  <a:buNone/>
                </a:pPr>
                <a:r>
                  <a:rPr lang="en-US" sz="2400" dirty="0"/>
                  <a:t>Note</a:t>
                </a:r>
                <a:r>
                  <a:rPr lang="en-US" dirty="0"/>
                  <a:t>: We can use the previous result of linear combination to show that two numbers are relatively prime, if we can write </a:t>
                </a:r>
                <a14:m>
                  <m:oMath xmlns:m="http://schemas.openxmlformats.org/officeDocument/2006/math">
                    <m:r>
                      <a:rPr lang="en-US" i="1">
                        <a:latin typeface="Cambria Math"/>
                      </a:rPr>
                      <m:t>1</m:t>
                    </m:r>
                  </m:oMath>
                </a14:m>
                <a:r>
                  <a:rPr lang="en-US" dirty="0"/>
                  <a:t> as the linear combination of these two numbers because </a:t>
                </a:r>
                <a14:m>
                  <m:oMath xmlns:m="http://schemas.openxmlformats.org/officeDocument/2006/math">
                    <m:r>
                      <a:rPr lang="en-US" i="1">
                        <a:latin typeface="Cambria Math"/>
                      </a:rPr>
                      <m:t>1</m:t>
                    </m:r>
                  </m:oMath>
                </a14:m>
                <a:r>
                  <a:rPr lang="en-US" dirty="0"/>
                  <a:t> is the smallest positive integer.</a:t>
                </a:r>
              </a:p>
              <a:p>
                <a:pPr marL="0" indent="0">
                  <a:buNone/>
                </a:pPr>
                <a:endParaRPr lang="en-US" dirty="0"/>
              </a:p>
              <a:p>
                <a:pPr marL="0" indent="0">
                  <a:buNone/>
                </a:pPr>
                <a:r>
                  <a:rPr lang="en-US" sz="2400" dirty="0" smtClean="0"/>
                  <a:t>Example</a:t>
                </a:r>
                <a:r>
                  <a:rPr lang="en-US" dirty="0" smtClean="0"/>
                  <a:t>: Consider </a:t>
                </a:r>
                <a14:m>
                  <m:oMath xmlns:m="http://schemas.openxmlformats.org/officeDocument/2006/math">
                    <m:r>
                      <a:rPr lang="en-US" b="0" i="1" smtClean="0">
                        <a:latin typeface="Cambria Math"/>
                      </a:rPr>
                      <m:t>3</m:t>
                    </m:r>
                  </m:oMath>
                </a14:m>
                <a:r>
                  <a:rPr lang="en-US" dirty="0" smtClean="0"/>
                  <a:t> and </a:t>
                </a:r>
                <a14:m>
                  <m:oMath xmlns:m="http://schemas.openxmlformats.org/officeDocument/2006/math">
                    <m:r>
                      <a:rPr lang="en-US" b="0" i="1" smtClean="0">
                        <a:latin typeface="Cambria Math"/>
                      </a:rPr>
                      <m:t>5</m:t>
                    </m:r>
                  </m:oMath>
                </a14:m>
                <a:r>
                  <a:rPr lang="en-US" dirty="0" smtClean="0"/>
                  <a:t>. </a:t>
                </a:r>
                <a14:m>
                  <m:oMath xmlns:m="http://schemas.openxmlformats.org/officeDocument/2006/math">
                    <m:r>
                      <a:rPr lang="en-US" b="0" i="1" smtClean="0">
                        <a:latin typeface="Cambria Math"/>
                      </a:rPr>
                      <m:t>3</m:t>
                    </m:r>
                    <m:d>
                      <m:dPr>
                        <m:ctrlPr>
                          <a:rPr lang="en-US" b="0" i="1" smtClean="0">
                            <a:latin typeface="Cambria Math"/>
                          </a:rPr>
                        </m:ctrlPr>
                      </m:dPr>
                      <m:e>
                        <m:r>
                          <a:rPr lang="en-US" b="0" i="1" smtClean="0">
                            <a:latin typeface="Cambria Math"/>
                          </a:rPr>
                          <m:t>−3</m:t>
                        </m:r>
                      </m:e>
                    </m:d>
                    <m:r>
                      <a:rPr lang="en-US" b="0" i="1" smtClean="0">
                        <a:latin typeface="Cambria Math"/>
                      </a:rPr>
                      <m:t>+5</m:t>
                    </m:r>
                    <m:d>
                      <m:dPr>
                        <m:ctrlPr>
                          <a:rPr lang="en-US" b="0" i="1" smtClean="0">
                            <a:latin typeface="Cambria Math"/>
                          </a:rPr>
                        </m:ctrlPr>
                      </m:dPr>
                      <m:e>
                        <m:r>
                          <a:rPr lang="en-US" b="0" i="1" smtClean="0">
                            <a:latin typeface="Cambria Math"/>
                          </a:rPr>
                          <m:t>2</m:t>
                        </m:r>
                      </m:e>
                    </m:d>
                    <m:r>
                      <a:rPr lang="en-US" b="0" i="1" smtClean="0">
                        <a:latin typeface="Cambria Math"/>
                      </a:rPr>
                      <m:t>=1</m:t>
                    </m:r>
                  </m:oMath>
                </a14:m>
                <a:r>
                  <a:rPr lang="en-US" dirty="0" smtClean="0"/>
                  <a:t>. We can’t find any positive integer less than </a:t>
                </a:r>
                <a14:m>
                  <m:oMath xmlns:m="http://schemas.openxmlformats.org/officeDocument/2006/math">
                    <m:r>
                      <a:rPr lang="en-US" b="0" i="1" smtClean="0">
                        <a:latin typeface="Cambria Math"/>
                      </a:rPr>
                      <m:t>1</m:t>
                    </m:r>
                  </m:oMath>
                </a14:m>
                <a:r>
                  <a:rPr lang="en-US" dirty="0" smtClean="0"/>
                  <a:t>, which implies that </a:t>
                </a:r>
                <a14:m>
                  <m:oMath xmlns:m="http://schemas.openxmlformats.org/officeDocument/2006/math">
                    <m:r>
                      <a:rPr lang="en-US" b="0" i="1" smtClean="0">
                        <a:latin typeface="Cambria Math"/>
                      </a:rPr>
                      <m:t>3</m:t>
                    </m:r>
                  </m:oMath>
                </a14:m>
                <a:r>
                  <a:rPr lang="en-US" dirty="0" smtClean="0"/>
                  <a:t> and </a:t>
                </a:r>
                <a14:m>
                  <m:oMath xmlns:m="http://schemas.openxmlformats.org/officeDocument/2006/math">
                    <m:r>
                      <a:rPr lang="en-US" b="0" i="1" smtClean="0">
                        <a:latin typeface="Cambria Math"/>
                      </a:rPr>
                      <m:t>5</m:t>
                    </m:r>
                  </m:oMath>
                </a14:m>
                <a:r>
                  <a:rPr lang="en-US" dirty="0" smtClean="0"/>
                  <a:t> are relatively prime.</a:t>
                </a:r>
              </a:p>
              <a:p>
                <a:pPr marL="0" indent="0">
                  <a:buNone/>
                </a:pPr>
                <a:endParaRPr lang="en-US" dirty="0"/>
              </a:p>
              <a:p>
                <a:pPr marL="0" indent="0">
                  <a:buNone/>
                </a:pPr>
                <a:r>
                  <a:rPr lang="en-US" dirty="0" smtClean="0"/>
                  <a:t> </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524000"/>
                <a:ext cx="8229600" cy="4953000"/>
              </a:xfrm>
              <a:blipFill rotWithShape="1">
                <a:blip r:embed="rId3" cstate="print"/>
                <a:stretch>
                  <a:fillRect l="-1111" t="-861"/>
                </a:stretch>
              </a:blipFill>
            </p:spPr>
            <p:txBody>
              <a:bodyPr/>
              <a:lstStyle/>
              <a:p>
                <a:r>
                  <a:rPr lang="en-US">
                    <a:noFill/>
                  </a:rPr>
                  <a:t> </a:t>
                </a:r>
              </a:p>
            </p:txBody>
          </p:sp>
        </mc:Fallback>
      </mc:AlternateContent>
    </p:spTree>
    <p:extLst>
      <p:ext uri="{BB962C8B-B14F-4D97-AF65-F5344CB8AC3E}">
        <p14:creationId xmlns:p14="http://schemas.microsoft.com/office/powerpoint/2010/main" xmlns="" val="33645510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Relatively Prime</a:t>
            </a:r>
            <a:endParaRPr lang="en-US" dirty="0"/>
          </a:p>
        </p:txBody>
      </p:sp>
      <p:sp>
        <p:nvSpPr>
          <p:cNvPr id="3" name="Content Placeholder 2"/>
          <p:cNvSpPr>
            <a:spLocks noGrp="1"/>
          </p:cNvSpPr>
          <p:nvPr>
            <p:ph idx="1"/>
          </p:nvPr>
        </p:nvSpPr>
        <p:spPr/>
        <p:txBody>
          <a:bodyPr/>
          <a:lstStyle/>
          <a:p>
            <a:pPr marL="0" indent="0">
              <a:buNone/>
            </a:pPr>
            <a:r>
              <a:rPr lang="en-US" sz="2400" dirty="0"/>
              <a:t>Exercise</a:t>
            </a:r>
            <a:r>
              <a:rPr lang="en-US" dirty="0"/>
              <a:t>: Any two consecutive numbers are relatively prime</a:t>
            </a:r>
          </a:p>
        </p:txBody>
      </p:sp>
    </p:spTree>
    <p:extLst>
      <p:ext uri="{BB962C8B-B14F-4D97-AF65-F5344CB8AC3E}">
        <p14:creationId xmlns:p14="http://schemas.microsoft.com/office/powerpoint/2010/main" xmlns="" val="5442229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Divisor and G.C.D</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We know that all other common divisors are less than the g.c.d but there is more than this. Every common divisor also divides the g.c.d</a:t>
                </a:r>
              </a:p>
              <a:p>
                <a:pPr marL="0" indent="0">
                  <a:buNone/>
                </a:pPr>
                <a:endParaRPr lang="en-US" dirty="0"/>
              </a:p>
              <a:p>
                <a:pPr marL="0" indent="0">
                  <a:buNone/>
                </a:pPr>
                <a:r>
                  <a:rPr lang="en-US" sz="2400" dirty="0" smtClean="0"/>
                  <a:t>Theorem</a:t>
                </a:r>
                <a:r>
                  <a:rPr lang="en-US" dirty="0" smtClean="0"/>
                  <a:t>: If </a:t>
                </a:r>
                <a14:m>
                  <m:oMath xmlns:m="http://schemas.openxmlformats.org/officeDocument/2006/math">
                    <m:r>
                      <a:rPr lang="en-US" b="0" i="1" smtClean="0">
                        <a:latin typeface="Cambria Math"/>
                      </a:rPr>
                      <m:t>𝑐</m:t>
                    </m:r>
                  </m:oMath>
                </a14:m>
                <a:r>
                  <a:rPr lang="en-US" dirty="0" smtClean="0"/>
                  <a:t> is any common divisor of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r>
                      <a:rPr lang="en-US" b="0" i="1" smtClean="0">
                        <a:latin typeface="Cambria Math"/>
                      </a:rPr>
                      <m:t>,</m:t>
                    </m:r>
                  </m:oMath>
                </a14:m>
                <a:r>
                  <a:rPr lang="en-US" dirty="0" smtClean="0"/>
                  <a:t> then </a:t>
                </a:r>
                <a14:m>
                  <m:oMath xmlns:m="http://schemas.openxmlformats.org/officeDocument/2006/math">
                    <m:r>
                      <a:rPr lang="en-US" b="0" i="1" smtClean="0">
                        <a:latin typeface="Cambria Math"/>
                      </a:rPr>
                      <m:t>𝑐</m:t>
                    </m:r>
                  </m:oMath>
                </a14:m>
                <a:r>
                  <a:rPr lang="en-US" dirty="0" smtClean="0"/>
                  <a:t> divides </a:t>
                </a:r>
                <a14:m>
                  <m:oMath xmlns:m="http://schemas.openxmlformats.org/officeDocument/2006/math">
                    <m:r>
                      <a:rPr lang="en-US" b="0" i="1" smtClean="0">
                        <a:latin typeface="Cambria Math"/>
                      </a:rPr>
                      <m:t>(</m:t>
                    </m:r>
                    <m:r>
                      <a:rPr lang="en-US" b="0" i="1" smtClean="0">
                        <a:latin typeface="Cambria Math"/>
                      </a:rPr>
                      <m:t>𝑎</m:t>
                    </m:r>
                    <m:r>
                      <a:rPr lang="en-US" b="0" i="1" smtClean="0">
                        <a:latin typeface="Cambria Math"/>
                      </a:rPr>
                      <m:t>,</m:t>
                    </m:r>
                    <m:r>
                      <a:rPr lang="en-US" b="0" i="1" smtClean="0">
                        <a:latin typeface="Cambria Math"/>
                      </a:rPr>
                      <m:t>𝑏</m:t>
                    </m:r>
                    <m:r>
                      <a:rPr lang="en-US" b="0" i="1" smtClean="0">
                        <a:latin typeface="Cambria Math"/>
                      </a:rPr>
                      <m:t>)</m:t>
                    </m:r>
                  </m:oMath>
                </a14:m>
                <a:r>
                  <a:rPr lang="en-US" dirty="0" smtClean="0"/>
                  <a:t>.</a:t>
                </a:r>
              </a:p>
              <a:p>
                <a:pPr marL="0" indent="0">
                  <a:buNone/>
                </a:pPr>
                <a:endParaRPr lang="en-US" dirty="0"/>
              </a:p>
              <a:p>
                <a:pPr marL="0" indent="0">
                  <a:buNone/>
                </a:pPr>
                <a:r>
                  <a:rPr lang="en-US" sz="2400" dirty="0" smtClean="0"/>
                  <a:t>Proof: </a:t>
                </a:r>
                <a:endParaRPr 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674"/>
                </a:stretch>
              </a:blipFill>
            </p:spPr>
            <p:txBody>
              <a:bodyPr/>
              <a:lstStyle/>
              <a:p>
                <a:r>
                  <a:rPr lang="en-US">
                    <a:noFill/>
                  </a:rPr>
                  <a:t> </a:t>
                </a:r>
              </a:p>
            </p:txBody>
          </p:sp>
        </mc:Fallback>
      </mc:AlternateContent>
    </p:spTree>
    <p:extLst>
      <p:ext uri="{BB962C8B-B14F-4D97-AF65-F5344CB8AC3E}">
        <p14:creationId xmlns:p14="http://schemas.microsoft.com/office/powerpoint/2010/main" xmlns="" val="26668600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 Definition of G.C.D</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In view of the previous result we can reformulate the definition of g.c.d.</a:t>
                </a:r>
              </a:p>
              <a:p>
                <a:pPr marL="0" indent="0">
                  <a:buNone/>
                </a:pPr>
                <a:endParaRPr lang="en-US" dirty="0"/>
              </a:p>
              <a:p>
                <a:pPr marL="0" indent="0">
                  <a:buNone/>
                </a:pPr>
                <a:r>
                  <a:rPr lang="en-US" sz="2400" dirty="0" smtClean="0"/>
                  <a:t>Definition</a:t>
                </a:r>
                <a:r>
                  <a:rPr lang="en-US" dirty="0" smtClean="0"/>
                  <a:t>: A positive integer </a:t>
                </a:r>
                <a14:m>
                  <m:oMath xmlns:m="http://schemas.openxmlformats.org/officeDocument/2006/math">
                    <m:r>
                      <a:rPr lang="en-US" b="0" i="1" smtClean="0">
                        <a:latin typeface="Cambria Math"/>
                      </a:rPr>
                      <m:t>𝑑</m:t>
                    </m:r>
                  </m:oMath>
                </a14:m>
                <a:r>
                  <a:rPr lang="en-US" dirty="0" smtClean="0"/>
                  <a:t> is called g.c.d of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if</a:t>
                </a:r>
              </a:p>
              <a:p>
                <a:pPr marL="400050" indent="-400050">
                  <a:buFont typeface="+mj-lt"/>
                  <a:buAutoNum type="romanUcPeriod"/>
                </a:pPr>
                <a:endParaRPr lang="en-US" dirty="0" smtClean="0"/>
              </a:p>
              <a:p>
                <a:pPr marL="400050" indent="-400050">
                  <a:buFont typeface="+mj-lt"/>
                  <a:buAutoNum type="romanUcPeriod"/>
                </a:pPr>
                <a:r>
                  <a:rPr lang="en-US" dirty="0" smtClean="0"/>
                  <a:t> </a:t>
                </a:r>
                <a14:m>
                  <m:oMath xmlns:m="http://schemas.openxmlformats.org/officeDocument/2006/math">
                    <m:r>
                      <a:rPr lang="en-US" b="0" i="1" smtClean="0">
                        <a:latin typeface="Cambria Math"/>
                      </a:rPr>
                      <m:t>𝑑</m:t>
                    </m:r>
                    <m:r>
                      <a:rPr lang="en-US" b="0" i="1" smtClean="0">
                        <a:latin typeface="Cambria Math"/>
                      </a:rPr>
                      <m:t>|</m:t>
                    </m:r>
                    <m:r>
                      <a:rPr lang="en-US" b="0" i="1" smtClean="0">
                        <a:latin typeface="Cambria Math"/>
                      </a:rPr>
                      <m:t>𝑎</m:t>
                    </m:r>
                  </m:oMath>
                </a14:m>
                <a:r>
                  <a:rPr lang="en-US" dirty="0" smtClean="0"/>
                  <a:t> and </a:t>
                </a:r>
                <a14:m>
                  <m:oMath xmlns:m="http://schemas.openxmlformats.org/officeDocument/2006/math">
                    <m:r>
                      <a:rPr lang="en-US" b="0" i="1" smtClean="0">
                        <a:latin typeface="Cambria Math"/>
                      </a:rPr>
                      <m:t>𝑑</m:t>
                    </m:r>
                    <m:r>
                      <a:rPr lang="en-US" b="0" i="1" smtClean="0">
                        <a:latin typeface="Cambria Math"/>
                      </a:rPr>
                      <m:t>|</m:t>
                    </m:r>
                    <m:r>
                      <a:rPr lang="en-US" b="0" i="1" smtClean="0">
                        <a:latin typeface="Cambria Math"/>
                      </a:rPr>
                      <m:t>𝑏</m:t>
                    </m:r>
                  </m:oMath>
                </a14:m>
                <a:endParaRPr lang="en-US" dirty="0" smtClean="0"/>
              </a:p>
              <a:p>
                <a:pPr marL="400050" indent="-400050">
                  <a:buFont typeface="+mj-lt"/>
                  <a:buAutoNum type="romanUcPeriod"/>
                </a:pPr>
                <a:r>
                  <a:rPr lang="en-US" dirty="0" smtClean="0"/>
                  <a:t>If some other integer </a:t>
                </a:r>
                <a14:m>
                  <m:oMath xmlns:m="http://schemas.openxmlformats.org/officeDocument/2006/math">
                    <m:r>
                      <a:rPr lang="en-US" b="0" i="1" smtClean="0">
                        <a:latin typeface="Cambria Math"/>
                      </a:rPr>
                      <m:t>𝑒</m:t>
                    </m:r>
                    <m:r>
                      <a:rPr lang="en-US" b="0" i="1" smtClean="0">
                        <a:latin typeface="Cambria Math"/>
                      </a:rPr>
                      <m:t>|</m:t>
                    </m:r>
                    <m:r>
                      <a:rPr lang="en-US" b="0" i="1" smtClean="0">
                        <a:latin typeface="Cambria Math"/>
                      </a:rPr>
                      <m:t>𝑎</m:t>
                    </m:r>
                  </m:oMath>
                </a14:m>
                <a:r>
                  <a:rPr lang="en-US" dirty="0" smtClean="0"/>
                  <a:t> and </a:t>
                </a:r>
                <a14:m>
                  <m:oMath xmlns:m="http://schemas.openxmlformats.org/officeDocument/2006/math">
                    <m:r>
                      <a:rPr lang="en-US" b="0" i="1" smtClean="0">
                        <a:latin typeface="Cambria Math"/>
                      </a:rPr>
                      <m:t>𝑒</m:t>
                    </m:r>
                    <m:r>
                      <a:rPr lang="en-US" b="0" i="1" smtClean="0">
                        <a:latin typeface="Cambria Math"/>
                      </a:rPr>
                      <m:t>|</m:t>
                    </m:r>
                    <m:r>
                      <a:rPr lang="en-US" b="0" i="1" smtClean="0">
                        <a:latin typeface="Cambria Math"/>
                      </a:rPr>
                      <m:t>𝑏</m:t>
                    </m:r>
                  </m:oMath>
                </a14:m>
                <a:r>
                  <a:rPr lang="en-US" dirty="0" smtClean="0"/>
                  <a:t>, then </a:t>
                </a:r>
                <a14:m>
                  <m:oMath xmlns:m="http://schemas.openxmlformats.org/officeDocument/2006/math">
                    <m:r>
                      <a:rPr lang="en-US" b="0" i="1" smtClean="0">
                        <a:latin typeface="Cambria Math"/>
                      </a:rPr>
                      <m:t>𝑒</m:t>
                    </m:r>
                    <m:r>
                      <a:rPr lang="en-US" b="0" i="1" smtClean="0">
                        <a:latin typeface="Cambria Math"/>
                      </a:rPr>
                      <m:t>|</m:t>
                    </m:r>
                    <m:r>
                      <a:rPr lang="en-US" b="0" i="1" smtClean="0">
                        <a:latin typeface="Cambria Math"/>
                      </a:rPr>
                      <m:t>𝑑</m:t>
                    </m:r>
                  </m:oMath>
                </a14:m>
                <a:r>
                  <a:rPr lang="en-US" dirty="0" smtClean="0"/>
                  <a:t>.</a:t>
                </a:r>
              </a:p>
              <a:p>
                <a:pPr marL="400050" indent="-400050">
                  <a:buFont typeface="+mj-lt"/>
                  <a:buAutoNum type="romanUcPeriod"/>
                </a:pPr>
                <a:endParaRPr lang="en-US" dirty="0"/>
              </a:p>
              <a:p>
                <a:pPr marL="0" indent="0">
                  <a:buNone/>
                </a:pPr>
                <a:r>
                  <a:rPr lang="en-US" sz="2400" dirty="0" smtClean="0"/>
                  <a:t>Example</a:t>
                </a:r>
                <a:r>
                  <a:rPr lang="en-US" dirty="0" smtClean="0"/>
                  <a:t>: Revisit again the previous example.</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674"/>
                </a:stretch>
              </a:blipFill>
            </p:spPr>
            <p:txBody>
              <a:bodyPr/>
              <a:lstStyle/>
              <a:p>
                <a:r>
                  <a:rPr lang="en-US">
                    <a:noFill/>
                  </a:rPr>
                  <a:t> </a:t>
                </a:r>
              </a:p>
            </p:txBody>
          </p:sp>
        </mc:Fallback>
      </mc:AlternateContent>
    </p:spTree>
    <p:extLst>
      <p:ext uri="{BB962C8B-B14F-4D97-AF65-F5344CB8AC3E}">
        <p14:creationId xmlns:p14="http://schemas.microsoft.com/office/powerpoint/2010/main" xmlns="" val="27321236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G.C.D and </a:t>
            </a:r>
            <a:r>
              <a:rPr lang="en-US" dirty="0" err="1" smtClean="0"/>
              <a:t>mulitples</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sz="2400" dirty="0" smtClean="0"/>
                  <a:t>Theorem</a:t>
                </a:r>
                <a:r>
                  <a:rPr lang="en-US" dirty="0" smtClean="0"/>
                  <a:t>: Let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be integers. Then</a:t>
                </a:r>
              </a:p>
              <a:p>
                <a:pPr marL="400050" indent="-400050">
                  <a:buFont typeface="+mj-lt"/>
                  <a:buAutoNum type="romanUcPeriod"/>
                </a:pPr>
                <a:r>
                  <a:rPr lang="en-US" dirty="0"/>
                  <a:t> </a:t>
                </a:r>
                <a14:m>
                  <m:oMath xmlns:m="http://schemas.openxmlformats.org/officeDocument/2006/math">
                    <m:d>
                      <m:dPr>
                        <m:ctrlPr>
                          <a:rPr lang="en-US" b="0" i="1" smtClean="0">
                            <a:latin typeface="Cambria Math"/>
                          </a:rPr>
                        </m:ctrlPr>
                      </m:dPr>
                      <m:e>
                        <m:r>
                          <a:rPr lang="en-US" b="0" i="1" smtClean="0">
                            <a:latin typeface="Cambria Math"/>
                          </a:rPr>
                          <m:t>𝑐𝑎</m:t>
                        </m:r>
                        <m:r>
                          <a:rPr lang="en-US" b="0" i="1" smtClean="0">
                            <a:latin typeface="Cambria Math"/>
                          </a:rPr>
                          <m:t>.</m:t>
                        </m:r>
                        <m:r>
                          <a:rPr lang="en-US" b="0" i="1" smtClean="0">
                            <a:latin typeface="Cambria Math"/>
                          </a:rPr>
                          <m:t>𝑐𝑏</m:t>
                        </m:r>
                      </m:e>
                    </m:d>
                    <m:r>
                      <a:rPr lang="en-US" b="0" i="1" smtClean="0">
                        <a:latin typeface="Cambria Math"/>
                      </a:rPr>
                      <m:t>=</m:t>
                    </m:r>
                    <m:r>
                      <a:rPr lang="en-US" b="0" i="1" smtClean="0">
                        <a:latin typeface="Cambria Math"/>
                      </a:rPr>
                      <m:t>𝑐</m:t>
                    </m:r>
                    <m:r>
                      <a:rPr lang="en-US" b="0" i="1" smtClean="0">
                        <a:latin typeface="Cambria Math"/>
                      </a:rPr>
                      <m:t>(</m:t>
                    </m:r>
                    <m:r>
                      <a:rPr lang="en-US" b="0" i="1" smtClean="0">
                        <a:latin typeface="Cambria Math"/>
                      </a:rPr>
                      <m:t>𝑎</m:t>
                    </m:r>
                    <m:r>
                      <a:rPr lang="en-US" b="0" i="1" smtClean="0">
                        <a:latin typeface="Cambria Math"/>
                      </a:rPr>
                      <m:t>,</m:t>
                    </m:r>
                    <m:r>
                      <a:rPr lang="en-US" b="0" i="1" smtClean="0">
                        <a:latin typeface="Cambria Math"/>
                      </a:rPr>
                      <m:t>𝑏</m:t>
                    </m:r>
                    <m:r>
                      <a:rPr lang="en-US" b="0" i="1" smtClean="0">
                        <a:latin typeface="Cambria Math"/>
                      </a:rPr>
                      <m:t>)</m:t>
                    </m:r>
                  </m:oMath>
                </a14:m>
                <a:r>
                  <a:rPr lang="en-US" dirty="0" smtClean="0"/>
                  <a:t> for any positive integer</a:t>
                </a:r>
                <a14:m>
                  <m:oMath xmlns:m="http://schemas.openxmlformats.org/officeDocument/2006/math">
                    <m:r>
                      <a:rPr lang="en-US" b="0" i="0" smtClean="0">
                        <a:latin typeface="Cambria Math"/>
                      </a:rPr>
                      <m:t> </m:t>
                    </m:r>
                    <m:r>
                      <a:rPr lang="en-US" b="0" i="1" smtClean="0">
                        <a:latin typeface="Cambria Math"/>
                      </a:rPr>
                      <m:t>𝑐</m:t>
                    </m:r>
                    <m:r>
                      <a:rPr lang="en-US" b="0" i="1" smtClean="0">
                        <a:latin typeface="Cambria Math"/>
                      </a:rPr>
                      <m:t>;</m:t>
                    </m:r>
                  </m:oMath>
                </a14:m>
                <a:endParaRPr lang="en-US" b="0" dirty="0" smtClean="0"/>
              </a:p>
              <a:p>
                <a:pPr marL="400050" indent="-400050">
                  <a:buFont typeface="+mj-lt"/>
                  <a:buAutoNum type="romanUcPeriod"/>
                </a:pPr>
                <a:r>
                  <a:rPr lang="en-US" dirty="0" smtClean="0"/>
                  <a:t> </a:t>
                </a:r>
                <a14:m>
                  <m:oMath xmlns:m="http://schemas.openxmlformats.org/officeDocument/2006/math">
                    <m:d>
                      <m:dPr>
                        <m:ctrlPr>
                          <a:rPr lang="en-US" i="1" smtClean="0">
                            <a:latin typeface="Cambria Math"/>
                          </a:rPr>
                        </m:ctrlPr>
                      </m:dPr>
                      <m:e>
                        <m:f>
                          <m:fPr>
                            <m:ctrlPr>
                              <a:rPr lang="en-US" i="1" smtClean="0">
                                <a:latin typeface="Cambria Math"/>
                              </a:rPr>
                            </m:ctrlPr>
                          </m:fPr>
                          <m:num>
                            <m:r>
                              <a:rPr lang="en-US" b="0" i="1" smtClean="0">
                                <a:latin typeface="Cambria Math"/>
                              </a:rPr>
                              <m:t>𝑎</m:t>
                            </m:r>
                          </m:num>
                          <m:den>
                            <m:r>
                              <a:rPr lang="en-US" b="0" i="1" smtClean="0">
                                <a:latin typeface="Cambria Math"/>
                              </a:rPr>
                              <m:t>𝑑</m:t>
                            </m:r>
                          </m:den>
                        </m:f>
                        <m:r>
                          <a:rPr lang="en-US" b="0" i="1" smtClean="0">
                            <a:latin typeface="Cambria Math"/>
                          </a:rPr>
                          <m:t>,</m:t>
                        </m:r>
                        <m:f>
                          <m:fPr>
                            <m:ctrlPr>
                              <a:rPr lang="en-US" b="0" i="1" smtClean="0">
                                <a:latin typeface="Cambria Math"/>
                              </a:rPr>
                            </m:ctrlPr>
                          </m:fPr>
                          <m:num>
                            <m:r>
                              <a:rPr lang="en-US" b="0" i="1" smtClean="0">
                                <a:latin typeface="Cambria Math"/>
                              </a:rPr>
                              <m:t>𝑏</m:t>
                            </m:r>
                          </m:num>
                          <m:den>
                            <m:r>
                              <a:rPr lang="en-US" b="0" i="1" smtClean="0">
                                <a:latin typeface="Cambria Math"/>
                              </a:rPr>
                              <m:t>𝑑</m:t>
                            </m:r>
                          </m:den>
                        </m:f>
                      </m:e>
                    </m:d>
                    <m:r>
                      <a:rPr lang="en-US" b="0" i="1" smtClean="0">
                        <a:latin typeface="Cambria Math"/>
                      </a:rPr>
                      <m:t>=1</m:t>
                    </m:r>
                  </m:oMath>
                </a14:m>
                <a:r>
                  <a:rPr lang="en-US" dirty="0" smtClean="0"/>
                  <a:t> if </a:t>
                </a:r>
                <a14:m>
                  <m:oMath xmlns:m="http://schemas.openxmlformats.org/officeDocument/2006/math">
                    <m:r>
                      <a:rPr lang="en-US" b="0" i="1" smtClean="0">
                        <a:latin typeface="Cambria Math"/>
                      </a:rPr>
                      <m:t>𝑑</m:t>
                    </m:r>
                    <m:r>
                      <a:rPr lang="en-US" b="0" i="1" smtClean="0">
                        <a:latin typeface="Cambria Math"/>
                      </a:rPr>
                      <m:t>=(</m:t>
                    </m:r>
                    <m:r>
                      <a:rPr lang="en-US" b="0" i="1" smtClean="0">
                        <a:latin typeface="Cambria Math"/>
                      </a:rPr>
                      <m:t>𝑎</m:t>
                    </m:r>
                    <m:r>
                      <a:rPr lang="en-US" b="0" i="1" smtClean="0">
                        <a:latin typeface="Cambria Math"/>
                      </a:rPr>
                      <m:t>,</m:t>
                    </m:r>
                    <m:r>
                      <a:rPr lang="en-US" b="0" i="1" smtClean="0">
                        <a:latin typeface="Cambria Math"/>
                      </a:rPr>
                      <m:t>𝑏</m:t>
                    </m:r>
                    <m:r>
                      <a:rPr lang="en-US" b="0" i="1" smtClean="0">
                        <a:latin typeface="Cambria Math"/>
                      </a:rPr>
                      <m:t>)</m:t>
                    </m:r>
                  </m:oMath>
                </a14:m>
                <a:r>
                  <a:rPr lang="en-US" dirty="0" smtClean="0"/>
                  <a:t>.</a:t>
                </a:r>
              </a:p>
              <a:p>
                <a:pPr marL="0" indent="0">
                  <a:buNone/>
                </a:pPr>
                <a:endParaRPr lang="en-US" dirty="0"/>
              </a:p>
              <a:p>
                <a:pPr marL="0" indent="0">
                  <a:buNone/>
                </a:pPr>
                <a:r>
                  <a:rPr lang="en-US" sz="2400" dirty="0" smtClean="0"/>
                  <a:t>Proof: </a:t>
                </a:r>
                <a:endParaRPr 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43"/>
                </a:stretch>
              </a:blipFill>
            </p:spPr>
            <p:txBody>
              <a:bodyPr/>
              <a:lstStyle/>
              <a:p>
                <a:r>
                  <a:rPr lang="en-US">
                    <a:noFill/>
                  </a:rPr>
                  <a:t> </a:t>
                </a:r>
              </a:p>
            </p:txBody>
          </p:sp>
        </mc:Fallback>
      </mc:AlternateContent>
    </p:spTree>
    <p:extLst>
      <p:ext uri="{BB962C8B-B14F-4D97-AF65-F5344CB8AC3E}">
        <p14:creationId xmlns:p14="http://schemas.microsoft.com/office/powerpoint/2010/main" xmlns="" val="2702849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G.C.D and Multiples</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t>Examples</a:t>
            </a:r>
            <a:endParaRPr lang="en-US" sz="2400" dirty="0"/>
          </a:p>
        </p:txBody>
      </p:sp>
    </p:spTree>
    <p:extLst>
      <p:ext uri="{BB962C8B-B14F-4D97-AF65-F5344CB8AC3E}">
        <p14:creationId xmlns:p14="http://schemas.microsoft.com/office/powerpoint/2010/main" xmlns="" val="13863782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G.C.D &amp; </a:t>
            </a:r>
            <a:r>
              <a:rPr lang="en-US" dirty="0" err="1" smtClean="0"/>
              <a:t>Mulitples</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sz="2400" dirty="0" smtClean="0"/>
                  <a:t>Theorem</a:t>
                </a:r>
                <a:r>
                  <a:rPr lang="en-US" dirty="0" smtClean="0"/>
                  <a:t>: If </a:t>
                </a:r>
                <a14:m>
                  <m:oMath xmlns:m="http://schemas.openxmlformats.org/officeDocument/2006/math">
                    <m:r>
                      <a:rPr lang="en-US" b="0" i="1" smtClean="0">
                        <a:latin typeface="Cambria Math"/>
                      </a:rPr>
                      <m:t>𝑎</m:t>
                    </m:r>
                  </m:oMath>
                </a14:m>
                <a:r>
                  <a:rPr lang="en-US" dirty="0" smtClean="0"/>
                  <a:t> divides </a:t>
                </a:r>
                <a14:m>
                  <m:oMath xmlns:m="http://schemas.openxmlformats.org/officeDocument/2006/math">
                    <m:r>
                      <a:rPr lang="en-US" b="0" i="1" smtClean="0">
                        <a:latin typeface="Cambria Math"/>
                      </a:rPr>
                      <m:t>𝑏𝑐</m:t>
                    </m:r>
                  </m:oMath>
                </a14:m>
                <a:r>
                  <a:rPr lang="en-US" dirty="0" smtClean="0"/>
                  <a:t> and </a:t>
                </a:r>
                <a14:m>
                  <m:oMath xmlns:m="http://schemas.openxmlformats.org/officeDocument/2006/math">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m:t>
                        </m:r>
                      </m:e>
                    </m:d>
                    <m:r>
                      <a:rPr lang="en-US" b="0" i="1" smtClean="0">
                        <a:latin typeface="Cambria Math"/>
                      </a:rPr>
                      <m:t>=1</m:t>
                    </m:r>
                  </m:oMath>
                </a14:m>
                <a:r>
                  <a:rPr lang="en-US" dirty="0" smtClean="0"/>
                  <a:t>, then </a:t>
                </a:r>
                <a14:m>
                  <m:oMath xmlns:m="http://schemas.openxmlformats.org/officeDocument/2006/math">
                    <m:r>
                      <a:rPr lang="en-US" b="0" i="1" smtClean="0">
                        <a:latin typeface="Cambria Math"/>
                      </a:rPr>
                      <m:t>𝑎</m:t>
                    </m:r>
                  </m:oMath>
                </a14:m>
                <a:r>
                  <a:rPr lang="en-US" dirty="0" smtClean="0"/>
                  <a:t> divides </a:t>
                </a:r>
                <a14:m>
                  <m:oMath xmlns:m="http://schemas.openxmlformats.org/officeDocument/2006/math">
                    <m:r>
                      <a:rPr lang="en-US" b="0" i="1" smtClean="0">
                        <a:latin typeface="Cambria Math"/>
                      </a:rPr>
                      <m:t>𝑐</m:t>
                    </m:r>
                  </m:oMath>
                </a14:m>
                <a:r>
                  <a:rPr lang="en-US" dirty="0" smtClean="0"/>
                  <a:t>.</a:t>
                </a:r>
              </a:p>
              <a:p>
                <a:pPr marL="0" indent="0">
                  <a:buNone/>
                </a:pPr>
                <a:endParaRPr lang="en-US" dirty="0"/>
              </a:p>
              <a:p>
                <a:pPr marL="0" indent="0">
                  <a:buNone/>
                </a:pPr>
                <a:r>
                  <a:rPr lang="en-US" sz="2400" dirty="0" smtClean="0"/>
                  <a:t>Proof:</a:t>
                </a:r>
                <a:endParaRPr 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43"/>
                </a:stretch>
              </a:blipFill>
            </p:spPr>
            <p:txBody>
              <a:bodyPr/>
              <a:lstStyle/>
              <a:p>
                <a:r>
                  <a:rPr lang="en-US">
                    <a:noFill/>
                  </a:rPr>
                  <a:t> </a:t>
                </a:r>
              </a:p>
            </p:txBody>
          </p:sp>
        </mc:Fallback>
      </mc:AlternateContent>
    </p:spTree>
    <p:extLst>
      <p:ext uri="{BB962C8B-B14F-4D97-AF65-F5344CB8AC3E}">
        <p14:creationId xmlns:p14="http://schemas.microsoft.com/office/powerpoint/2010/main" xmlns="" val="37100270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G.C.D &amp; Multiples</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sz="2400" dirty="0" smtClean="0"/>
                  <a:t>Theorem: </a:t>
                </a:r>
                <a:r>
                  <a:rPr lang="en-US" dirty="0" smtClean="0"/>
                  <a:t>Let </a:t>
                </a:r>
                <a14:m>
                  <m:oMath xmlns:m="http://schemas.openxmlformats.org/officeDocument/2006/math">
                    <m:r>
                      <a:rPr lang="en-US" b="0" i="1" smtClean="0">
                        <a:latin typeface="Cambria Math"/>
                      </a:rPr>
                      <m:t>𝑎</m:t>
                    </m:r>
                  </m:oMath>
                </a14:m>
                <a:r>
                  <a:rPr lang="en-US" dirty="0" smtClean="0"/>
                  <a:t>, </a:t>
                </a:r>
                <a14:m>
                  <m:oMath xmlns:m="http://schemas.openxmlformats.org/officeDocument/2006/math">
                    <m:r>
                      <a:rPr lang="en-US" b="0" i="1" smtClean="0">
                        <a:latin typeface="Cambria Math"/>
                      </a:rPr>
                      <m:t>𝑏</m:t>
                    </m:r>
                  </m:oMath>
                </a14:m>
                <a:r>
                  <a:rPr lang="en-US" dirty="0" smtClean="0"/>
                  <a:t> and </a:t>
                </a:r>
                <a14:m>
                  <m:oMath xmlns:m="http://schemas.openxmlformats.org/officeDocument/2006/math">
                    <m:r>
                      <a:rPr lang="en-US" b="0" i="1" smtClean="0">
                        <a:latin typeface="Cambria Math"/>
                      </a:rPr>
                      <m:t>𝑐</m:t>
                    </m:r>
                  </m:oMath>
                </a14:m>
                <a:r>
                  <a:rPr lang="en-US" dirty="0" smtClean="0"/>
                  <a:t> be integers.</a:t>
                </a:r>
              </a:p>
              <a:p>
                <a:pPr marL="400050" indent="-400050">
                  <a:buFont typeface="+mj-lt"/>
                  <a:buAutoNum type="romanUcPeriod"/>
                </a:pPr>
                <a:r>
                  <a:rPr lang="en-US" dirty="0" smtClean="0"/>
                  <a:t>If </a:t>
                </a:r>
                <a14:m>
                  <m:oMath xmlns:m="http://schemas.openxmlformats.org/officeDocument/2006/math">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m:t>
                        </m:r>
                      </m:e>
                    </m:d>
                    <m:r>
                      <a:rPr lang="en-US" b="0" i="1" smtClean="0">
                        <a:latin typeface="Cambria Math"/>
                      </a:rPr>
                      <m:t>=</m:t>
                    </m:r>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𝑐</m:t>
                        </m:r>
                      </m:e>
                    </m:d>
                    <m:r>
                      <a:rPr lang="en-US" b="0" i="1" smtClean="0">
                        <a:latin typeface="Cambria Math"/>
                      </a:rPr>
                      <m:t>=1</m:t>
                    </m:r>
                  </m:oMath>
                </a14:m>
                <a:r>
                  <a:rPr lang="en-US" dirty="0" smtClean="0"/>
                  <a:t>, then </a:t>
                </a:r>
                <a14:m>
                  <m:oMath xmlns:m="http://schemas.openxmlformats.org/officeDocument/2006/math">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𝑏𝑐</m:t>
                        </m:r>
                      </m:e>
                    </m:d>
                    <m:r>
                      <a:rPr lang="en-US" b="0" i="1" smtClean="0">
                        <a:latin typeface="Cambria Math"/>
                      </a:rPr>
                      <m:t>=1</m:t>
                    </m:r>
                  </m:oMath>
                </a14:m>
                <a:endParaRPr lang="en-US" dirty="0" smtClean="0"/>
              </a:p>
              <a:p>
                <a:pPr marL="400050" indent="-400050">
                  <a:buFont typeface="+mj-lt"/>
                  <a:buAutoNum type="romanUcPeriod"/>
                </a:pPr>
                <a:r>
                  <a:rPr lang="en-US" dirty="0" smtClean="0"/>
                  <a:t>If </a:t>
                </a:r>
                <a14:m>
                  <m:oMath xmlns:m="http://schemas.openxmlformats.org/officeDocument/2006/math">
                    <m:r>
                      <a:rPr lang="en-US" b="0" i="1" smtClean="0">
                        <a:latin typeface="Cambria Math"/>
                      </a:rPr>
                      <m:t>𝑎</m:t>
                    </m:r>
                    <m:r>
                      <a:rPr lang="en-US" b="0" i="1" smtClean="0">
                        <a:latin typeface="Cambria Math"/>
                      </a:rPr>
                      <m:t>|</m:t>
                    </m:r>
                    <m:r>
                      <a:rPr lang="en-US" b="0" i="1" smtClean="0">
                        <a:latin typeface="Cambria Math"/>
                      </a:rPr>
                      <m:t>𝑐</m:t>
                    </m:r>
                  </m:oMath>
                </a14:m>
                <a:r>
                  <a:rPr lang="en-US" dirty="0" smtClean="0"/>
                  <a:t>, </a:t>
                </a:r>
                <a14:m>
                  <m:oMath xmlns:m="http://schemas.openxmlformats.org/officeDocument/2006/math">
                    <m:r>
                      <a:rPr lang="en-US" b="0" i="1" smtClean="0">
                        <a:latin typeface="Cambria Math"/>
                      </a:rPr>
                      <m:t>𝑏</m:t>
                    </m:r>
                    <m:r>
                      <a:rPr lang="en-US" b="0" i="1" smtClean="0">
                        <a:latin typeface="Cambria Math"/>
                      </a:rPr>
                      <m:t>|</m:t>
                    </m:r>
                    <m:r>
                      <a:rPr lang="en-US" b="0" i="1" smtClean="0">
                        <a:latin typeface="Cambria Math"/>
                      </a:rPr>
                      <m:t>𝑐</m:t>
                    </m:r>
                  </m:oMath>
                </a14:m>
                <a:r>
                  <a:rPr lang="en-US" dirty="0" smtClean="0"/>
                  <a:t> and </a:t>
                </a:r>
                <a14:m>
                  <m:oMath xmlns:m="http://schemas.openxmlformats.org/officeDocument/2006/math">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m:t>
                        </m:r>
                      </m:e>
                    </m:d>
                    <m:r>
                      <a:rPr lang="en-US" b="0" i="1" smtClean="0">
                        <a:latin typeface="Cambria Math"/>
                      </a:rPr>
                      <m:t>=1</m:t>
                    </m:r>
                  </m:oMath>
                </a14:m>
                <a:r>
                  <a:rPr lang="en-US" dirty="0" smtClean="0"/>
                  <a:t>, then </a:t>
                </a:r>
                <a14:m>
                  <m:oMath xmlns:m="http://schemas.openxmlformats.org/officeDocument/2006/math">
                    <m:r>
                      <a:rPr lang="en-US" b="0" i="1" smtClean="0">
                        <a:latin typeface="Cambria Math"/>
                      </a:rPr>
                      <m:t>𝑎𝑏</m:t>
                    </m:r>
                    <m:r>
                      <a:rPr lang="en-US" b="0" i="1" smtClean="0">
                        <a:latin typeface="Cambria Math"/>
                      </a:rPr>
                      <m:t>|</m:t>
                    </m:r>
                    <m:r>
                      <a:rPr lang="en-US" b="0" i="1" smtClean="0">
                        <a:latin typeface="Cambria Math"/>
                      </a:rPr>
                      <m:t>𝑐</m:t>
                    </m:r>
                  </m:oMath>
                </a14:m>
                <a:r>
                  <a:rPr lang="en-US" dirty="0" smtClean="0"/>
                  <a:t>.</a:t>
                </a:r>
              </a:p>
              <a:p>
                <a:pPr marL="0" indent="0">
                  <a:buNone/>
                </a:pPr>
                <a:endParaRPr lang="en-US" dirty="0"/>
              </a:p>
              <a:p>
                <a:pPr marL="0" indent="0">
                  <a:buNone/>
                </a:pPr>
                <a:r>
                  <a:rPr lang="en-US" sz="2400" dirty="0" smtClean="0"/>
                  <a:t>Proof:</a:t>
                </a:r>
                <a:endParaRPr 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43"/>
                </a:stretch>
              </a:blipFill>
            </p:spPr>
            <p:txBody>
              <a:bodyPr/>
              <a:lstStyle/>
              <a:p>
                <a:r>
                  <a:rPr lang="en-US">
                    <a:noFill/>
                  </a:rPr>
                  <a:t> </a:t>
                </a:r>
              </a:p>
            </p:txBody>
          </p:sp>
        </mc:Fallback>
      </mc:AlternateContent>
    </p:spTree>
    <p:extLst>
      <p:ext uri="{BB962C8B-B14F-4D97-AF65-F5344CB8AC3E}">
        <p14:creationId xmlns:p14="http://schemas.microsoft.com/office/powerpoint/2010/main" xmlns="" val="24921437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G.C.D &amp; Multiples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1574660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Least Common Multiple</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sz="2400" dirty="0" smtClean="0"/>
                  <a:t>Definition(</a:t>
                </a:r>
                <a:r>
                  <a:rPr lang="en-US" sz="2400" dirty="0" err="1" smtClean="0"/>
                  <a:t>l.c.m</a:t>
                </a:r>
                <a:r>
                  <a:rPr lang="en-US" sz="2400" dirty="0" smtClean="0"/>
                  <a:t>): </a:t>
                </a:r>
                <a:r>
                  <a:rPr lang="en-US" dirty="0" smtClean="0"/>
                  <a:t>The smallest positive integer which is multiple of two numbers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is called the lease common multiple of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and is denoted by </a:t>
                </a:r>
                <a14:m>
                  <m:oMath xmlns:m="http://schemas.openxmlformats.org/officeDocument/2006/math">
                    <m:r>
                      <a:rPr lang="en-US" b="0" i="1" smtClean="0">
                        <a:latin typeface="Cambria Math"/>
                      </a:rPr>
                      <m:t>[</m:t>
                    </m:r>
                    <m:r>
                      <a:rPr lang="en-US" b="0" i="1" smtClean="0">
                        <a:latin typeface="Cambria Math"/>
                      </a:rPr>
                      <m:t>𝑎</m:t>
                    </m:r>
                    <m:r>
                      <a:rPr lang="en-US" b="0" i="1" smtClean="0">
                        <a:latin typeface="Cambria Math"/>
                      </a:rPr>
                      <m:t>,</m:t>
                    </m:r>
                    <m:r>
                      <a:rPr lang="en-US" b="0" i="1" smtClean="0">
                        <a:latin typeface="Cambria Math"/>
                      </a:rPr>
                      <m:t>𝑏</m:t>
                    </m:r>
                    <m:r>
                      <a:rPr lang="en-US" b="0" i="1" smtClean="0">
                        <a:latin typeface="Cambria Math"/>
                      </a:rPr>
                      <m:t>]</m:t>
                    </m:r>
                  </m:oMath>
                </a14:m>
                <a:r>
                  <a:rPr lang="en-US" dirty="0" smtClean="0"/>
                  <a:t>.</a:t>
                </a:r>
              </a:p>
              <a:p>
                <a:pPr marL="0" indent="0">
                  <a:buNone/>
                </a:pPr>
                <a:endParaRPr lang="en-US" dirty="0"/>
              </a:p>
              <a:p>
                <a:pPr marL="0" indent="0">
                  <a:buNone/>
                </a:pPr>
                <a:r>
                  <a:rPr lang="en-US" sz="2400" dirty="0" smtClean="0"/>
                  <a:t>Example</a:t>
                </a:r>
                <a:r>
                  <a:rPr lang="en-US" dirty="0" smtClean="0"/>
                  <a:t>: </a:t>
                </a:r>
                <a14:m>
                  <m:oMath xmlns:m="http://schemas.openxmlformats.org/officeDocument/2006/math">
                    <m:d>
                      <m:dPr>
                        <m:begChr m:val="["/>
                        <m:endChr m:val="]"/>
                        <m:ctrlPr>
                          <a:rPr lang="en-US" b="0" i="1" smtClean="0">
                            <a:latin typeface="Cambria Math"/>
                          </a:rPr>
                        </m:ctrlPr>
                      </m:dPr>
                      <m:e>
                        <m:r>
                          <a:rPr lang="en-US" b="0" i="1" smtClean="0">
                            <a:latin typeface="Cambria Math"/>
                          </a:rPr>
                          <m:t>2,3</m:t>
                        </m:r>
                      </m:e>
                    </m:d>
                    <m:r>
                      <a:rPr lang="en-US" b="0" i="1" smtClean="0">
                        <a:latin typeface="Cambria Math"/>
                      </a:rPr>
                      <m:t>= ?</m:t>
                    </m:r>
                  </m:oMath>
                </a14:m>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Now we will discuss a relation between g.c.d and </a:t>
                </a:r>
                <a:r>
                  <a:rPr lang="en-US" dirty="0" err="1" smtClean="0"/>
                  <a:t>l.c.m</a:t>
                </a:r>
                <a:r>
                  <a:rPr lang="en-US" dirty="0"/>
                  <a:t>.</a:t>
                </a:r>
              </a:p>
              <a:p>
                <a:pPr marL="0" indent="0">
                  <a:buNone/>
                </a:pPr>
                <a:endParaRPr lang="en-US" dirty="0" smtClean="0"/>
              </a:p>
              <a:p>
                <a:pPr marL="0" indent="0">
                  <a:buNone/>
                </a:pPr>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1111" t="-943" r="-1333"/>
                </a:stretch>
              </a:blipFill>
            </p:spPr>
            <p:txBody>
              <a:bodyPr/>
              <a:lstStyle/>
              <a:p>
                <a:r>
                  <a:rPr lang="en-US">
                    <a:noFill/>
                  </a:rPr>
                  <a:t> </a:t>
                </a:r>
              </a:p>
            </p:txBody>
          </p:sp>
        </mc:Fallback>
      </mc:AlternateContent>
    </p:spTree>
    <p:extLst>
      <p:ext uri="{BB962C8B-B14F-4D97-AF65-F5344CB8AC3E}">
        <p14:creationId xmlns:p14="http://schemas.microsoft.com/office/powerpoint/2010/main" xmlns="" val="6868267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G.C.D and L.C.M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sz="2400" dirty="0" smtClean="0"/>
                  <a:t>Theorem</a:t>
                </a:r>
                <a:r>
                  <a:rPr lang="en-US" dirty="0" smtClean="0"/>
                  <a:t>: For any two positive numbers </a:t>
                </a:r>
                <a14:m>
                  <m:oMath xmlns:m="http://schemas.openxmlformats.org/officeDocument/2006/math">
                    <m:r>
                      <a:rPr lang="en-US" b="0" i="1" smtClean="0">
                        <a:latin typeface="Cambria Math"/>
                      </a:rPr>
                      <m:t>𝑎</m:t>
                    </m:r>
                  </m:oMath>
                </a14:m>
                <a:r>
                  <a:rPr lang="en-US" dirty="0" smtClean="0"/>
                  <a:t> and </a:t>
                </a:r>
                <a14:m>
                  <m:oMath xmlns:m="http://schemas.openxmlformats.org/officeDocument/2006/math">
                    <m:r>
                      <a:rPr lang="en-US" b="0" i="1" smtClean="0">
                        <a:latin typeface="Cambria Math"/>
                      </a:rPr>
                      <m:t>𝑏</m:t>
                    </m:r>
                  </m:oMath>
                </a14:m>
                <a:r>
                  <a:rPr lang="en-US" dirty="0" smtClean="0"/>
                  <a:t>. </a:t>
                </a:r>
                <a14:m>
                  <m:oMath xmlns:m="http://schemas.openxmlformats.org/officeDocument/2006/math">
                    <m:d>
                      <m:dPr>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m:t>
                        </m:r>
                      </m:e>
                    </m:d>
                    <m:d>
                      <m:dPr>
                        <m:begChr m:val="["/>
                        <m:endChr m:val="]"/>
                        <m:ctrlPr>
                          <a:rPr lang="en-US" b="0" i="1" smtClean="0">
                            <a:latin typeface="Cambria Math"/>
                          </a:rPr>
                        </m:ctrlPr>
                      </m:dPr>
                      <m:e>
                        <m:r>
                          <a:rPr lang="en-US" b="0" i="1" smtClean="0">
                            <a:latin typeface="Cambria Math"/>
                          </a:rPr>
                          <m:t>𝑎</m:t>
                        </m:r>
                        <m:r>
                          <a:rPr lang="en-US" b="0" i="1" smtClean="0">
                            <a:latin typeface="Cambria Math"/>
                          </a:rPr>
                          <m:t>,</m:t>
                        </m:r>
                        <m:r>
                          <a:rPr lang="en-US" b="0" i="1" smtClean="0">
                            <a:latin typeface="Cambria Math"/>
                          </a:rPr>
                          <m:t>𝑏</m:t>
                        </m:r>
                      </m:e>
                    </m:d>
                    <m:r>
                      <a:rPr lang="en-US" b="0" i="1" smtClean="0">
                        <a:latin typeface="Cambria Math"/>
                      </a:rPr>
                      <m:t>=</m:t>
                    </m:r>
                    <m:r>
                      <a:rPr lang="en-US" b="0" i="1" smtClean="0">
                        <a:latin typeface="Cambria Math"/>
                      </a:rPr>
                      <m:t>𝑎𝑏</m:t>
                    </m:r>
                    <m:r>
                      <a:rPr lang="en-US" b="0" i="1" smtClean="0">
                        <a:latin typeface="Cambria Math"/>
                      </a:rPr>
                      <m:t>.</m:t>
                    </m:r>
                  </m:oMath>
                </a14:m>
                <a:r>
                  <a:rPr lang="en-US" dirty="0" smtClean="0"/>
                  <a:t> </a:t>
                </a:r>
              </a:p>
              <a:p>
                <a:pPr marL="0" indent="0">
                  <a:buNone/>
                </a:pPr>
                <a:endParaRPr lang="en-US" dirty="0"/>
              </a:p>
              <a:p>
                <a:pPr marL="0" indent="0">
                  <a:buNone/>
                </a:pPr>
                <a:r>
                  <a:rPr lang="en-US" sz="2400" dirty="0" smtClean="0"/>
                  <a:t>Proof:</a:t>
                </a:r>
                <a:endParaRPr 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1111" t="-943"/>
                </a:stretch>
              </a:blipFill>
            </p:spPr>
            <p:txBody>
              <a:bodyPr/>
              <a:lstStyle/>
              <a:p>
                <a:r>
                  <a:rPr lang="en-US">
                    <a:noFill/>
                  </a:rPr>
                  <a:t> </a:t>
                </a:r>
              </a:p>
            </p:txBody>
          </p:sp>
        </mc:Fallback>
      </mc:AlternateContent>
    </p:spTree>
    <p:extLst>
      <p:ext uri="{BB962C8B-B14F-4D97-AF65-F5344CB8AC3E}">
        <p14:creationId xmlns:p14="http://schemas.microsoft.com/office/powerpoint/2010/main" xmlns="" val="28787322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G.C.D and L.C.M</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2559388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G.C.D and L.C.M</a:t>
            </a:r>
            <a:endParaRPr lang="en-US" dirty="0"/>
          </a:p>
        </p:txBody>
      </p:sp>
      <p:sp>
        <p:nvSpPr>
          <p:cNvPr id="3" name="Content Placeholder 2"/>
          <p:cNvSpPr>
            <a:spLocks noGrp="1"/>
          </p:cNvSpPr>
          <p:nvPr>
            <p:ph idx="1"/>
          </p:nvPr>
        </p:nvSpPr>
        <p:spPr/>
        <p:txBody>
          <a:bodyPr/>
          <a:lstStyle/>
          <a:p>
            <a:pPr marL="0" indent="0">
              <a:buNone/>
            </a:pPr>
            <a:r>
              <a:rPr lang="en-US" dirty="0" smtClean="0"/>
              <a:t>With the help of the equation in previous result we can find l.cm if we can calculate the g.c.d of two given numbers.</a:t>
            </a:r>
          </a:p>
          <a:p>
            <a:pPr marL="0" indent="0">
              <a:buNone/>
            </a:pPr>
            <a:endParaRPr lang="en-US" dirty="0"/>
          </a:p>
          <a:p>
            <a:pPr marL="0" indent="0">
              <a:buNone/>
            </a:pPr>
            <a:r>
              <a:rPr lang="en-US" sz="2400" dirty="0" smtClean="0"/>
              <a:t>Example: </a:t>
            </a:r>
            <a:endParaRPr lang="en-US" sz="2400" dirty="0"/>
          </a:p>
        </p:txBody>
      </p:sp>
    </p:spTree>
    <p:extLst>
      <p:ext uri="{BB962C8B-B14F-4D97-AF65-F5344CB8AC3E}">
        <p14:creationId xmlns:p14="http://schemas.microsoft.com/office/powerpoint/2010/main" xmlns="" val="33434691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Lecture 1</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Divisibility</a:t>
            </a:r>
          </a:p>
          <a:p>
            <a:pPr>
              <a:buFont typeface="Wingdings" pitchFamily="2" charset="2"/>
              <a:buChar char="Ø"/>
            </a:pPr>
            <a:r>
              <a:rPr lang="en-US" dirty="0" smtClean="0"/>
              <a:t>Properties of Divisibility</a:t>
            </a:r>
          </a:p>
          <a:p>
            <a:pPr>
              <a:buFont typeface="Wingdings" pitchFamily="2" charset="2"/>
              <a:buChar char="Ø"/>
            </a:pPr>
            <a:r>
              <a:rPr lang="en-US" dirty="0" smtClean="0"/>
              <a:t>Division Algorithm</a:t>
            </a:r>
          </a:p>
          <a:p>
            <a:pPr>
              <a:buFont typeface="Wingdings" pitchFamily="2" charset="2"/>
              <a:buChar char="Ø"/>
            </a:pPr>
            <a:r>
              <a:rPr lang="en-US" dirty="0" smtClean="0"/>
              <a:t>G.C.D and its properties</a:t>
            </a:r>
          </a:p>
          <a:p>
            <a:pPr>
              <a:buFont typeface="Wingdings" pitchFamily="2" charset="2"/>
              <a:buChar char="Ø"/>
            </a:pPr>
            <a:r>
              <a:rPr lang="en-US" dirty="0" smtClean="0"/>
              <a:t>G.C.D and Linear Combination</a:t>
            </a:r>
          </a:p>
          <a:p>
            <a:pPr>
              <a:buNone/>
            </a:pPr>
            <a:endParaRPr lang="en-US" dirty="0" smtClean="0"/>
          </a:p>
          <a:p>
            <a:pPr>
              <a:buFont typeface="Wingdings" pitchFamily="2" charset="2"/>
              <a:buChar char="Ø"/>
            </a:pPr>
            <a:endParaRPr lang="en-US" dirty="0"/>
          </a:p>
        </p:txBody>
      </p:sp>
    </p:spTree>
    <p:extLst>
      <p:ext uri="{BB962C8B-B14F-4D97-AF65-F5344CB8AC3E}">
        <p14:creationId xmlns:p14="http://schemas.microsoft.com/office/powerpoint/2010/main" xmlns="" val="41257385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585</TotalTime>
  <Words>200</Words>
  <Application>Microsoft Office PowerPoint</Application>
  <PresentationFormat>On-screen Show (4:3)</PresentationFormat>
  <Paragraphs>87</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Analytic Number Theory MTH 435</vt:lpstr>
      <vt:lpstr>My Introduction</vt:lpstr>
      <vt:lpstr>Course Outline</vt:lpstr>
      <vt:lpstr>Text for the course</vt:lpstr>
      <vt:lpstr>Preliminaries </vt:lpstr>
      <vt:lpstr>Preliminaries</vt:lpstr>
      <vt:lpstr>Divisibility</vt:lpstr>
      <vt:lpstr>Some Examples of Divisibility</vt:lpstr>
      <vt:lpstr>Some properties of Divisibility</vt:lpstr>
      <vt:lpstr>Basic properties of Divisibility</vt:lpstr>
      <vt:lpstr>Basic Properties</vt:lpstr>
      <vt:lpstr>Basic Properties</vt:lpstr>
      <vt:lpstr>Division Algorithm</vt:lpstr>
      <vt:lpstr>Division Algorithm</vt:lpstr>
      <vt:lpstr>Proof Continued</vt:lpstr>
      <vt:lpstr>Division Algorithm</vt:lpstr>
      <vt:lpstr>Greatest Common Divisor</vt:lpstr>
      <vt:lpstr>G.C.D and Linear Combination</vt:lpstr>
      <vt:lpstr>G.C.D and Linear Combination</vt:lpstr>
      <vt:lpstr>Relatively Prime</vt:lpstr>
      <vt:lpstr>Relatively Prime</vt:lpstr>
      <vt:lpstr>Common Divisor and G.C.D</vt:lpstr>
      <vt:lpstr>Alternative Definition of G.C.D</vt:lpstr>
      <vt:lpstr>G.C.D and mulitples</vt:lpstr>
      <vt:lpstr>G.C.D and Multiples</vt:lpstr>
      <vt:lpstr>G.C.D &amp; Mulitples</vt:lpstr>
      <vt:lpstr>G.C.D &amp; Multiples</vt:lpstr>
      <vt:lpstr>G.C.D &amp; Multiples</vt:lpstr>
      <vt:lpstr>Least Common Multiple</vt:lpstr>
      <vt:lpstr>G.C.D and L.C.M</vt:lpstr>
      <vt:lpstr>G.C.D and L.C.M</vt:lpstr>
      <vt:lpstr>G.C.D and L.C.M</vt:lpstr>
      <vt:lpstr>Review of the Lecture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Analytic Number Theory</dc:title>
  <dc:creator>Dr-Muhib</dc:creator>
  <cp:lastModifiedBy>NTS</cp:lastModifiedBy>
  <cp:revision>82</cp:revision>
  <dcterms:created xsi:type="dcterms:W3CDTF">2013-11-30T08:56:25Z</dcterms:created>
  <dcterms:modified xsi:type="dcterms:W3CDTF">2013-12-01T16:01:59Z</dcterms:modified>
</cp:coreProperties>
</file>