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6"/>
  </p:notesMasterIdLst>
  <p:sldIdLst>
    <p:sldId id="370" r:id="rId2"/>
    <p:sldId id="330" r:id="rId3"/>
    <p:sldId id="369" r:id="rId4"/>
    <p:sldId id="371" r:id="rId5"/>
    <p:sldId id="372" r:id="rId6"/>
    <p:sldId id="373" r:id="rId7"/>
    <p:sldId id="374" r:id="rId8"/>
    <p:sldId id="375" r:id="rId9"/>
    <p:sldId id="377" r:id="rId10"/>
    <p:sldId id="378" r:id="rId11"/>
    <p:sldId id="388" r:id="rId12"/>
    <p:sldId id="389" r:id="rId13"/>
    <p:sldId id="390" r:id="rId14"/>
    <p:sldId id="391" r:id="rId15"/>
    <p:sldId id="379" r:id="rId16"/>
    <p:sldId id="380" r:id="rId17"/>
    <p:sldId id="381" r:id="rId18"/>
    <p:sldId id="382" r:id="rId19"/>
    <p:sldId id="383" r:id="rId20"/>
    <p:sldId id="384" r:id="rId21"/>
    <p:sldId id="385" r:id="rId22"/>
    <p:sldId id="386" r:id="rId23"/>
    <p:sldId id="387" r:id="rId24"/>
    <p:sldId id="339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="" xmlns:p15="http://schemas.microsoft.com/office/powerpoint/2012/main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12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1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2996381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2831" y="1620392"/>
            <a:ext cx="5339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53037" y="3103807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 our l</a:t>
            </a:r>
            <a:r>
              <a:rPr lang="en-US" sz="2800" dirty="0" smtClean="0"/>
              <a:t>ast </a:t>
            </a:r>
            <a:r>
              <a:rPr lang="en-US" sz="2800" dirty="0"/>
              <a:t>lecture, 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we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studied the convergence almost 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everywhere and fundamental 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convergence theorems 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like monotone convergence theorem, Lebesgue dominated convergence theorem, and </a:t>
            </a:r>
            <a:r>
              <a:rPr lang="en-US" sz="2800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Fatou’s</a:t>
            </a:r>
            <a:r>
              <a:rPr lang="en-US" sz="28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lemma.</a:t>
            </a:r>
            <a:endParaRPr lang="en-US" sz="2800" dirty="0"/>
          </a:p>
        </p:txBody>
      </p:sp>
    </p:spTree>
    <p:extLst>
      <p:ext uri="{BB962C8B-B14F-4D97-AF65-F5344CB8AC3E}">
        <p14:creationId xmlns="" xmlns:p14="http://schemas.microsoft.com/office/powerpoint/2010/main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4296" y="448415"/>
            <a:ext cx="9058144" cy="5355267"/>
            <a:chOff x="-4296" y="448415"/>
            <a:chExt cx="9058144" cy="5355267"/>
          </a:xfrm>
        </p:grpSpPr>
        <p:sp>
          <p:nvSpPr>
            <p:cNvPr id="3" name="Rectangle 2"/>
            <p:cNvSpPr/>
            <p:nvPr/>
          </p:nvSpPr>
          <p:spPr>
            <a:xfrm>
              <a:off x="2862079" y="448415"/>
              <a:ext cx="475963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latin typeface="TarzanaNarrowBold"/>
                </a:rPr>
                <a:t>Locally integrable function</a:t>
              </a:r>
              <a:endParaRPr lang="en-US" sz="2800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7066" y="1531917"/>
              <a:ext cx="8896782" cy="1556979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0" y="1468194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Definition</a:t>
              </a:r>
              <a:endParaRPr lang="en-US" sz="2400" b="1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2122" y="3236628"/>
              <a:ext cx="8704302" cy="1111217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36489" y="3191820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Definition</a:t>
              </a:r>
              <a:endParaRPr lang="en-US" sz="2400" b="1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9245" y="4784868"/>
              <a:ext cx="8603089" cy="1018814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-4296" y="4683625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1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85974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55" y="1275007"/>
            <a:ext cx="8943546" cy="44596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6979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7175" y="1339402"/>
            <a:ext cx="9058145" cy="4140751"/>
            <a:chOff x="-17175" y="1339402"/>
            <a:chExt cx="9058145" cy="414075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0334" y="3402237"/>
              <a:ext cx="8770636" cy="207791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377" y="1339402"/>
              <a:ext cx="8552194" cy="1411484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-17175" y="3344223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2</a:t>
              </a:r>
              <a:endParaRPr lang="en-US" sz="2400" b="1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-17175" y="1339402"/>
              <a:ext cx="2238778" cy="51515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A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60431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62079" y="448415"/>
            <a:ext cx="3023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Measureable Set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5" y="1669628"/>
            <a:ext cx="8605036" cy="1081411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270459" y="1609863"/>
            <a:ext cx="2202286" cy="4765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Definition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99" y="2944057"/>
            <a:ext cx="8654603" cy="1465369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152400" y="2856966"/>
            <a:ext cx="2202286" cy="4765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Definition</a:t>
            </a:r>
            <a:endParaRPr lang="en-US" sz="2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49" y="4901645"/>
            <a:ext cx="8641305" cy="185052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-4296" y="4773778"/>
            <a:ext cx="2202286" cy="47651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Theorem </a:t>
            </a:r>
            <a:r>
              <a:rPr lang="en-US" sz="2400" b="1" dirty="0"/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6697016" y="5997270"/>
            <a:ext cx="2202286" cy="47651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30347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5286" y="1113174"/>
            <a:ext cx="8737268" cy="4253226"/>
            <a:chOff x="225286" y="159024"/>
            <a:chExt cx="8737268" cy="425322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538" y="159024"/>
              <a:ext cx="8671008" cy="3577334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7187346" y="2743201"/>
              <a:ext cx="1775208" cy="4042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(2)</a:t>
              </a:r>
              <a:endParaRPr lang="en-US" sz="2400" dirty="0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286" y="3392555"/>
              <a:ext cx="8671008" cy="1019695"/>
            </a:xfrm>
            <a:prstGeom prst="rect">
              <a:avLst/>
            </a:prstGeom>
          </p:spPr>
        </p:pic>
      </p:grpSp>
      <p:sp>
        <p:nvSpPr>
          <p:cNvPr id="6" name="Oval 5"/>
          <p:cNvSpPr/>
          <p:nvPr/>
        </p:nvSpPr>
        <p:spPr>
          <a:xfrm>
            <a:off x="212407" y="5022760"/>
            <a:ext cx="920934" cy="317882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(1),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93694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14538" y="244699"/>
            <a:ext cx="8847100" cy="5055279"/>
            <a:chOff x="114538" y="244699"/>
            <a:chExt cx="8847100" cy="505527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538" y="244699"/>
              <a:ext cx="8847100" cy="373755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0296" y="4208293"/>
              <a:ext cx="8733248" cy="1091685"/>
            </a:xfrm>
            <a:prstGeom prst="rect">
              <a:avLst/>
            </a:prstGeom>
          </p:spPr>
        </p:pic>
        <p:sp>
          <p:nvSpPr>
            <p:cNvPr id="4" name="Oval 3"/>
            <p:cNvSpPr/>
            <p:nvPr/>
          </p:nvSpPr>
          <p:spPr>
            <a:xfrm>
              <a:off x="811372" y="2047740"/>
              <a:ext cx="746972" cy="3606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(1)</a:t>
              </a:r>
              <a:endParaRPr lang="en-US" sz="2400" dirty="0"/>
            </a:p>
          </p:txBody>
        </p:sp>
        <p:sp>
          <p:nvSpPr>
            <p:cNvPr id="5" name="Oval 4"/>
            <p:cNvSpPr/>
            <p:nvPr/>
          </p:nvSpPr>
          <p:spPr>
            <a:xfrm>
              <a:off x="3868390" y="2047740"/>
              <a:ext cx="746972" cy="36060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(2)</a:t>
              </a:r>
              <a:endParaRPr lang="en-US" sz="2400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154548" y="4147004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Definition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42815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52021" y="490330"/>
            <a:ext cx="8659456" cy="5201581"/>
            <a:chOff x="352021" y="490330"/>
            <a:chExt cx="8659456" cy="5201581"/>
          </a:xfrm>
        </p:grpSpPr>
        <p:grpSp>
          <p:nvGrpSpPr>
            <p:cNvPr id="9" name="Group 8"/>
            <p:cNvGrpSpPr/>
            <p:nvPr/>
          </p:nvGrpSpPr>
          <p:grpSpPr>
            <a:xfrm>
              <a:off x="352021" y="490330"/>
              <a:ext cx="8547652" cy="4069167"/>
              <a:chOff x="270421" y="448415"/>
              <a:chExt cx="8783429" cy="4041070"/>
            </a:xfrm>
          </p:grpSpPr>
          <mc:AlternateContent xmlns:mc="http://schemas.openxmlformats.org/markup-compatibility/2006">
            <mc:Choice xmlns="" xmlns:a14="http://schemas.microsoft.com/office/drawing/2010/main" Requires="a14">
              <p:sp>
                <p:nvSpPr>
                  <p:cNvPr id="3" name="Rectangle 2"/>
                  <p:cNvSpPr/>
                  <p:nvPr/>
                </p:nvSpPr>
                <p:spPr>
                  <a:xfrm>
                    <a:off x="2862079" y="448415"/>
                    <a:ext cx="3028842" cy="52322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800" b="1" dirty="0" smtClean="0">
                        <a:latin typeface="TarzanaNarrowBold"/>
                      </a:rPr>
                      <a:t>The Space </a:t>
                    </a:r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p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p>
                        </m:sSup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a14:m>
                    <a:endParaRPr lang="en-US" sz="2800" dirty="0"/>
                  </a:p>
                </p:txBody>
              </p:sp>
            </mc:Choice>
            <mc:Fallback>
              <p:sp>
                <p:nvSpPr>
                  <p:cNvPr id="3" name="Rectangle 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62079" y="448415"/>
                    <a:ext cx="3028842" cy="523220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l="-4132" t="-13793" b="-2758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421" y="1888473"/>
                <a:ext cx="8570928" cy="1008862"/>
              </a:xfrm>
              <a:prstGeom prst="rect">
                <a:avLst/>
              </a:prstGeom>
            </p:spPr>
          </p:pic>
          <p:sp>
            <p:nvSpPr>
              <p:cNvPr id="12" name="Oval 11"/>
              <p:cNvSpPr/>
              <p:nvPr/>
            </p:nvSpPr>
            <p:spPr>
              <a:xfrm>
                <a:off x="270421" y="1754446"/>
                <a:ext cx="2202287" cy="476518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/>
                  <a:t>Definition</a:t>
                </a:r>
                <a:endParaRPr lang="en-US" sz="2400" b="1" dirty="0"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6851564" y="4012967"/>
                <a:ext cx="2202286" cy="47651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(3)</a:t>
                </a:r>
                <a:endParaRPr lang="en-US" sz="2400" dirty="0"/>
              </a:p>
            </p:txBody>
          </p:sp>
        </p:grp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2021" y="3512553"/>
              <a:ext cx="8547652" cy="2093887"/>
            </a:xfrm>
            <a:prstGeom prst="rect">
              <a:avLst/>
            </a:prstGeom>
          </p:spPr>
        </p:pic>
        <p:sp>
          <p:nvSpPr>
            <p:cNvPr id="20" name="Oval 19"/>
            <p:cNvSpPr/>
            <p:nvPr/>
          </p:nvSpPr>
          <p:spPr>
            <a:xfrm>
              <a:off x="2398642" y="5139862"/>
              <a:ext cx="6612835" cy="55204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6723520" y="4380506"/>
              <a:ext cx="2202286" cy="47651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(3)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7765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7951" y="461667"/>
            <a:ext cx="8993751" cy="5178071"/>
            <a:chOff x="57951" y="448415"/>
            <a:chExt cx="8993751" cy="5178071"/>
          </a:xfrm>
        </p:grpSpPr>
        <mc:AlternateContent xmlns:mc="http://schemas.openxmlformats.org/markup-compatibility/2006">
          <mc:Choice xmlns="" xmlns:a14="http://schemas.microsoft.com/office/drawing/2010/main" Requires="a14">
            <p:sp>
              <p:nvSpPr>
                <p:cNvPr id="3" name="Rectangle 2"/>
                <p:cNvSpPr/>
                <p:nvPr/>
              </p:nvSpPr>
              <p:spPr>
                <a:xfrm>
                  <a:off x="2862079" y="448415"/>
                  <a:ext cx="302884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dirty="0" smtClean="0">
                      <a:latin typeface="TarzanaNarrowBold"/>
                    </a:rPr>
                    <a:t>The Space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p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sup>
                      </m:sSup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2800" dirty="0"/>
                </a:p>
              </p:txBody>
            </p:sp>
          </mc:Choice>
          <mc:Fallback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62079" y="448415"/>
                  <a:ext cx="3028842" cy="523220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4234" t="-15116" b="-290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2489" y="1896614"/>
              <a:ext cx="8519213" cy="1512878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209140" y="1857508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4</a:t>
              </a:r>
              <a:endParaRPr lang="en-US" sz="2400" b="1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027" y="4264408"/>
              <a:ext cx="8579275" cy="1308882"/>
            </a:xfrm>
            <a:prstGeom prst="rect">
              <a:avLst/>
            </a:prstGeom>
          </p:spPr>
        </p:pic>
        <p:sp>
          <p:nvSpPr>
            <p:cNvPr id="16" name="Oval 15"/>
            <p:cNvSpPr/>
            <p:nvPr/>
          </p:nvSpPr>
          <p:spPr>
            <a:xfrm>
              <a:off x="57951" y="4141686"/>
              <a:ext cx="2202286" cy="47651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Theorem </a:t>
              </a:r>
              <a:r>
                <a:rPr lang="en-US" sz="2400" b="1" dirty="0"/>
                <a:t>5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6849416" y="5149968"/>
              <a:ext cx="2202286" cy="47651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(5)</a:t>
              </a:r>
              <a:endParaRPr lang="en-US" sz="2400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6849416" y="2932974"/>
              <a:ext cx="2202286" cy="47651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(4)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101126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96" y="1826529"/>
            <a:ext cx="8770513" cy="87881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971" y="3822730"/>
            <a:ext cx="8680361" cy="10850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75775" y="867726"/>
            <a:ext cx="3459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Some Theorems from Lecture 8</a:t>
            </a: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385185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9" y="605302"/>
            <a:ext cx="8935685" cy="49740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7054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41" y="953037"/>
            <a:ext cx="8896710" cy="47675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5923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16" y="1455314"/>
            <a:ext cx="8392536" cy="32029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6401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78" y="1455314"/>
            <a:ext cx="8767000" cy="35808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7211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981764" y="461667"/>
                <a:ext cx="6776663" cy="5309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dirty="0" smtClean="0">
                    <a:latin typeface="TarzanaNarrowBold"/>
                  </a:rPr>
                  <a:t>Lebesgue integrable Function On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𝑵</m:t>
                        </m:r>
                      </m:sup>
                    </m:sSup>
                    <m:r>
                      <a:rPr lang="en-US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764" y="461667"/>
                <a:ext cx="6776663" cy="530915"/>
              </a:xfrm>
              <a:prstGeom prst="rect">
                <a:avLst/>
              </a:prstGeom>
              <a:blipFill rotWithShape="0">
                <a:blip r:embed="rId3"/>
                <a:stretch>
                  <a:fillRect l="-1799" t="-13793" b="-28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695" y="1339405"/>
            <a:ext cx="8736064" cy="114574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849416" y="1877280"/>
            <a:ext cx="2202286" cy="47651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(4)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334" y="2763761"/>
            <a:ext cx="8770513" cy="2957979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6849416" y="3630635"/>
            <a:ext cx="2202286" cy="47651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(5)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41763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38" y="566659"/>
            <a:ext cx="9070904" cy="5990887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68682" y="669701"/>
            <a:ext cx="2236635" cy="40495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Definition</a:t>
            </a:r>
            <a:endParaRPr lang="en-US" sz="2400" b="1" dirty="0"/>
          </a:p>
        </p:txBody>
      </p:sp>
    </p:spTree>
    <p:extLst>
      <p:ext uri="{BB962C8B-B14F-4D97-AF65-F5344CB8AC3E}">
        <p14:creationId xmlns="" xmlns:p14="http://schemas.microsoft.com/office/powerpoint/2010/main" val="197780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52020" y="618188"/>
            <a:ext cx="8611673" cy="1054916"/>
            <a:chOff x="429294" y="154548"/>
            <a:chExt cx="8611673" cy="10549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9396" y="165940"/>
              <a:ext cx="8551571" cy="1043524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429294" y="154548"/>
              <a:ext cx="2236635" cy="404955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Definition</a:t>
              </a:r>
              <a:endParaRPr lang="en-US" sz="2400" b="1" dirty="0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020" y="1708110"/>
            <a:ext cx="8611673" cy="429485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49416" y="4313215"/>
            <a:ext cx="2202286" cy="47651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(7)</a:t>
            </a:r>
            <a:endParaRPr lang="en-US" sz="2400" b="1" dirty="0"/>
          </a:p>
        </p:txBody>
      </p:sp>
      <p:sp>
        <p:nvSpPr>
          <p:cNvPr id="7" name="Oval 6"/>
          <p:cNvSpPr/>
          <p:nvPr/>
        </p:nvSpPr>
        <p:spPr>
          <a:xfrm>
            <a:off x="6911663" y="2649694"/>
            <a:ext cx="2202286" cy="476518"/>
          </a:xfrm>
          <a:prstGeom prst="ellipse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(6)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202588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820" y="1990165"/>
            <a:ext cx="8963813" cy="237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72732" y="2356833"/>
            <a:ext cx="786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discussed measurable sets and Lebesgue measure the proved Holder’s and </a:t>
            </a:r>
            <a:r>
              <a:rPr lang="en-US" sz="2800" dirty="0" err="1" smtClean="0"/>
              <a:t>Minkowski’s</a:t>
            </a:r>
            <a:r>
              <a:rPr lang="en-US" sz="2800" dirty="0" smtClean="0"/>
              <a:t> inequalities in </a:t>
            </a:r>
            <a:r>
              <a:rPr lang="en-US" sz="2800" dirty="0" err="1" smtClean="0"/>
              <a:t>Lp</a:t>
            </a:r>
            <a:r>
              <a:rPr lang="en-US" sz="2800" dirty="0" smtClean="0"/>
              <a:t>(R) space. Also define Lebesgue </a:t>
            </a:r>
            <a:r>
              <a:rPr lang="en-US" sz="2800" dirty="0" err="1" smtClean="0"/>
              <a:t>mearable</a:t>
            </a:r>
            <a:r>
              <a:rPr lang="en-US" sz="2800" dirty="0" smtClean="0"/>
              <a:t> function on R^N.</a:t>
            </a:r>
          </a:p>
        </p:txBody>
      </p:sp>
    </p:spTree>
    <p:extLst>
      <p:ext uri="{BB962C8B-B14F-4D97-AF65-F5344CB8AC3E}">
        <p14:creationId xmlns="" xmlns:p14="http://schemas.microsoft.com/office/powerpoint/2010/main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4067</TotalTime>
  <Words>155</Words>
  <Application>Microsoft Office PowerPoint</Application>
  <PresentationFormat>On-screen Show (4:3)</PresentationFormat>
  <Paragraphs>42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Introduction To Hilbert Spaces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Administrator</cp:lastModifiedBy>
  <cp:revision>481</cp:revision>
  <dcterms:created xsi:type="dcterms:W3CDTF">2014-06-15T01:18:03Z</dcterms:created>
  <dcterms:modified xsi:type="dcterms:W3CDTF">2014-07-05T11:35:12Z</dcterms:modified>
</cp:coreProperties>
</file>