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0"/>
  </p:notesMasterIdLst>
  <p:sldIdLst>
    <p:sldId id="370" r:id="rId2"/>
    <p:sldId id="330" r:id="rId3"/>
    <p:sldId id="369" r:id="rId4"/>
    <p:sldId id="372" r:id="rId5"/>
    <p:sldId id="371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3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05/07/2014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2996381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2831" y="1620392"/>
            <a:ext cx="5339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953037" y="3103807"/>
                <a:ext cx="78689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In our </a:t>
                </a:r>
                <a:r>
                  <a:rPr lang="en-US" sz="2800" dirty="0" smtClean="0"/>
                  <a:t>Last </a:t>
                </a:r>
                <a:r>
                  <a:rPr lang="en-US" sz="2800" dirty="0"/>
                  <a:t>lecture, we discussed the topic of absolute value of Lebesgue integrable function, Series of Integrable function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norm. 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Some of related theorems have been 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stated and proved at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here.</a:t>
                </a:r>
                <a:endParaRPr lang="en-US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37" y="3103807"/>
                <a:ext cx="7868992" cy="2246769"/>
              </a:xfrm>
              <a:prstGeom prst="rect">
                <a:avLst/>
              </a:prstGeom>
              <a:blipFill rotWithShape="0">
                <a:blip r:embed="rId2"/>
                <a:stretch>
                  <a:fillRect l="-1549" t="-2439" b="-59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3740" y="448415"/>
            <a:ext cx="8188292" cy="5765514"/>
            <a:chOff x="483740" y="448415"/>
            <a:chExt cx="8188292" cy="5765514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" name="Rectangle 4"/>
                <p:cNvSpPr/>
                <p:nvPr/>
              </p:nvSpPr>
              <p:spPr>
                <a:xfrm>
                  <a:off x="783722" y="1560928"/>
                  <a:ext cx="7823915" cy="236545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Definition </a:t>
                  </a:r>
                  <a:r>
                    <a:rPr lang="en-US" sz="2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𝑜𝑛𝑣𝑒𝑟𝑔𝑒𝑛𝑐𝑒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𝑁𝑜𝑟𝑚</m:t>
                      </m:r>
                    </m:oMath>
                  </a14:m>
                  <a:r>
                    <a:rPr lang="en-US" sz="2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)</a:t>
                  </a:r>
                </a:p>
                <a:p>
                  <a:r>
                    <a:rPr lang="en-US" sz="2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We say that a sequence of function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∙∙∙∈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endParaRPr lang="en-US" sz="2400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𝑐𝑜𝑛𝑣𝑒𝑟𝑔𝑒𝑠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a function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d>
                    </m:oMath>
                  </a14:m>
                  <a:r>
                    <a:rPr lang="en-US" sz="2400" b="0" i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in norm, denoted by </a:t>
                  </a: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𝑖𝑓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lang="en-US" sz="2400" b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.</a:t>
                  </a:r>
                </a:p>
                <a:p>
                  <a:endParaRPr lang="en-US" sz="2400" b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r>
                    <a:rPr lang="en-US" sz="2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It has the following properties</a:t>
                  </a:r>
                </a:p>
              </p:txBody>
            </p:sp>
          </mc:Choice>
          <mc:Fallback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722" y="1560928"/>
                  <a:ext cx="7823915" cy="236545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247" t="-2062" b="-128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" name="Rectangle 2"/>
                <p:cNvSpPr/>
                <p:nvPr/>
              </p:nvSpPr>
              <p:spPr>
                <a:xfrm>
                  <a:off x="2862079" y="448415"/>
                  <a:ext cx="2581604" cy="5329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dirty="0" smtClean="0">
                      <a:latin typeface="TarzanaNarrowBold"/>
                    </a:rPr>
                    <a:t>Norm in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2079" y="448415"/>
                  <a:ext cx="2581604" cy="5329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965" t="-12644" b="-298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740" y="3887237"/>
              <a:ext cx="8188292" cy="23266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5974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43943" y="734096"/>
                <a:ext cx="8332631" cy="57552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Following theorems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from lecture 6 is useful with regard to the next theorem of this lecture</a:t>
                </a:r>
              </a:p>
              <a:p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A: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+⋅⋅⋅,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and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we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have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nary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r>
                  <a:rPr lang="en-US" sz="24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 B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 (</a:t>
                </a:r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Corollary 2.5.4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in the book)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</m:d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If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  <m:e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</m:nary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then there exist an Integrable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+⋅⋅⋅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:endParaRPr lang="en-US" sz="24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43" y="734096"/>
                <a:ext cx="8332631" cy="5755293"/>
              </a:xfrm>
              <a:prstGeom prst="rect">
                <a:avLst/>
              </a:prstGeom>
              <a:blipFill rotWithShape="0">
                <a:blip r:embed="rId3"/>
                <a:stretch>
                  <a:fillRect l="-1170" t="-847" r="-512" b="-4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7630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15026" y="412123"/>
            <a:ext cx="9028738" cy="5972583"/>
            <a:chOff x="-15026" y="412123"/>
            <a:chExt cx="9028738" cy="59725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494" y="412123"/>
              <a:ext cx="8640218" cy="5795494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0" y="502275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1</a:t>
              </a:r>
              <a:endParaRPr lang="en-US" sz="2400" b="1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-15026" y="1762257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2</a:t>
              </a:r>
              <a:endParaRPr lang="en-US" sz="2400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373494" y="927276"/>
              <a:ext cx="8537186" cy="810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126644" y="5576552"/>
              <a:ext cx="8887068" cy="8081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400" dirty="0" smtClean="0"/>
                <a:t>By Theorem A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7047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79866" y="525689"/>
            <a:ext cx="8619436" cy="5435553"/>
            <a:chOff x="279866" y="448415"/>
            <a:chExt cx="8619436" cy="5435553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5" name="Rectangle 4"/>
                <p:cNvSpPr/>
                <p:nvPr/>
              </p:nvSpPr>
              <p:spPr>
                <a:xfrm>
                  <a:off x="783722" y="1560928"/>
                  <a:ext cx="7823915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/>
                  </a:r>
                  <a:r>
                    <a:rPr lang="en-US" sz="2400" b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/>
                  </a:r>
                  <a:r>
                    <a:rPr lang="en-US" sz="2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𝑢𝑙𝑙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𝑠𝑒𝑡</m:t>
                      </m:r>
                    </m:oMath>
                  </a14:m>
                  <a:r>
                    <a:rPr lang="en-US" sz="2400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)</a:t>
                  </a:r>
                  <a:endPara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722" y="1560928"/>
                  <a:ext cx="782391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" name="Rectangle 2"/>
            <p:cNvSpPr/>
            <p:nvPr/>
          </p:nvSpPr>
          <p:spPr>
            <a:xfrm>
              <a:off x="1290856" y="448415"/>
              <a:ext cx="5847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Convergence Almost Everywhere</a:t>
              </a:r>
              <a:endParaRPr lang="en-US" sz="28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3722" y="2022593"/>
              <a:ext cx="8085404" cy="63918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5157" y="3292338"/>
              <a:ext cx="4261043" cy="54654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362871" y="3240824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3</a:t>
              </a:r>
              <a:endParaRPr lang="en-US" sz="2400" b="1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3504" y="4837002"/>
              <a:ext cx="8115798" cy="1046966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279866" y="1523282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1" name="Oval 10"/>
                <p:cNvSpPr/>
                <p:nvPr/>
              </p:nvSpPr>
              <p:spPr>
                <a:xfrm>
                  <a:off x="1889720" y="4740410"/>
                  <a:ext cx="5256725" cy="4765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𝐸𝑞𝑢𝑎𝑙𝑖𝑡𝑦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𝑎𝑙𝑚𝑜𝑠𝑡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𝑒𝑣𝑒𝑟𝑤h𝑒𝑟𝑒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11" name="Oval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9720" y="4740410"/>
                  <a:ext cx="5256725" cy="476520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 b="-1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Oval 11"/>
            <p:cNvSpPr/>
            <p:nvPr/>
          </p:nvSpPr>
          <p:spPr>
            <a:xfrm>
              <a:off x="528150" y="4745505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0886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558342"/>
            <a:ext cx="8963699" cy="4298581"/>
            <a:chOff x="0" y="1558342"/>
            <a:chExt cx="8963699" cy="429858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069" y="1583233"/>
              <a:ext cx="8513630" cy="4273690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0" y="1558342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smtClean="0"/>
                <a:t>Theorem 4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77156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5910" y="708338"/>
            <a:ext cx="8731878" cy="5330695"/>
            <a:chOff x="115910" y="708338"/>
            <a:chExt cx="8731878" cy="5330695"/>
          </a:xfrm>
        </p:grpSpPr>
        <p:grpSp>
          <p:nvGrpSpPr>
            <p:cNvPr id="7" name="Group 6"/>
            <p:cNvGrpSpPr/>
            <p:nvPr/>
          </p:nvGrpSpPr>
          <p:grpSpPr>
            <a:xfrm>
              <a:off x="115910" y="708338"/>
              <a:ext cx="8731878" cy="4699112"/>
              <a:chOff x="115910" y="708338"/>
              <a:chExt cx="8731878" cy="4699112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908" y="708338"/>
                <a:ext cx="8208105" cy="3856636"/>
              </a:xfrm>
              <a:prstGeom prst="rect">
                <a:avLst/>
              </a:prstGeom>
            </p:spPr>
          </p:pic>
          <p:sp>
            <p:nvSpPr>
              <p:cNvPr id="3" name="Oval 2"/>
              <p:cNvSpPr/>
              <p:nvPr/>
            </p:nvSpPr>
            <p:spPr>
              <a:xfrm>
                <a:off x="115910" y="734096"/>
                <a:ext cx="2202286" cy="476518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Theorem 5</a:t>
                </a:r>
                <a:endParaRPr lang="en-US" sz="2400" b="1" dirty="0"/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5160" y="4341043"/>
                <a:ext cx="8332628" cy="1066407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xmlns="" Requires="a14">
              <p:sp>
                <p:nvSpPr>
                  <p:cNvPr id="5" name="Oval 4"/>
                  <p:cNvSpPr/>
                  <p:nvPr/>
                </p:nvSpPr>
                <p:spPr>
                  <a:xfrm>
                    <a:off x="1760930" y="4263892"/>
                    <a:ext cx="5256725" cy="47652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𝐶𝑜𝑛𝑣𝑒𝑟𝑔𝑒𝑛𝑐𝑒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𝑎𝑙𝑚𝑜𝑠𝑡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𝑒𝑣𝑒𝑟𝑤h𝑒𝑟𝑒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>
              <p:sp>
                <p:nvSpPr>
                  <p:cNvPr id="5" name="Oval 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0930" y="4263892"/>
                    <a:ext cx="5256725" cy="476520"/>
                  </a:xfrm>
                  <a:prstGeom prst="ellipse">
                    <a:avLst/>
                  </a:prstGeom>
                  <a:blipFill rotWithShape="0">
                    <a:blip r:embed="rId5"/>
                    <a:stretch>
                      <a:fillRect b="-5063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" name="Oval 5"/>
              <p:cNvSpPr/>
              <p:nvPr/>
            </p:nvSpPr>
            <p:spPr>
              <a:xfrm>
                <a:off x="347844" y="4268984"/>
                <a:ext cx="2202286" cy="476518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Definition</a:t>
                </a:r>
                <a:endParaRPr lang="en-US" sz="2400" b="1" dirty="0"/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Oval 7"/>
                <p:cNvSpPr/>
                <p:nvPr/>
              </p:nvSpPr>
              <p:spPr>
                <a:xfrm>
                  <a:off x="483777" y="5628068"/>
                  <a:ext cx="7926128" cy="4109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𝑁𝑜𝑡𝑒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𝐶𝑜𝑛𝑣𝑒𝑟𝑔𝑒𝑛𝑐𝑒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𝑎𝑙𝑚𝑜𝑠𝑡𝑒𝑣𝑒𝑟𝑦𝑤h𝑒𝑟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h𝑎𝑠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𝑝𝑟𝑜𝑝𝑒𝑟𝑡𝑖𝑒𝑠</m:t>
                        </m:r>
                      </m:oMath>
                    </m:oMathPara>
                  </a14:m>
                  <a:endParaRPr lang="en-US" sz="2000" b="0" dirty="0" smtClean="0"/>
                </a:p>
                <a:p>
                  <a:pPr algn="ctr"/>
                  <a:r>
                    <a:rPr lang="en-US" sz="2000" i="1" dirty="0" smtClean="0">
                      <a:latin typeface="Cambria Math" panose="02040503050406030204" pitchFamily="18" charset="0"/>
                    </a:rPr>
                    <a:t>                    similar </a:t>
                  </a:r>
                  <a:r>
                    <a:rPr lang="en-US" sz="2000" i="1" dirty="0">
                      <a:latin typeface="Cambria Math" panose="02040503050406030204" pitchFamily="18" charset="0"/>
                    </a:rPr>
                    <a:t>to convergence in norm</a:t>
                  </a:r>
                  <a:endParaRPr lang="en-US" sz="200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" name="Oval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3777" y="5628068"/>
                  <a:ext cx="7926128" cy="410965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 t="-23529" b="-6029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xmlns="" val="257446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64396" y="2176526"/>
            <a:ext cx="9066732" cy="2962144"/>
            <a:chOff x="-64396" y="425000"/>
            <a:chExt cx="9066732" cy="29621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928" y="480816"/>
              <a:ext cx="8681408" cy="2906328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-64396" y="425000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</a:t>
              </a:r>
              <a:r>
                <a:rPr lang="en-US" sz="2400" b="1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2516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2246" y="592431"/>
            <a:ext cx="9081755" cy="5526522"/>
            <a:chOff x="62246" y="360609"/>
            <a:chExt cx="9081755" cy="5526522"/>
          </a:xfrm>
        </p:grpSpPr>
        <p:grpSp>
          <p:nvGrpSpPr>
            <p:cNvPr id="2" name="Group 1"/>
            <p:cNvGrpSpPr/>
            <p:nvPr/>
          </p:nvGrpSpPr>
          <p:grpSpPr>
            <a:xfrm>
              <a:off x="62246" y="360609"/>
              <a:ext cx="8888571" cy="3554045"/>
              <a:chOff x="23552" y="2921268"/>
              <a:chExt cx="8875750" cy="3530526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4152" y="3003722"/>
                <a:ext cx="8565150" cy="3448072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23552" y="2921268"/>
                <a:ext cx="2202286" cy="476518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Theorem 7</a:t>
                </a:r>
                <a:endParaRPr lang="en-US" sz="2400" b="1" dirty="0"/>
              </a:p>
            </p:txBody>
          </p: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562" y="4005992"/>
              <a:ext cx="7347091" cy="563777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68989" y="4004285"/>
              <a:ext cx="2205468" cy="47969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Corollary 1</a:t>
              </a:r>
              <a:endParaRPr lang="en-US" sz="2400" b="1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7537" y="5063536"/>
              <a:ext cx="8926464" cy="823595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156994" y="5006692"/>
              <a:ext cx="2205468" cy="47969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8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55573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5758" y="396899"/>
            <a:ext cx="8538692" cy="6339079"/>
            <a:chOff x="25758" y="396899"/>
            <a:chExt cx="8538692" cy="6339079"/>
          </a:xfrm>
        </p:grpSpPr>
        <p:sp>
          <p:nvSpPr>
            <p:cNvPr id="3" name="Rectangle 2"/>
            <p:cNvSpPr/>
            <p:nvPr/>
          </p:nvSpPr>
          <p:spPr>
            <a:xfrm>
              <a:off x="1290856" y="396899"/>
              <a:ext cx="641874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Fundamental Convergence Theorem</a:t>
              </a:r>
              <a:endParaRPr lang="en-US" sz="28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323" y="927739"/>
              <a:ext cx="6232847" cy="573524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111653" y="920119"/>
              <a:ext cx="2321162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9</a:t>
              </a:r>
              <a:endParaRPr lang="en-US" sz="2400" b="1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3351" y="1730631"/>
              <a:ext cx="7871099" cy="5005347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25758" y="1638884"/>
              <a:ext cx="2432815" cy="56734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10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021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9702" y="737898"/>
            <a:ext cx="8705360" cy="4861154"/>
            <a:chOff x="219702" y="106833"/>
            <a:chExt cx="8705360" cy="486115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702" y="106833"/>
              <a:ext cx="8705360" cy="2294042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2395469" y="283335"/>
              <a:ext cx="785613" cy="45076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b="1" dirty="0" smtClean="0"/>
                <a:t>A,</a:t>
              </a:r>
              <a:endParaRPr lang="en-US" b="1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7609271" y="1957589"/>
              <a:ext cx="785613" cy="33485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000" b="1" dirty="0" smtClean="0"/>
                <a:t>6.</a:t>
              </a:r>
              <a:endParaRPr lang="en-US" sz="2000" b="1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2919214" y="1988675"/>
              <a:ext cx="785613" cy="2908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000" b="1" dirty="0"/>
                <a:t>5</a:t>
              </a:r>
              <a:r>
                <a:rPr lang="en-US" sz="2000" b="1" dirty="0" smtClean="0"/>
                <a:t>.</a:t>
              </a:r>
              <a:endParaRPr lang="en-US" sz="2000" b="1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702" y="3284141"/>
              <a:ext cx="8705360" cy="1683846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Oval 9"/>
                <p:cNvSpPr/>
                <p:nvPr/>
              </p:nvSpPr>
              <p:spPr>
                <a:xfrm>
                  <a:off x="1760930" y="2744187"/>
                  <a:ext cx="5256725" cy="4765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𝑚𝑜𝑛𝑜𝑡𝑜𝑛𝑒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𝑎𝑙𝑚𝑜𝑠𝑡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𝑒𝑣𝑒𝑟𝑤h𝑒𝑟𝑒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>
            <p:sp>
              <p:nvSpPr>
                <p:cNvPr id="10" name="Oval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0930" y="2744187"/>
                  <a:ext cx="5256725" cy="476520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 b="-512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Oval 10"/>
            <p:cNvSpPr/>
            <p:nvPr/>
          </p:nvSpPr>
          <p:spPr>
            <a:xfrm>
              <a:off x="279866" y="2746778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2491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54987" y="1368739"/>
            <a:ext cx="9118803" cy="4696159"/>
            <a:chOff x="-54987" y="1368739"/>
            <a:chExt cx="9118803" cy="469615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842" y="1429555"/>
              <a:ext cx="8711974" cy="4635343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-54987" y="1368739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Theorem 11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78349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56" y="296215"/>
            <a:ext cx="8614137" cy="300090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803038" y="463639"/>
            <a:ext cx="618189" cy="36060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A,</a:t>
            </a:r>
            <a:endParaRPr lang="en-US" b="1" dirty="0"/>
          </a:p>
        </p:txBody>
      </p:sp>
      <p:sp>
        <p:nvSpPr>
          <p:cNvPr id="4" name="Oval 3"/>
          <p:cNvSpPr/>
          <p:nvPr/>
        </p:nvSpPr>
        <p:spPr>
          <a:xfrm>
            <a:off x="3966630" y="785611"/>
            <a:ext cx="695522" cy="37563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2</a:t>
            </a:r>
            <a:r>
              <a:rPr lang="en-US" b="1" dirty="0" smtClean="0"/>
              <a:t>,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8008453" y="785610"/>
            <a:ext cx="671907" cy="373484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smtClean="0"/>
              <a:t>1.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93" y="3837903"/>
            <a:ext cx="8542322" cy="2469331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-29229" y="3828606"/>
            <a:ext cx="2202286" cy="4765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Theorem 12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4015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" y="1545465"/>
            <a:ext cx="8859300" cy="390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4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8" y="2276795"/>
            <a:ext cx="9001219" cy="237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34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67866" y="373489"/>
            <a:ext cx="9106440" cy="5294175"/>
            <a:chOff x="-67866" y="373489"/>
            <a:chExt cx="9106440" cy="5294175"/>
          </a:xfrm>
        </p:grpSpPr>
        <p:grpSp>
          <p:nvGrpSpPr>
            <p:cNvPr id="6" name="Group 5"/>
            <p:cNvGrpSpPr/>
            <p:nvPr/>
          </p:nvGrpSpPr>
          <p:grpSpPr>
            <a:xfrm>
              <a:off x="63905" y="373489"/>
              <a:ext cx="8974669" cy="4095109"/>
              <a:chOff x="63905" y="1468191"/>
              <a:chExt cx="8974669" cy="409510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905" y="1468191"/>
                <a:ext cx="8974669" cy="4095109"/>
              </a:xfrm>
              <a:prstGeom prst="rect">
                <a:avLst/>
              </a:prstGeom>
            </p:spPr>
          </p:pic>
          <p:sp>
            <p:nvSpPr>
              <p:cNvPr id="3" name="Oval 2"/>
              <p:cNvSpPr/>
              <p:nvPr/>
            </p:nvSpPr>
            <p:spPr>
              <a:xfrm>
                <a:off x="6606799" y="3915177"/>
                <a:ext cx="695522" cy="3756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 smtClean="0"/>
                  <a:t>9.</a:t>
                </a:r>
                <a:endParaRPr lang="en-US" b="1" dirty="0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2421165" y="4237149"/>
                <a:ext cx="695522" cy="3756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 smtClean="0"/>
                  <a:t>10,</a:t>
                </a:r>
                <a:endParaRPr lang="en-US" b="1" dirty="0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2212957" y="5007735"/>
                <a:ext cx="695522" cy="3756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5</a:t>
                </a:r>
                <a:r>
                  <a:rPr lang="en-US" b="1" dirty="0" smtClean="0"/>
                  <a:t>,</a:t>
                </a:r>
                <a:endParaRPr lang="en-US" b="1" dirty="0"/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094" y="4582590"/>
              <a:ext cx="8680361" cy="1085074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-67866" y="4575584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Theorem 13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4651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72732" y="2356833"/>
                <a:ext cx="78689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In our today’s lecture, we discussed the </a:t>
                </a:r>
                <a:r>
                  <a:rPr lang="en-US" sz="2800" dirty="0" smtClean="0"/>
                  <a:t>remaining topics </a:t>
                </a:r>
                <a:r>
                  <a:rPr lang="en-US" sz="2800" dirty="0" smtClean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</a:t>
                </a:r>
                <a:r>
                  <a:rPr lang="en-US" sz="28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norm like convergence problem. Then we studied the convergence almost everywhere. Finally fundamental convergence theorems are studied </a:t>
                </a:r>
                <a:r>
                  <a:rPr lang="en-US" sz="28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at the end.</a:t>
                </a:r>
                <a:endParaRPr lang="en-US" sz="2800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32" y="2356833"/>
                <a:ext cx="7868992" cy="2246769"/>
              </a:xfrm>
              <a:prstGeom prst="rect">
                <a:avLst/>
              </a:prstGeom>
              <a:blipFill rotWithShape="0">
                <a:blip r:embed="rId2"/>
                <a:stretch>
                  <a:fillRect l="-1627" t="-2717" r="-232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3826</TotalTime>
  <Words>85</Words>
  <Application>Microsoft Office PowerPoint</Application>
  <PresentationFormat>On-screen Show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Introduction To Hilbert Spaces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449</cp:revision>
  <dcterms:created xsi:type="dcterms:W3CDTF">2014-06-15T01:18:03Z</dcterms:created>
  <dcterms:modified xsi:type="dcterms:W3CDTF">2014-07-05T06:28:51Z</dcterms:modified>
</cp:coreProperties>
</file>