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73" r:id="rId4"/>
    <p:sldId id="274" r:id="rId5"/>
    <p:sldId id="275" r:id="rId6"/>
    <p:sldId id="277" r:id="rId7"/>
    <p:sldId id="278" r:id="rId8"/>
    <p:sldId id="279" r:id="rId9"/>
    <p:sldId id="280" r:id="rId10"/>
    <p:sldId id="287" r:id="rId11"/>
    <p:sldId id="281" r:id="rId12"/>
    <p:sldId id="282" r:id="rId13"/>
    <p:sldId id="283" r:id="rId14"/>
    <p:sldId id="284" r:id="rId15"/>
    <p:sldId id="285" r:id="rId16"/>
    <p:sldId id="28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DBBE4-3AFD-4C51-A68B-43EA995F4D8E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C5698-35E5-4590-831A-13381D6D8E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5071-ECBA-4074-A40F-7689284C94F7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42109-5B3C-42CE-BCC0-CF17F6590B32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6881E-94EA-4C51-A4AC-D423CA951F1A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748B1-C807-4A9A-B477-FBB96D788312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4306-7F46-4FA0-99B0-26908293A021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57A67-AD22-4728-B05D-8FA0BB76B4B9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0E21B-CFFC-467C-B85F-15A3B9272C6E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A9903-EDE4-4335-8EA3-333393F936A8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7BFB9-07CB-49A3-984E-CB0A9D1FD24A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6062E-291E-459E-BA45-0B2A656820FC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23C3-79CF-49A6-9EAA-C163146EBDD2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67B8D-A21A-4408-8152-57E66C191490}" type="datetime1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AF29EC-BCDD-4A7F-A2C8-D8839C654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Lecture 7: Public Goods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Demand For a Pure Public Good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800080"/>
              </a:buClr>
            </a:pPr>
            <a:r>
              <a:rPr lang="en-US">
                <a:solidFill>
                  <a:schemeClr val="tx1"/>
                </a:solidFill>
                <a:latin typeface="Arial" charset="0"/>
              </a:rPr>
              <a:t>Demand for a Pure Private Good is derived by adding quantities at each price.</a:t>
            </a:r>
          </a:p>
          <a:p>
            <a:pPr>
              <a:buClr>
                <a:srgbClr val="800080"/>
              </a:buClr>
            </a:pPr>
            <a:r>
              <a:rPr lang="en-US">
                <a:solidFill>
                  <a:schemeClr val="tx1"/>
                </a:solidFill>
                <a:latin typeface="Arial" charset="0"/>
              </a:rPr>
              <a:t>Demand for a Pure Public Good is derived by adding how much people will be willing to pay at each quantity.</a:t>
            </a:r>
          </a:p>
          <a:p>
            <a:pPr>
              <a:buClr>
                <a:srgbClr val="800080"/>
              </a:buClr>
            </a:pPr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bldLvl="5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6" name="Text Box 6"/>
          <p:cNvSpPr txBox="1">
            <a:spLocks noChangeArrowheads="1"/>
          </p:cNvSpPr>
          <p:nvPr/>
        </p:nvSpPr>
        <p:spPr bwMode="auto">
          <a:xfrm rot="-5400000">
            <a:off x="-1319212" y="3252787"/>
            <a:ext cx="4114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>
                <a:solidFill>
                  <a:srgbClr val="660066"/>
                </a:solidFill>
              </a:rPr>
              <a:t>Price per Loaf of Bread (Dollars)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2438400" y="6156325"/>
            <a:ext cx="480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b="1">
                <a:solidFill>
                  <a:srgbClr val="660066"/>
                </a:solidFill>
              </a:rPr>
              <a:t>Loaves of Bread Purchased per Week</a:t>
            </a:r>
          </a:p>
        </p:txBody>
      </p:sp>
      <p:sp>
        <p:nvSpPr>
          <p:cNvPr id="30751" name="Rectangle 3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r>
              <a:rPr lang="en-US" sz="2400" dirty="0" smtClean="0"/>
              <a:t>Demand </a:t>
            </a:r>
            <a:r>
              <a:rPr lang="en-US" sz="2400" dirty="0"/>
              <a:t>For a Private Good</a:t>
            </a:r>
          </a:p>
        </p:txBody>
      </p:sp>
      <p:sp>
        <p:nvSpPr>
          <p:cNvPr id="30823" name="Line 103"/>
          <p:cNvSpPr>
            <a:spLocks noChangeShapeType="1"/>
          </p:cNvSpPr>
          <p:nvPr/>
        </p:nvSpPr>
        <p:spPr bwMode="auto">
          <a:xfrm>
            <a:off x="1311275" y="4029075"/>
            <a:ext cx="7070725" cy="1588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24" name="Freeform 104"/>
          <p:cNvSpPr>
            <a:spLocks/>
          </p:cNvSpPr>
          <p:nvPr/>
        </p:nvSpPr>
        <p:spPr bwMode="auto">
          <a:xfrm>
            <a:off x="1311275" y="3260725"/>
            <a:ext cx="5259388" cy="9953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3" y="152"/>
              </a:cxn>
              <a:cxn ang="0">
                <a:pos x="1062" y="347"/>
              </a:cxn>
              <a:cxn ang="0">
                <a:pos x="3313" y="627"/>
              </a:cxn>
            </a:cxnLst>
            <a:rect l="0" t="0" r="r" b="b"/>
            <a:pathLst>
              <a:path w="3313" h="627">
                <a:moveTo>
                  <a:pt x="0" y="0"/>
                </a:moveTo>
                <a:lnTo>
                  <a:pt x="313" y="152"/>
                </a:lnTo>
                <a:lnTo>
                  <a:pt x="1062" y="347"/>
                </a:lnTo>
                <a:lnTo>
                  <a:pt x="3313" y="627"/>
                </a:lnTo>
              </a:path>
            </a:pathLst>
          </a:custGeom>
          <a:noFill/>
          <a:ln w="76200" cmpd="sng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36" name="Freeform 116"/>
          <p:cNvSpPr>
            <a:spLocks/>
          </p:cNvSpPr>
          <p:nvPr/>
        </p:nvSpPr>
        <p:spPr bwMode="auto">
          <a:xfrm>
            <a:off x="1303338" y="1155700"/>
            <a:ext cx="6705600" cy="46148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" y="2904"/>
              </a:cxn>
              <a:cxn ang="0">
                <a:pos x="4224" y="2907"/>
              </a:cxn>
            </a:cxnLst>
            <a:rect l="0" t="0" r="r" b="b"/>
            <a:pathLst>
              <a:path w="4224" h="2907">
                <a:moveTo>
                  <a:pt x="0" y="0"/>
                </a:moveTo>
                <a:lnTo>
                  <a:pt x="5" y="2904"/>
                </a:lnTo>
                <a:lnTo>
                  <a:pt x="4224" y="2907"/>
                </a:lnTo>
              </a:path>
            </a:pathLst>
          </a:custGeom>
          <a:noFill/>
          <a:ln w="76200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41" name="Rectangle 121"/>
          <p:cNvSpPr>
            <a:spLocks noChangeArrowheads="1"/>
          </p:cNvSpPr>
          <p:nvPr/>
        </p:nvSpPr>
        <p:spPr bwMode="auto">
          <a:xfrm>
            <a:off x="1000125" y="1625600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7 </a:t>
            </a:r>
          </a:p>
        </p:txBody>
      </p:sp>
      <p:sp>
        <p:nvSpPr>
          <p:cNvPr id="30842" name="Rectangle 122"/>
          <p:cNvSpPr>
            <a:spLocks noChangeArrowheads="1"/>
          </p:cNvSpPr>
          <p:nvPr/>
        </p:nvSpPr>
        <p:spPr bwMode="auto">
          <a:xfrm>
            <a:off x="1000125" y="2209800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6 </a:t>
            </a:r>
          </a:p>
        </p:txBody>
      </p:sp>
      <p:sp>
        <p:nvSpPr>
          <p:cNvPr id="30843" name="Rectangle 123"/>
          <p:cNvSpPr>
            <a:spLocks noChangeArrowheads="1"/>
          </p:cNvSpPr>
          <p:nvPr/>
        </p:nvSpPr>
        <p:spPr bwMode="auto">
          <a:xfrm>
            <a:off x="1000125" y="2794000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5 </a:t>
            </a:r>
          </a:p>
        </p:txBody>
      </p:sp>
      <p:sp>
        <p:nvSpPr>
          <p:cNvPr id="30844" name="Rectangle 124"/>
          <p:cNvSpPr>
            <a:spLocks noChangeArrowheads="1"/>
          </p:cNvSpPr>
          <p:nvPr/>
        </p:nvSpPr>
        <p:spPr bwMode="auto">
          <a:xfrm>
            <a:off x="1000125" y="3378200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4 </a:t>
            </a:r>
          </a:p>
        </p:txBody>
      </p:sp>
      <p:sp>
        <p:nvSpPr>
          <p:cNvPr id="30845" name="Rectangle 125"/>
          <p:cNvSpPr>
            <a:spLocks noChangeArrowheads="1"/>
          </p:cNvSpPr>
          <p:nvPr/>
        </p:nvSpPr>
        <p:spPr bwMode="auto">
          <a:xfrm>
            <a:off x="1000125" y="3962400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3 </a:t>
            </a:r>
          </a:p>
        </p:txBody>
      </p:sp>
      <p:sp>
        <p:nvSpPr>
          <p:cNvPr id="30846" name="Rectangle 126"/>
          <p:cNvSpPr>
            <a:spLocks noChangeArrowheads="1"/>
          </p:cNvSpPr>
          <p:nvPr/>
        </p:nvSpPr>
        <p:spPr bwMode="auto">
          <a:xfrm>
            <a:off x="1000125" y="4546600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2 </a:t>
            </a:r>
          </a:p>
        </p:txBody>
      </p:sp>
      <p:sp>
        <p:nvSpPr>
          <p:cNvPr id="30847" name="Rectangle 127"/>
          <p:cNvSpPr>
            <a:spLocks noChangeArrowheads="1"/>
          </p:cNvSpPr>
          <p:nvPr/>
        </p:nvSpPr>
        <p:spPr bwMode="auto">
          <a:xfrm>
            <a:off x="1000125" y="5130800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 </a:t>
            </a:r>
          </a:p>
        </p:txBody>
      </p:sp>
      <p:sp>
        <p:nvSpPr>
          <p:cNvPr id="30848" name="Rectangle 128"/>
          <p:cNvSpPr>
            <a:spLocks noChangeArrowheads="1"/>
          </p:cNvSpPr>
          <p:nvPr/>
        </p:nvSpPr>
        <p:spPr bwMode="auto">
          <a:xfrm>
            <a:off x="1360488" y="5813425"/>
            <a:ext cx="1698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0</a:t>
            </a:r>
          </a:p>
        </p:txBody>
      </p:sp>
      <p:sp>
        <p:nvSpPr>
          <p:cNvPr id="30849" name="Rectangle 129"/>
          <p:cNvSpPr>
            <a:spLocks noChangeArrowheads="1"/>
          </p:cNvSpPr>
          <p:nvPr/>
        </p:nvSpPr>
        <p:spPr bwMode="auto">
          <a:xfrm>
            <a:off x="1957388" y="5813425"/>
            <a:ext cx="1698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</a:t>
            </a:r>
          </a:p>
        </p:txBody>
      </p:sp>
      <p:sp>
        <p:nvSpPr>
          <p:cNvPr id="30850" name="Rectangle 130"/>
          <p:cNvSpPr>
            <a:spLocks noChangeArrowheads="1"/>
          </p:cNvSpPr>
          <p:nvPr/>
        </p:nvSpPr>
        <p:spPr bwMode="auto">
          <a:xfrm>
            <a:off x="2554288" y="5813425"/>
            <a:ext cx="1698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2</a:t>
            </a:r>
          </a:p>
        </p:txBody>
      </p:sp>
      <p:sp>
        <p:nvSpPr>
          <p:cNvPr id="30851" name="Rectangle 131"/>
          <p:cNvSpPr>
            <a:spLocks noChangeArrowheads="1"/>
          </p:cNvSpPr>
          <p:nvPr/>
        </p:nvSpPr>
        <p:spPr bwMode="auto">
          <a:xfrm>
            <a:off x="3152775" y="5813425"/>
            <a:ext cx="169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3</a:t>
            </a:r>
          </a:p>
        </p:txBody>
      </p:sp>
      <p:sp>
        <p:nvSpPr>
          <p:cNvPr id="30852" name="Rectangle 132"/>
          <p:cNvSpPr>
            <a:spLocks noChangeArrowheads="1"/>
          </p:cNvSpPr>
          <p:nvPr/>
        </p:nvSpPr>
        <p:spPr bwMode="auto">
          <a:xfrm>
            <a:off x="3749675" y="5813425"/>
            <a:ext cx="169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4</a:t>
            </a:r>
          </a:p>
        </p:txBody>
      </p:sp>
      <p:sp>
        <p:nvSpPr>
          <p:cNvPr id="30853" name="Rectangle 133"/>
          <p:cNvSpPr>
            <a:spLocks noChangeArrowheads="1"/>
          </p:cNvSpPr>
          <p:nvPr/>
        </p:nvSpPr>
        <p:spPr bwMode="auto">
          <a:xfrm>
            <a:off x="4348163" y="5813425"/>
            <a:ext cx="1698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5</a:t>
            </a:r>
          </a:p>
        </p:txBody>
      </p:sp>
      <p:sp>
        <p:nvSpPr>
          <p:cNvPr id="30854" name="Rectangle 134"/>
          <p:cNvSpPr>
            <a:spLocks noChangeArrowheads="1"/>
          </p:cNvSpPr>
          <p:nvPr/>
        </p:nvSpPr>
        <p:spPr bwMode="auto">
          <a:xfrm>
            <a:off x="6737350" y="5813425"/>
            <a:ext cx="169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9</a:t>
            </a:r>
          </a:p>
        </p:txBody>
      </p:sp>
      <p:sp>
        <p:nvSpPr>
          <p:cNvPr id="30856" name="Rectangle 136"/>
          <p:cNvSpPr>
            <a:spLocks noChangeArrowheads="1"/>
          </p:cNvSpPr>
          <p:nvPr/>
        </p:nvSpPr>
        <p:spPr bwMode="auto">
          <a:xfrm>
            <a:off x="7294563" y="5813425"/>
            <a:ext cx="4238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10 </a:t>
            </a:r>
          </a:p>
        </p:txBody>
      </p:sp>
      <p:sp>
        <p:nvSpPr>
          <p:cNvPr id="30880" name="Rectangle 160"/>
          <p:cNvSpPr>
            <a:spLocks noChangeArrowheads="1"/>
          </p:cNvSpPr>
          <p:nvPr/>
        </p:nvSpPr>
        <p:spPr bwMode="auto">
          <a:xfrm>
            <a:off x="4945063" y="5813425"/>
            <a:ext cx="1698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6</a:t>
            </a:r>
          </a:p>
        </p:txBody>
      </p:sp>
      <p:sp>
        <p:nvSpPr>
          <p:cNvPr id="30881" name="Rectangle 161"/>
          <p:cNvSpPr>
            <a:spLocks noChangeArrowheads="1"/>
          </p:cNvSpPr>
          <p:nvPr/>
        </p:nvSpPr>
        <p:spPr bwMode="auto">
          <a:xfrm>
            <a:off x="6140450" y="5813425"/>
            <a:ext cx="169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8</a:t>
            </a:r>
          </a:p>
        </p:txBody>
      </p:sp>
      <p:sp>
        <p:nvSpPr>
          <p:cNvPr id="30882" name="Rectangle 162"/>
          <p:cNvSpPr>
            <a:spLocks noChangeArrowheads="1"/>
          </p:cNvSpPr>
          <p:nvPr/>
        </p:nvSpPr>
        <p:spPr bwMode="auto">
          <a:xfrm>
            <a:off x="5541963" y="5813425"/>
            <a:ext cx="1698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7</a:t>
            </a:r>
          </a:p>
        </p:txBody>
      </p:sp>
      <p:sp>
        <p:nvSpPr>
          <p:cNvPr id="30858" name="Rectangle 138"/>
          <p:cNvSpPr>
            <a:spLocks noChangeArrowheads="1"/>
          </p:cNvSpPr>
          <p:nvPr/>
        </p:nvSpPr>
        <p:spPr bwMode="auto">
          <a:xfrm>
            <a:off x="4811713" y="3600450"/>
            <a:ext cx="2873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E </a:t>
            </a:r>
          </a:p>
        </p:txBody>
      </p:sp>
      <p:sp>
        <p:nvSpPr>
          <p:cNvPr id="30883" name="Oval 163"/>
          <p:cNvSpPr>
            <a:spLocks noChangeArrowheads="1"/>
          </p:cNvSpPr>
          <p:nvPr/>
        </p:nvSpPr>
        <p:spPr bwMode="auto">
          <a:xfrm>
            <a:off x="4676775" y="3952875"/>
            <a:ext cx="152400" cy="152400"/>
          </a:xfrm>
          <a:prstGeom prst="ellipse">
            <a:avLst/>
          </a:prstGeom>
          <a:solidFill>
            <a:srgbClr val="66006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5" name="Text Box 165"/>
          <p:cNvSpPr txBox="1">
            <a:spLocks noChangeArrowheads="1"/>
          </p:cNvSpPr>
          <p:nvPr/>
        </p:nvSpPr>
        <p:spPr bwMode="auto">
          <a:xfrm>
            <a:off x="6477000" y="3600450"/>
            <a:ext cx="1978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>
                <a:solidFill>
                  <a:srgbClr val="660066"/>
                </a:solidFill>
              </a:rPr>
              <a:t>S</a:t>
            </a:r>
            <a:r>
              <a:rPr lang="en-US">
                <a:solidFill>
                  <a:srgbClr val="660066"/>
                </a:solidFill>
              </a:rPr>
              <a:t> = </a:t>
            </a:r>
            <a:r>
              <a:rPr lang="en-US" i="1">
                <a:solidFill>
                  <a:srgbClr val="660066"/>
                </a:solidFill>
              </a:rPr>
              <a:t>MC</a:t>
            </a:r>
            <a:r>
              <a:rPr lang="en-US">
                <a:solidFill>
                  <a:srgbClr val="660066"/>
                </a:solidFill>
              </a:rPr>
              <a:t> = </a:t>
            </a:r>
            <a:r>
              <a:rPr lang="en-US" i="1">
                <a:solidFill>
                  <a:srgbClr val="660066"/>
                </a:solidFill>
              </a:rPr>
              <a:t>AC</a:t>
            </a:r>
            <a:endParaRPr lang="en-US">
              <a:solidFill>
                <a:srgbClr val="660066"/>
              </a:solidFill>
            </a:endParaRPr>
          </a:p>
        </p:txBody>
      </p:sp>
      <p:grpSp>
        <p:nvGrpSpPr>
          <p:cNvPr id="2" name="Group 170"/>
          <p:cNvGrpSpPr>
            <a:grpSpLocks/>
          </p:cNvGrpSpPr>
          <p:nvPr/>
        </p:nvGrpSpPr>
        <p:grpSpPr bwMode="auto">
          <a:xfrm>
            <a:off x="1311275" y="3260725"/>
            <a:ext cx="4238625" cy="1355725"/>
            <a:chOff x="826" y="2054"/>
            <a:chExt cx="2670" cy="854"/>
          </a:xfrm>
        </p:grpSpPr>
        <p:sp>
          <p:nvSpPr>
            <p:cNvPr id="30871" name="Line 151"/>
            <p:cNvSpPr>
              <a:spLocks noChangeShapeType="1"/>
            </p:cNvSpPr>
            <p:nvPr/>
          </p:nvSpPr>
          <p:spPr bwMode="auto">
            <a:xfrm>
              <a:off x="826" y="2054"/>
              <a:ext cx="1725" cy="757"/>
            </a:xfrm>
            <a:prstGeom prst="line">
              <a:avLst/>
            </a:prstGeom>
            <a:noFill/>
            <a:ln w="7620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6" name="Text Box 166"/>
            <p:cNvSpPr txBox="1">
              <a:spLocks noChangeArrowheads="1"/>
            </p:cNvSpPr>
            <p:nvPr/>
          </p:nvSpPr>
          <p:spPr bwMode="auto">
            <a:xfrm>
              <a:off x="2551" y="2620"/>
              <a:ext cx="945" cy="288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>
                  <a:solidFill>
                    <a:srgbClr val="660066"/>
                  </a:solidFill>
                </a:rPr>
                <a:t>D</a:t>
              </a:r>
              <a:r>
                <a:rPr lang="en-US" i="1" baseline="-25000">
                  <a:solidFill>
                    <a:srgbClr val="660066"/>
                  </a:solidFill>
                </a:rPr>
                <a:t>C</a:t>
              </a:r>
              <a:r>
                <a:rPr lang="en-US">
                  <a:solidFill>
                    <a:srgbClr val="660066"/>
                  </a:solidFill>
                </a:rPr>
                <a:t> = </a:t>
              </a:r>
              <a:r>
                <a:rPr lang="en-US" i="1">
                  <a:solidFill>
                    <a:srgbClr val="660066"/>
                  </a:solidFill>
                </a:rPr>
                <a:t>MB</a:t>
              </a:r>
              <a:r>
                <a:rPr lang="en-US" i="1" baseline="-25000">
                  <a:solidFill>
                    <a:srgbClr val="660066"/>
                  </a:solidFill>
                </a:rPr>
                <a:t>C</a:t>
              </a:r>
              <a:endParaRPr lang="en-US">
                <a:solidFill>
                  <a:srgbClr val="660066"/>
                </a:solidFill>
              </a:endParaRPr>
            </a:p>
          </p:txBody>
        </p:sp>
      </p:grpSp>
      <p:grpSp>
        <p:nvGrpSpPr>
          <p:cNvPr id="3" name="Group 171"/>
          <p:cNvGrpSpPr>
            <a:grpSpLocks/>
          </p:cNvGrpSpPr>
          <p:nvPr/>
        </p:nvGrpSpPr>
        <p:grpSpPr bwMode="auto">
          <a:xfrm>
            <a:off x="1311275" y="3527425"/>
            <a:ext cx="4014788" cy="1400175"/>
            <a:chOff x="826" y="2222"/>
            <a:chExt cx="2529" cy="882"/>
          </a:xfrm>
        </p:grpSpPr>
        <p:sp>
          <p:nvSpPr>
            <p:cNvPr id="30872" name="Line 152"/>
            <p:cNvSpPr>
              <a:spLocks noChangeShapeType="1"/>
            </p:cNvSpPr>
            <p:nvPr/>
          </p:nvSpPr>
          <p:spPr bwMode="auto">
            <a:xfrm>
              <a:off x="826" y="2222"/>
              <a:ext cx="1620" cy="716"/>
            </a:xfrm>
            <a:prstGeom prst="line">
              <a:avLst/>
            </a:prstGeom>
            <a:noFill/>
            <a:ln w="7620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7" name="Text Box 167"/>
            <p:cNvSpPr txBox="1">
              <a:spLocks noChangeArrowheads="1"/>
            </p:cNvSpPr>
            <p:nvPr/>
          </p:nvSpPr>
          <p:spPr bwMode="auto">
            <a:xfrm>
              <a:off x="2424" y="2816"/>
              <a:ext cx="931" cy="288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>
                  <a:solidFill>
                    <a:srgbClr val="660066"/>
                  </a:solidFill>
                </a:rPr>
                <a:t>D</a:t>
              </a:r>
              <a:r>
                <a:rPr lang="en-US" i="1" baseline="-25000">
                  <a:solidFill>
                    <a:srgbClr val="660066"/>
                  </a:solidFill>
                </a:rPr>
                <a:t>B</a:t>
              </a:r>
              <a:r>
                <a:rPr lang="en-US">
                  <a:solidFill>
                    <a:srgbClr val="660066"/>
                  </a:solidFill>
                </a:rPr>
                <a:t> = </a:t>
              </a:r>
              <a:r>
                <a:rPr lang="en-US" i="1">
                  <a:solidFill>
                    <a:srgbClr val="660066"/>
                  </a:solidFill>
                </a:rPr>
                <a:t>MB</a:t>
              </a:r>
              <a:r>
                <a:rPr lang="en-US" i="1" baseline="-25000">
                  <a:solidFill>
                    <a:srgbClr val="660066"/>
                  </a:solidFill>
                </a:rPr>
                <a:t>A</a:t>
              </a:r>
              <a:endParaRPr lang="en-US">
                <a:solidFill>
                  <a:srgbClr val="660066"/>
                </a:solidFill>
              </a:endParaRPr>
            </a:p>
          </p:txBody>
        </p:sp>
      </p:grpSp>
      <p:grpSp>
        <p:nvGrpSpPr>
          <p:cNvPr id="4" name="Group 172"/>
          <p:cNvGrpSpPr>
            <a:grpSpLocks/>
          </p:cNvGrpSpPr>
          <p:nvPr/>
        </p:nvGrpSpPr>
        <p:grpSpPr bwMode="auto">
          <a:xfrm>
            <a:off x="1311275" y="3829050"/>
            <a:ext cx="3824288" cy="1428750"/>
            <a:chOff x="826" y="2412"/>
            <a:chExt cx="2409" cy="900"/>
          </a:xfrm>
        </p:grpSpPr>
        <p:sp>
          <p:nvSpPr>
            <p:cNvPr id="30873" name="Line 153"/>
            <p:cNvSpPr>
              <a:spLocks noChangeShapeType="1"/>
            </p:cNvSpPr>
            <p:nvPr/>
          </p:nvSpPr>
          <p:spPr bwMode="auto">
            <a:xfrm>
              <a:off x="826" y="2412"/>
              <a:ext cx="1536" cy="652"/>
            </a:xfrm>
            <a:prstGeom prst="line">
              <a:avLst/>
            </a:prstGeom>
            <a:noFill/>
            <a:ln w="7620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88" name="Text Box 168"/>
            <p:cNvSpPr txBox="1">
              <a:spLocks noChangeArrowheads="1"/>
            </p:cNvSpPr>
            <p:nvPr/>
          </p:nvSpPr>
          <p:spPr bwMode="auto">
            <a:xfrm>
              <a:off x="2304" y="3024"/>
              <a:ext cx="931" cy="288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i="1">
                  <a:solidFill>
                    <a:srgbClr val="660066"/>
                  </a:solidFill>
                </a:rPr>
                <a:t>D</a:t>
              </a:r>
              <a:r>
                <a:rPr lang="en-US" i="1" baseline="-25000">
                  <a:solidFill>
                    <a:srgbClr val="660066"/>
                  </a:solidFill>
                </a:rPr>
                <a:t>A</a:t>
              </a:r>
              <a:r>
                <a:rPr lang="en-US">
                  <a:solidFill>
                    <a:srgbClr val="660066"/>
                  </a:solidFill>
                </a:rPr>
                <a:t> = </a:t>
              </a:r>
              <a:r>
                <a:rPr lang="en-US" i="1">
                  <a:solidFill>
                    <a:srgbClr val="660066"/>
                  </a:solidFill>
                </a:rPr>
                <a:t>MB</a:t>
              </a:r>
              <a:r>
                <a:rPr lang="en-US" i="1" baseline="-25000">
                  <a:solidFill>
                    <a:srgbClr val="660066"/>
                  </a:solidFill>
                </a:rPr>
                <a:t>A</a:t>
              </a:r>
              <a:endParaRPr lang="en-US">
                <a:solidFill>
                  <a:srgbClr val="660066"/>
                </a:solidFill>
              </a:endParaRPr>
            </a:p>
          </p:txBody>
        </p:sp>
      </p:grpSp>
      <p:sp>
        <p:nvSpPr>
          <p:cNvPr id="30889" name="Text Box 169"/>
          <p:cNvSpPr txBox="1">
            <a:spLocks noChangeArrowheads="1"/>
          </p:cNvSpPr>
          <p:nvPr/>
        </p:nvSpPr>
        <p:spPr bwMode="auto">
          <a:xfrm>
            <a:off x="6534150" y="4038600"/>
            <a:ext cx="146685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>
                <a:solidFill>
                  <a:srgbClr val="660066"/>
                </a:solidFill>
              </a:rPr>
              <a:t>D</a:t>
            </a:r>
            <a:r>
              <a:rPr lang="en-US">
                <a:solidFill>
                  <a:srgbClr val="660066"/>
                </a:solidFill>
              </a:rPr>
              <a:t> = </a:t>
            </a:r>
            <a:r>
              <a:rPr lang="en-US">
                <a:solidFill>
                  <a:srgbClr val="660066"/>
                </a:solidFill>
                <a:sym typeface="Symbol" pitchFamily="18" charset="2"/>
              </a:rPr>
              <a:t></a:t>
            </a:r>
            <a:r>
              <a:rPr lang="en-US" i="1">
                <a:solidFill>
                  <a:srgbClr val="660066"/>
                </a:solidFill>
              </a:rPr>
              <a:t>Q</a:t>
            </a:r>
            <a:r>
              <a:rPr lang="en-US" i="1" baseline="-25000">
                <a:solidFill>
                  <a:srgbClr val="660066"/>
                </a:solidFill>
              </a:rPr>
              <a:t>D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3" grpId="0" animBg="1"/>
      <p:bldP spid="30824" grpId="0" animBg="1"/>
      <p:bldP spid="30858" grpId="0" build="p" autoUpdateAnimBg="0" advAuto="0"/>
      <p:bldP spid="30883" grpId="0" animBg="1" autoUpdateAnimBg="0"/>
      <p:bldP spid="30885" grpId="0" build="p" autoUpdateAnimBg="0" advAuto="0"/>
      <p:bldP spid="30889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743200" y="6172200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660066"/>
                </a:solidFill>
              </a:rPr>
              <a:t>Security Guards per Week</a:t>
            </a:r>
          </a:p>
        </p:txBody>
      </p:sp>
      <p:sp>
        <p:nvSpPr>
          <p:cNvPr id="33847" name="Rectangle 55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r>
              <a:rPr lang="en-US" sz="2400" dirty="0" smtClean="0"/>
              <a:t>Demand </a:t>
            </a:r>
            <a:r>
              <a:rPr lang="en-US" sz="2400" dirty="0"/>
              <a:t>For A Pure Public Good</a:t>
            </a:r>
          </a:p>
        </p:txBody>
      </p:sp>
      <p:grpSp>
        <p:nvGrpSpPr>
          <p:cNvPr id="2" name="Group 120"/>
          <p:cNvGrpSpPr>
            <a:grpSpLocks/>
          </p:cNvGrpSpPr>
          <p:nvPr/>
        </p:nvGrpSpPr>
        <p:grpSpPr bwMode="auto">
          <a:xfrm>
            <a:off x="2889250" y="1511300"/>
            <a:ext cx="3841750" cy="2603500"/>
            <a:chOff x="1820" y="952"/>
            <a:chExt cx="2420" cy="1640"/>
          </a:xfrm>
        </p:grpSpPr>
        <p:sp>
          <p:nvSpPr>
            <p:cNvPr id="33828" name="Text Box 36"/>
            <p:cNvSpPr txBox="1">
              <a:spLocks noChangeArrowheads="1"/>
            </p:cNvSpPr>
            <p:nvPr/>
          </p:nvSpPr>
          <p:spPr bwMode="auto">
            <a:xfrm>
              <a:off x="1820" y="952"/>
              <a:ext cx="4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/>
                <a:t>Z </a:t>
              </a:r>
              <a:r>
                <a:rPr lang="en-US" b="1" baseline="-25000"/>
                <a:t>1</a:t>
              </a:r>
            </a:p>
          </p:txBody>
        </p:sp>
        <p:sp>
          <p:nvSpPr>
            <p:cNvPr id="33830" name="Text Box 38"/>
            <p:cNvSpPr txBox="1">
              <a:spLocks noChangeArrowheads="1"/>
            </p:cNvSpPr>
            <p:nvPr/>
          </p:nvSpPr>
          <p:spPr bwMode="auto">
            <a:xfrm>
              <a:off x="2500" y="1392"/>
              <a:ext cx="4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/>
                <a:t>Z </a:t>
              </a:r>
              <a:r>
                <a:rPr lang="en-US" b="1" baseline="-25000"/>
                <a:t>2</a:t>
              </a:r>
            </a:p>
          </p:txBody>
        </p:sp>
        <p:sp>
          <p:nvSpPr>
            <p:cNvPr id="33832" name="Text Box 40"/>
            <p:cNvSpPr txBox="1">
              <a:spLocks noChangeArrowheads="1"/>
            </p:cNvSpPr>
            <p:nvPr/>
          </p:nvSpPr>
          <p:spPr bwMode="auto">
            <a:xfrm>
              <a:off x="3148" y="1864"/>
              <a:ext cx="4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/>
                <a:t>Z</a:t>
              </a:r>
              <a:r>
                <a:rPr lang="en-US" b="1" baseline="-25000"/>
                <a:t> 3</a:t>
              </a:r>
            </a:p>
          </p:txBody>
        </p:sp>
        <p:sp>
          <p:nvSpPr>
            <p:cNvPr id="33835" name="Text Box 43"/>
            <p:cNvSpPr txBox="1">
              <a:spLocks noChangeArrowheads="1"/>
            </p:cNvSpPr>
            <p:nvPr/>
          </p:nvSpPr>
          <p:spPr bwMode="auto">
            <a:xfrm>
              <a:off x="3808" y="2304"/>
              <a:ext cx="4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b="1"/>
                <a:t>Z</a:t>
              </a:r>
              <a:r>
                <a:rPr lang="en-US" b="1" baseline="-25000"/>
                <a:t>4</a:t>
              </a:r>
            </a:p>
          </p:txBody>
        </p:sp>
      </p:grp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1168400" y="5181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100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1168400" y="4625975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200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1168400" y="407035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300</a:t>
            </a:r>
          </a:p>
        </p:txBody>
      </p:sp>
      <p:sp>
        <p:nvSpPr>
          <p:cNvPr id="33803" name="Text Box 11"/>
          <p:cNvSpPr txBox="1">
            <a:spLocks noChangeArrowheads="1"/>
          </p:cNvSpPr>
          <p:nvPr/>
        </p:nvSpPr>
        <p:spPr bwMode="auto">
          <a:xfrm>
            <a:off x="1168400" y="3514725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400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1168400" y="2960688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500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1168400" y="2405063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600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1168400" y="1849438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700</a:t>
            </a:r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1168400" y="1295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800</a:t>
            </a:r>
          </a:p>
        </p:txBody>
      </p:sp>
      <p:sp>
        <p:nvSpPr>
          <p:cNvPr id="33848" name="Freeform 56"/>
          <p:cNvSpPr>
            <a:spLocks/>
          </p:cNvSpPr>
          <p:nvPr/>
        </p:nvSpPr>
        <p:spPr bwMode="auto">
          <a:xfrm>
            <a:off x="1930400" y="1219200"/>
            <a:ext cx="5410200" cy="457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80"/>
              </a:cxn>
              <a:cxn ang="0">
                <a:pos x="3408" y="2880"/>
              </a:cxn>
            </a:cxnLst>
            <a:rect l="0" t="0" r="r" b="b"/>
            <a:pathLst>
              <a:path w="3408" h="2880">
                <a:moveTo>
                  <a:pt x="0" y="0"/>
                </a:moveTo>
                <a:lnTo>
                  <a:pt x="0" y="2880"/>
                </a:lnTo>
                <a:lnTo>
                  <a:pt x="3408" y="2880"/>
                </a:ln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58" name="Rectangle 66"/>
          <p:cNvSpPr>
            <a:spLocks noChangeArrowheads="1"/>
          </p:cNvSpPr>
          <p:nvPr/>
        </p:nvSpPr>
        <p:spPr bwMode="auto">
          <a:xfrm rot="-5400000">
            <a:off x="-997744" y="3137694"/>
            <a:ext cx="3875088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660066"/>
                </a:solidFill>
              </a:rPr>
              <a:t>Marginal Benefit (Dollars)</a:t>
            </a:r>
          </a:p>
        </p:txBody>
      </p:sp>
      <p:sp>
        <p:nvSpPr>
          <p:cNvPr id="33859" name="Text Box 67"/>
          <p:cNvSpPr txBox="1">
            <a:spLocks noChangeArrowheads="1"/>
          </p:cNvSpPr>
          <p:nvPr/>
        </p:nvSpPr>
        <p:spPr bwMode="auto">
          <a:xfrm>
            <a:off x="1473200" y="5867400"/>
            <a:ext cx="354013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0</a:t>
            </a:r>
          </a:p>
        </p:txBody>
      </p:sp>
      <p:sp>
        <p:nvSpPr>
          <p:cNvPr id="33860" name="Text Box 68"/>
          <p:cNvSpPr txBox="1">
            <a:spLocks noChangeArrowheads="1"/>
          </p:cNvSpPr>
          <p:nvPr/>
        </p:nvSpPr>
        <p:spPr bwMode="auto">
          <a:xfrm>
            <a:off x="2616200" y="5830888"/>
            <a:ext cx="354013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</a:t>
            </a:r>
          </a:p>
        </p:txBody>
      </p:sp>
      <p:sp>
        <p:nvSpPr>
          <p:cNvPr id="33861" name="Text Box 69"/>
          <p:cNvSpPr txBox="1">
            <a:spLocks noChangeArrowheads="1"/>
          </p:cNvSpPr>
          <p:nvPr/>
        </p:nvSpPr>
        <p:spPr bwMode="auto">
          <a:xfrm>
            <a:off x="3670300" y="5830888"/>
            <a:ext cx="354013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2</a:t>
            </a:r>
          </a:p>
        </p:txBody>
      </p:sp>
      <p:sp>
        <p:nvSpPr>
          <p:cNvPr id="33862" name="Text Box 70"/>
          <p:cNvSpPr txBox="1">
            <a:spLocks noChangeArrowheads="1"/>
          </p:cNvSpPr>
          <p:nvPr/>
        </p:nvSpPr>
        <p:spPr bwMode="auto">
          <a:xfrm>
            <a:off x="4724400" y="5830888"/>
            <a:ext cx="354013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3</a:t>
            </a:r>
          </a:p>
        </p:txBody>
      </p:sp>
      <p:sp>
        <p:nvSpPr>
          <p:cNvPr id="33863" name="Text Box 71"/>
          <p:cNvSpPr txBox="1">
            <a:spLocks noChangeArrowheads="1"/>
          </p:cNvSpPr>
          <p:nvPr/>
        </p:nvSpPr>
        <p:spPr bwMode="auto">
          <a:xfrm>
            <a:off x="5759450" y="5830888"/>
            <a:ext cx="354013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4</a:t>
            </a:r>
          </a:p>
        </p:txBody>
      </p:sp>
      <p:sp>
        <p:nvSpPr>
          <p:cNvPr id="33864" name="Text Box 72"/>
          <p:cNvSpPr txBox="1">
            <a:spLocks noChangeArrowheads="1"/>
          </p:cNvSpPr>
          <p:nvPr/>
        </p:nvSpPr>
        <p:spPr bwMode="auto">
          <a:xfrm>
            <a:off x="6834188" y="5830888"/>
            <a:ext cx="354012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5</a:t>
            </a:r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>
            <a:off x="2692400" y="4800600"/>
            <a:ext cx="3429000" cy="8382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" name="Group 117"/>
          <p:cNvGrpSpPr>
            <a:grpSpLocks/>
          </p:cNvGrpSpPr>
          <p:nvPr/>
        </p:nvGrpSpPr>
        <p:grpSpPr bwMode="auto">
          <a:xfrm>
            <a:off x="2711450" y="4749800"/>
            <a:ext cx="3295650" cy="908050"/>
            <a:chOff x="1708" y="2992"/>
            <a:chExt cx="2076" cy="572"/>
          </a:xfrm>
        </p:grpSpPr>
        <p:sp>
          <p:nvSpPr>
            <p:cNvPr id="33810" name="Oval 18"/>
            <p:cNvSpPr>
              <a:spLocks noChangeArrowheads="1"/>
            </p:cNvSpPr>
            <p:nvPr/>
          </p:nvSpPr>
          <p:spPr bwMode="auto">
            <a:xfrm>
              <a:off x="1708" y="2992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67" name="Oval 75"/>
            <p:cNvSpPr>
              <a:spLocks noChangeArrowheads="1"/>
            </p:cNvSpPr>
            <p:nvPr/>
          </p:nvSpPr>
          <p:spPr bwMode="auto">
            <a:xfrm>
              <a:off x="2376" y="3152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68" name="Oval 76"/>
            <p:cNvSpPr>
              <a:spLocks noChangeArrowheads="1"/>
            </p:cNvSpPr>
            <p:nvPr/>
          </p:nvSpPr>
          <p:spPr bwMode="auto">
            <a:xfrm>
              <a:off x="3036" y="3316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69" name="Oval 77"/>
            <p:cNvSpPr>
              <a:spLocks noChangeArrowheads="1"/>
            </p:cNvSpPr>
            <p:nvPr/>
          </p:nvSpPr>
          <p:spPr bwMode="auto">
            <a:xfrm>
              <a:off x="3692" y="3472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84" name="Line 92"/>
          <p:cNvSpPr>
            <a:spLocks noChangeShapeType="1"/>
          </p:cNvSpPr>
          <p:nvPr/>
        </p:nvSpPr>
        <p:spPr bwMode="auto">
          <a:xfrm>
            <a:off x="2692400" y="1790700"/>
            <a:ext cx="3505200" cy="24003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" name="Group 115"/>
          <p:cNvGrpSpPr>
            <a:grpSpLocks/>
          </p:cNvGrpSpPr>
          <p:nvPr/>
        </p:nvGrpSpPr>
        <p:grpSpPr bwMode="auto">
          <a:xfrm>
            <a:off x="2711450" y="1771650"/>
            <a:ext cx="3327400" cy="2336800"/>
            <a:chOff x="1708" y="1116"/>
            <a:chExt cx="2096" cy="1472"/>
          </a:xfrm>
        </p:grpSpPr>
        <p:sp>
          <p:nvSpPr>
            <p:cNvPr id="33885" name="Oval 93"/>
            <p:cNvSpPr>
              <a:spLocks noChangeArrowheads="1"/>
            </p:cNvSpPr>
            <p:nvPr/>
          </p:nvSpPr>
          <p:spPr bwMode="auto">
            <a:xfrm>
              <a:off x="1708" y="1116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6" name="Oval 94"/>
            <p:cNvSpPr>
              <a:spLocks noChangeArrowheads="1"/>
            </p:cNvSpPr>
            <p:nvPr/>
          </p:nvSpPr>
          <p:spPr bwMode="auto">
            <a:xfrm>
              <a:off x="2376" y="1572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7" name="Oval 95"/>
            <p:cNvSpPr>
              <a:spLocks noChangeArrowheads="1"/>
            </p:cNvSpPr>
            <p:nvPr/>
          </p:nvSpPr>
          <p:spPr bwMode="auto">
            <a:xfrm>
              <a:off x="3036" y="202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88" name="Oval 96"/>
            <p:cNvSpPr>
              <a:spLocks noChangeArrowheads="1"/>
            </p:cNvSpPr>
            <p:nvPr/>
          </p:nvSpPr>
          <p:spPr bwMode="auto">
            <a:xfrm>
              <a:off x="3712" y="2496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91" name="Line 99"/>
          <p:cNvSpPr>
            <a:spLocks noChangeShapeType="1"/>
          </p:cNvSpPr>
          <p:nvPr/>
        </p:nvSpPr>
        <p:spPr bwMode="auto">
          <a:xfrm>
            <a:off x="2692400" y="4470400"/>
            <a:ext cx="3429000" cy="8382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" name="Group 118"/>
          <p:cNvGrpSpPr>
            <a:grpSpLocks/>
          </p:cNvGrpSpPr>
          <p:nvPr/>
        </p:nvGrpSpPr>
        <p:grpSpPr bwMode="auto">
          <a:xfrm>
            <a:off x="2711450" y="4419600"/>
            <a:ext cx="3295650" cy="908050"/>
            <a:chOff x="1708" y="2784"/>
            <a:chExt cx="2076" cy="572"/>
          </a:xfrm>
        </p:grpSpPr>
        <p:sp>
          <p:nvSpPr>
            <p:cNvPr id="33892" name="Oval 100"/>
            <p:cNvSpPr>
              <a:spLocks noChangeArrowheads="1"/>
            </p:cNvSpPr>
            <p:nvPr/>
          </p:nvSpPr>
          <p:spPr bwMode="auto">
            <a:xfrm>
              <a:off x="1708" y="278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3" name="Oval 101"/>
            <p:cNvSpPr>
              <a:spLocks noChangeArrowheads="1"/>
            </p:cNvSpPr>
            <p:nvPr/>
          </p:nvSpPr>
          <p:spPr bwMode="auto">
            <a:xfrm>
              <a:off x="2376" y="294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4" name="Oval 102"/>
            <p:cNvSpPr>
              <a:spLocks noChangeArrowheads="1"/>
            </p:cNvSpPr>
            <p:nvPr/>
          </p:nvSpPr>
          <p:spPr bwMode="auto">
            <a:xfrm>
              <a:off x="3036" y="3108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5" name="Oval 103"/>
            <p:cNvSpPr>
              <a:spLocks noChangeArrowheads="1"/>
            </p:cNvSpPr>
            <p:nvPr/>
          </p:nvSpPr>
          <p:spPr bwMode="auto">
            <a:xfrm>
              <a:off x="3692" y="326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897" name="Line 105"/>
          <p:cNvSpPr>
            <a:spLocks noChangeShapeType="1"/>
          </p:cNvSpPr>
          <p:nvPr/>
        </p:nvSpPr>
        <p:spPr bwMode="auto">
          <a:xfrm>
            <a:off x="2692400" y="4089400"/>
            <a:ext cx="3429000" cy="8382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6" name="Group 119"/>
          <p:cNvGrpSpPr>
            <a:grpSpLocks/>
          </p:cNvGrpSpPr>
          <p:nvPr/>
        </p:nvGrpSpPr>
        <p:grpSpPr bwMode="auto">
          <a:xfrm>
            <a:off x="2711450" y="4038600"/>
            <a:ext cx="3295650" cy="908050"/>
            <a:chOff x="1708" y="2544"/>
            <a:chExt cx="2076" cy="572"/>
          </a:xfrm>
        </p:grpSpPr>
        <p:sp>
          <p:nvSpPr>
            <p:cNvPr id="33898" name="Oval 106"/>
            <p:cNvSpPr>
              <a:spLocks noChangeArrowheads="1"/>
            </p:cNvSpPr>
            <p:nvPr/>
          </p:nvSpPr>
          <p:spPr bwMode="auto">
            <a:xfrm>
              <a:off x="1708" y="254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99" name="Oval 107"/>
            <p:cNvSpPr>
              <a:spLocks noChangeArrowheads="1"/>
            </p:cNvSpPr>
            <p:nvPr/>
          </p:nvSpPr>
          <p:spPr bwMode="auto">
            <a:xfrm>
              <a:off x="2376" y="270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900" name="Oval 108"/>
            <p:cNvSpPr>
              <a:spLocks noChangeArrowheads="1"/>
            </p:cNvSpPr>
            <p:nvPr/>
          </p:nvSpPr>
          <p:spPr bwMode="auto">
            <a:xfrm>
              <a:off x="3036" y="2868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901" name="Oval 109"/>
            <p:cNvSpPr>
              <a:spLocks noChangeArrowheads="1"/>
            </p:cNvSpPr>
            <p:nvPr/>
          </p:nvSpPr>
          <p:spPr bwMode="auto">
            <a:xfrm>
              <a:off x="3692" y="302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3902" name="Text Box 110"/>
          <p:cNvSpPr txBox="1">
            <a:spLocks noChangeArrowheads="1"/>
          </p:cNvSpPr>
          <p:nvPr/>
        </p:nvSpPr>
        <p:spPr bwMode="auto">
          <a:xfrm>
            <a:off x="6118225" y="4572000"/>
            <a:ext cx="1450975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</a:t>
            </a:r>
            <a:r>
              <a:rPr lang="en-US" i="1" baseline="-25000"/>
              <a:t>A </a:t>
            </a:r>
            <a:r>
              <a:rPr lang="en-US" i="1"/>
              <a:t>= MB</a:t>
            </a:r>
            <a:r>
              <a:rPr lang="en-US" i="1" baseline="-25000"/>
              <a:t>A</a:t>
            </a:r>
            <a:endParaRPr lang="en-US"/>
          </a:p>
        </p:txBody>
      </p:sp>
      <p:sp>
        <p:nvSpPr>
          <p:cNvPr id="33903" name="Text Box 111"/>
          <p:cNvSpPr txBox="1">
            <a:spLocks noChangeArrowheads="1"/>
          </p:cNvSpPr>
          <p:nvPr/>
        </p:nvSpPr>
        <p:spPr bwMode="auto">
          <a:xfrm>
            <a:off x="6118225" y="4953000"/>
            <a:ext cx="1450975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</a:t>
            </a:r>
            <a:r>
              <a:rPr lang="en-US" i="1" baseline="-25000"/>
              <a:t>B </a:t>
            </a:r>
            <a:r>
              <a:rPr lang="en-US" i="1"/>
              <a:t>= MB</a:t>
            </a:r>
            <a:r>
              <a:rPr lang="en-US" i="1" baseline="-25000"/>
              <a:t>B</a:t>
            </a:r>
            <a:endParaRPr lang="en-US"/>
          </a:p>
        </p:txBody>
      </p:sp>
      <p:sp>
        <p:nvSpPr>
          <p:cNvPr id="33904" name="Text Box 112"/>
          <p:cNvSpPr txBox="1">
            <a:spLocks noChangeArrowheads="1"/>
          </p:cNvSpPr>
          <p:nvPr/>
        </p:nvSpPr>
        <p:spPr bwMode="auto">
          <a:xfrm>
            <a:off x="6108700" y="5334000"/>
            <a:ext cx="147320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</a:t>
            </a:r>
            <a:r>
              <a:rPr lang="en-US" i="1" baseline="-25000"/>
              <a:t>C </a:t>
            </a:r>
            <a:r>
              <a:rPr lang="en-US" i="1"/>
              <a:t>= MB</a:t>
            </a:r>
            <a:r>
              <a:rPr lang="en-US" i="1" baseline="-25000"/>
              <a:t>C</a:t>
            </a:r>
            <a:endParaRPr lang="en-US"/>
          </a:p>
        </p:txBody>
      </p:sp>
      <p:sp>
        <p:nvSpPr>
          <p:cNvPr id="33905" name="Rectangle 113"/>
          <p:cNvSpPr>
            <a:spLocks noChangeArrowheads="1"/>
          </p:cNvSpPr>
          <p:nvPr/>
        </p:nvSpPr>
        <p:spPr bwMode="auto">
          <a:xfrm>
            <a:off x="6121400" y="4114800"/>
            <a:ext cx="157480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</a:t>
            </a:r>
            <a:r>
              <a:rPr lang="en-US" i="1" baseline="-25000"/>
              <a:t>A</a:t>
            </a:r>
            <a:r>
              <a:rPr lang="en-US" i="1"/>
              <a:t>= </a:t>
            </a:r>
            <a:r>
              <a:rPr lang="en-US" b="1">
                <a:sym typeface="Symbol" pitchFamily="18" charset="2"/>
              </a:rPr>
              <a:t></a:t>
            </a:r>
            <a:r>
              <a:rPr lang="en-US" i="1"/>
              <a:t>MB</a:t>
            </a:r>
            <a:r>
              <a:rPr lang="en-US" i="1" baseline="-25000"/>
              <a:t>A</a:t>
            </a:r>
          </a:p>
        </p:txBody>
      </p:sp>
      <p:sp>
        <p:nvSpPr>
          <p:cNvPr id="53" name="Slide Number Placeholder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9" grpId="0" animBg="1"/>
      <p:bldP spid="33884" grpId="0" animBg="1"/>
      <p:bldP spid="33891" grpId="0" animBg="1"/>
      <p:bldP spid="33897" grpId="0" animBg="1"/>
      <p:bldP spid="33902" grpId="0" build="p" autoUpdateAnimBg="0" advAuto="0"/>
      <p:bldP spid="33903" grpId="0" build="p" autoUpdateAnimBg="0" advAuto="0"/>
      <p:bldP spid="33904" grpId="0" build="p" autoUpdateAnimBg="0" advAuto="0"/>
      <p:bldP spid="33905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/>
              <a:t>Efficient Output of a </a:t>
            </a:r>
            <a:br>
              <a:rPr lang="en-US"/>
            </a:br>
            <a:r>
              <a:rPr lang="en-US"/>
              <a:t>Pure Public Good</a:t>
            </a:r>
            <a:endParaRPr lang="en-US" b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828800"/>
          </a:xfrm>
          <a:ln/>
        </p:spPr>
        <p:txBody>
          <a:bodyPr/>
          <a:lstStyle/>
          <a:p>
            <a:pPr>
              <a:buClr>
                <a:srgbClr val="800080"/>
              </a:buClr>
            </a:pPr>
            <a:r>
              <a:rPr lang="en-US" sz="2800">
                <a:solidFill>
                  <a:schemeClr val="tx1"/>
                </a:solidFill>
                <a:latin typeface="Arial" charset="0"/>
              </a:rPr>
              <a:t>The socially optimal level of the public good requires that we set the Marginal Social Benefit of that good equal to its Marginal Social Cost. </a:t>
            </a:r>
            <a:r>
              <a:rPr lang="en-US" sz="2800" i="1">
                <a:solidFill>
                  <a:srgbClr val="800080"/>
                </a:solidFill>
                <a:latin typeface="Arial" charset="0"/>
              </a:rPr>
              <a:t>MSB </a:t>
            </a:r>
            <a:r>
              <a:rPr lang="en-US" sz="2800">
                <a:solidFill>
                  <a:srgbClr val="800080"/>
                </a:solidFill>
                <a:latin typeface="Arial" charset="0"/>
              </a:rPr>
              <a:t>= </a:t>
            </a:r>
            <a:r>
              <a:rPr lang="en-US" sz="2800" i="1">
                <a:solidFill>
                  <a:srgbClr val="800080"/>
                </a:solidFill>
                <a:latin typeface="Arial" charset="0"/>
              </a:rPr>
              <a:t>MSC</a:t>
            </a:r>
            <a:endParaRPr lang="en-US" sz="280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693738" y="3783013"/>
            <a:ext cx="4110037" cy="636587"/>
            <a:chOff x="437" y="2383"/>
            <a:chExt cx="2589" cy="401"/>
          </a:xfrm>
        </p:grpSpPr>
        <p:pic>
          <p:nvPicPr>
            <p:cNvPr id="36873" name="Picture 9" descr="F:\Hyman PPT\art~1\equations for hyman.tif"/>
            <p:cNvPicPr>
              <a:picLocks noChangeAspect="1" noChangeArrowheads="1"/>
            </p:cNvPicPr>
            <p:nvPr/>
          </p:nvPicPr>
          <p:blipFill>
            <a:blip r:embed="rId2" cstate="print"/>
            <a:srcRect l="21861"/>
            <a:stretch>
              <a:fillRect/>
            </a:stretch>
          </p:blipFill>
          <p:spPr bwMode="auto">
            <a:xfrm>
              <a:off x="624" y="2383"/>
              <a:ext cx="2402" cy="401"/>
            </a:xfrm>
            <a:prstGeom prst="rect">
              <a:avLst/>
            </a:prstGeom>
            <a:noFill/>
          </p:spPr>
        </p:pic>
        <p:sp>
          <p:nvSpPr>
            <p:cNvPr id="36874" name="Text Box 10"/>
            <p:cNvSpPr txBox="1">
              <a:spLocks noChangeArrowheads="1"/>
            </p:cNvSpPr>
            <p:nvPr/>
          </p:nvSpPr>
          <p:spPr bwMode="auto">
            <a:xfrm>
              <a:off x="437" y="2428"/>
              <a:ext cx="280" cy="327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Clr>
                  <a:srgbClr val="660066"/>
                </a:buClr>
                <a:buFont typeface="Wingdings" pitchFamily="2" charset="2"/>
                <a:buChar char="§"/>
              </a:pPr>
              <a:r>
                <a:rPr lang="en-US" sz="2800"/>
                <a:t> </a:t>
              </a:r>
            </a:p>
          </p:txBody>
        </p:sp>
      </p:grpSp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692150" y="4495800"/>
            <a:ext cx="7772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rgbClr val="800080"/>
              </a:buClr>
              <a:buFont typeface="Wingdings" pitchFamily="2" charset="2"/>
              <a:buChar char="§"/>
            </a:pPr>
            <a:r>
              <a:rPr lang="en-US" sz="2800" dirty="0" err="1">
                <a:solidFill>
                  <a:srgbClr val="800080"/>
                </a:solidFill>
              </a:rPr>
              <a:t>Lindahl</a:t>
            </a:r>
            <a:r>
              <a:rPr lang="en-US" sz="2800" dirty="0">
                <a:solidFill>
                  <a:srgbClr val="800080"/>
                </a:solidFill>
              </a:rPr>
              <a:t> Pricing:</a:t>
            </a:r>
            <a:r>
              <a:rPr lang="en-US" sz="2800" dirty="0"/>
              <a:t> Everyone in a group cooperates and pays their marginal benefit.</a:t>
            </a:r>
          </a:p>
          <a:p>
            <a:pPr marL="742950" lvl="1" indent="-285750" algn="l">
              <a:spcBef>
                <a:spcPct val="20000"/>
              </a:spcBef>
              <a:buClr>
                <a:srgbClr val="800080"/>
              </a:buClr>
              <a:buFont typeface="Wingdings" pitchFamily="2" charset="2"/>
              <a:buChar char="§"/>
            </a:pPr>
            <a:r>
              <a:rPr lang="en-US" dirty="0"/>
              <a:t>We can demonstrate this issue mathematically, numerically (using a table), and graphically.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bldLvl="5" autoUpdateAnimBg="0" advAuto="0"/>
      <p:bldP spid="36876" grpId="0" build="p" bldLvl="5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381000"/>
            <a:ext cx="8686800" cy="685800"/>
          </a:xfrm>
        </p:spPr>
        <p:txBody>
          <a:bodyPr>
            <a:normAutofit fontScale="90000"/>
          </a:bodyPr>
          <a:lstStyle/>
          <a:p>
            <a:r>
              <a:rPr lang="en-US"/>
              <a:t>Mathematically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524000"/>
            <a:ext cx="7772400" cy="41148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Arial" charset="0"/>
              </a:rPr>
              <a:t>Recall from Figure </a:t>
            </a:r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“Demand for Pure Public Goods” 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that the marginal social benefit for a pure public good is the sum of the individual marginal benefits.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Arial" charset="0"/>
              </a:rPr>
              <a:t>That is:	 	</a:t>
            </a:r>
            <a:r>
              <a:rPr lang="en-US" i="1" dirty="0" err="1">
                <a:solidFill>
                  <a:srgbClr val="800080"/>
                </a:solidFill>
                <a:latin typeface="Arial" charset="0"/>
              </a:rPr>
              <a:t>MSB</a:t>
            </a:r>
            <a:r>
              <a:rPr lang="en-US" i="1" dirty="0">
                <a:solidFill>
                  <a:srgbClr val="800080"/>
                </a:solidFill>
                <a:latin typeface="Arial" charset="0"/>
              </a:rPr>
              <a:t> </a:t>
            </a:r>
            <a:r>
              <a:rPr lang="en-US" dirty="0">
                <a:solidFill>
                  <a:srgbClr val="800080"/>
                </a:solidFill>
                <a:latin typeface="Arial" charset="0"/>
              </a:rPr>
              <a:t>= </a:t>
            </a:r>
            <a:r>
              <a:rPr lang="en-US" dirty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</a:t>
            </a:r>
            <a:r>
              <a:rPr lang="en-US" i="1" dirty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MB.</a:t>
            </a:r>
            <a:endParaRPr lang="en-US" dirty="0">
              <a:solidFill>
                <a:srgbClr val="800080"/>
              </a:solidFill>
              <a:latin typeface="Arial" charset="0"/>
              <a:sym typeface="Symbol" pitchFamily="18" charset="2"/>
            </a:endParaRPr>
          </a:p>
          <a:p>
            <a:pPr algn="l"/>
            <a:endParaRPr lang="en-US" dirty="0">
              <a:solidFill>
                <a:schemeClr val="tx1"/>
              </a:solidFill>
              <a:latin typeface="Arial" charset="0"/>
              <a:sym typeface="Symbol" pitchFamily="18" charset="2"/>
            </a:endParaRPr>
          </a:p>
          <a:p>
            <a:pPr algn="l"/>
            <a:r>
              <a:rPr lang="en-US" dirty="0">
                <a:solidFill>
                  <a:schemeClr val="tx1"/>
                </a:solidFill>
                <a:latin typeface="Arial" charset="0"/>
                <a:sym typeface="Symbol" pitchFamily="18" charset="2"/>
              </a:rPr>
              <a:t>Efficient output is therefore:</a:t>
            </a:r>
          </a:p>
          <a:p>
            <a:pPr algn="l"/>
            <a:r>
              <a:rPr lang="en-US" dirty="0">
                <a:solidFill>
                  <a:schemeClr val="tx1"/>
                </a:solidFill>
                <a:latin typeface="Arial" charset="0"/>
                <a:sym typeface="Symbol" pitchFamily="18" charset="2"/>
              </a:rPr>
              <a:t>		</a:t>
            </a:r>
            <a:r>
              <a:rPr lang="en-US" i="1" dirty="0" err="1">
                <a:solidFill>
                  <a:srgbClr val="800080"/>
                </a:solidFill>
                <a:latin typeface="Arial" charset="0"/>
                <a:sym typeface="Symbol" pitchFamily="18" charset="2"/>
              </a:rPr>
              <a:t>MSB</a:t>
            </a:r>
            <a:r>
              <a:rPr lang="en-US" i="1" dirty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 </a:t>
            </a:r>
            <a:r>
              <a:rPr lang="en-US" dirty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= </a:t>
            </a:r>
            <a:r>
              <a:rPr lang="en-US" i="1" dirty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MB </a:t>
            </a:r>
            <a:r>
              <a:rPr lang="en-US" dirty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= </a:t>
            </a:r>
            <a:r>
              <a:rPr lang="en-US" i="1" dirty="0" err="1">
                <a:solidFill>
                  <a:srgbClr val="800080"/>
                </a:solidFill>
                <a:latin typeface="Arial" charset="0"/>
                <a:sym typeface="Symbol" pitchFamily="18" charset="2"/>
              </a:rPr>
              <a:t>MSC</a:t>
            </a:r>
            <a:r>
              <a:rPr lang="en-US" i="1" dirty="0">
                <a:solidFill>
                  <a:srgbClr val="800080"/>
                </a:solidFill>
                <a:latin typeface="Arial" charset="0"/>
                <a:sym typeface="Symbol" pitchFamily="18" charset="2"/>
              </a:rPr>
              <a:t>.</a:t>
            </a:r>
            <a:endParaRPr lang="en-US" dirty="0">
              <a:solidFill>
                <a:srgbClr val="800080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bldLvl="5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50850"/>
            <a:ext cx="8686800" cy="1143000"/>
          </a:xfrm>
        </p:spPr>
        <p:txBody>
          <a:bodyPr/>
          <a:lstStyle/>
          <a:p>
            <a:r>
              <a:rPr lang="en-US"/>
              <a:t>Numerically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lvl="1">
              <a:spcBef>
                <a:spcPct val="50000"/>
              </a:spcBef>
              <a:buClr>
                <a:srgbClr val="800080"/>
              </a:buClr>
            </a:pPr>
            <a:r>
              <a:rPr lang="en-US" sz="4400">
                <a:solidFill>
                  <a:schemeClr val="tx1"/>
                </a:solidFill>
                <a:latin typeface="Arial" charset="0"/>
              </a:rPr>
              <a:t>Suppose we have three people who are discussing the issue of hiring security guards.  Note that each person places a different value on the levels of security.</a:t>
            </a:r>
            <a:endParaRPr lang="en-US" sz="4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bldLvl="5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11" name="Group 51"/>
          <p:cNvGraphicFramePr>
            <a:graphicFrameLocks noGrp="1"/>
          </p:cNvGraphicFramePr>
          <p:nvPr/>
        </p:nvGraphicFramePr>
        <p:xfrm>
          <a:off x="533400" y="1066800"/>
          <a:ext cx="7772400" cy="3413762"/>
        </p:xfrm>
        <a:graphic>
          <a:graphicData uri="http://schemas.openxmlformats.org/drawingml/2006/table">
            <a:tbl>
              <a:tblPr/>
              <a:tblGrid>
                <a:gridCol w="1524000"/>
                <a:gridCol w="1584325"/>
                <a:gridCol w="1555750"/>
                <a:gridCol w="1554163"/>
                <a:gridCol w="1554162"/>
              </a:tblGrid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</a:rPr>
                        <a:t>Number of Security Guards per Week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</a:rPr>
                        <a:t>MB</a:t>
                      </a:r>
                      <a:r>
                        <a:rPr kumimoji="0" lang="en-US" sz="28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en-US" sz="28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</a:rPr>
                        <a:t>MB</a:t>
                      </a:r>
                      <a:r>
                        <a:rPr kumimoji="0" lang="en-US" sz="28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en-US" sz="28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</a:rPr>
                        <a:t>MB</a:t>
                      </a:r>
                      <a:r>
                        <a:rPr kumimoji="0" lang="en-US" sz="28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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MB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$750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$450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012" name="Text Box 52"/>
          <p:cNvSpPr txBox="1">
            <a:spLocks noChangeArrowheads="1"/>
          </p:cNvSpPr>
          <p:nvPr/>
        </p:nvSpPr>
        <p:spPr bwMode="auto">
          <a:xfrm>
            <a:off x="419100" y="4495800"/>
            <a:ext cx="8153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/>
              <a:t>If the cost of security guards is $450 per week, then no individual will hire even one guard, even though to group one is worth $750.  The group should hire three.</a:t>
            </a:r>
          </a:p>
        </p:txBody>
      </p:sp>
      <p:sp>
        <p:nvSpPr>
          <p:cNvPr id="41013" name="Text Box 53"/>
          <p:cNvSpPr txBox="1">
            <a:spLocks noChangeArrowheads="1"/>
          </p:cNvSpPr>
          <p:nvPr/>
        </p:nvSpPr>
        <p:spPr bwMode="auto">
          <a:xfrm>
            <a:off x="457200" y="5486400"/>
            <a:ext cx="8077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/>
              <a:t>If they pay their marginal benefit, then three guards are hired.  Person A pays $600 ($200 per guard), person B pays $450 ($150 per guard) and person C pay $300 ($100 per guard).</a:t>
            </a:r>
          </a:p>
        </p:txBody>
      </p:sp>
      <p:sp>
        <p:nvSpPr>
          <p:cNvPr id="41015" name="Rectangle 55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76200"/>
            <a:ext cx="8686800" cy="1143000"/>
          </a:xfrm>
        </p:spPr>
        <p:txBody>
          <a:bodyPr/>
          <a:lstStyle/>
          <a:p>
            <a:r>
              <a:rPr lang="en-US"/>
              <a:t>A Numerical Example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0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1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0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1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2" grpId="0" build="p" autoUpdateAnimBg="0" advAuto="0"/>
      <p:bldP spid="41013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5"/>
          <p:cNvGrpSpPr>
            <a:grpSpLocks/>
          </p:cNvGrpSpPr>
          <p:nvPr/>
        </p:nvGrpSpPr>
        <p:grpSpPr bwMode="auto">
          <a:xfrm>
            <a:off x="1905000" y="4629150"/>
            <a:ext cx="2971800" cy="704850"/>
            <a:chOff x="1200" y="2916"/>
            <a:chExt cx="1872" cy="444"/>
          </a:xfrm>
        </p:grpSpPr>
        <p:sp>
          <p:nvSpPr>
            <p:cNvPr id="34924" name="Line 108"/>
            <p:cNvSpPr>
              <a:spLocks noChangeShapeType="1"/>
            </p:cNvSpPr>
            <p:nvPr/>
          </p:nvSpPr>
          <p:spPr bwMode="auto">
            <a:xfrm flipH="1">
              <a:off x="1200" y="2916"/>
              <a:ext cx="1872" cy="0"/>
            </a:xfrm>
            <a:prstGeom prst="line">
              <a:avLst/>
            </a:prstGeom>
            <a:noFill/>
            <a:ln w="76200" cap="rnd">
              <a:solidFill>
                <a:srgbClr val="0066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25" name="Line 109"/>
            <p:cNvSpPr>
              <a:spLocks noChangeShapeType="1"/>
            </p:cNvSpPr>
            <p:nvPr/>
          </p:nvSpPr>
          <p:spPr bwMode="auto">
            <a:xfrm flipH="1">
              <a:off x="1200" y="3152"/>
              <a:ext cx="1872" cy="0"/>
            </a:xfrm>
            <a:prstGeom prst="line">
              <a:avLst/>
            </a:prstGeom>
            <a:noFill/>
            <a:ln w="76200" cap="rnd">
              <a:solidFill>
                <a:srgbClr val="0066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26" name="Line 110"/>
            <p:cNvSpPr>
              <a:spLocks noChangeShapeType="1"/>
            </p:cNvSpPr>
            <p:nvPr/>
          </p:nvSpPr>
          <p:spPr bwMode="auto">
            <a:xfrm flipH="1">
              <a:off x="1200" y="3360"/>
              <a:ext cx="1872" cy="0"/>
            </a:xfrm>
            <a:prstGeom prst="line">
              <a:avLst/>
            </a:prstGeom>
            <a:noFill/>
            <a:ln w="76200" cap="rnd">
              <a:solidFill>
                <a:srgbClr val="0066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923" name="Line 107"/>
          <p:cNvSpPr>
            <a:spLocks noChangeShapeType="1"/>
          </p:cNvSpPr>
          <p:nvPr/>
        </p:nvSpPr>
        <p:spPr bwMode="auto">
          <a:xfrm flipV="1">
            <a:off x="4889500" y="3429000"/>
            <a:ext cx="0" cy="2362200"/>
          </a:xfrm>
          <a:prstGeom prst="line">
            <a:avLst/>
          </a:prstGeom>
          <a:noFill/>
          <a:ln w="76200" cap="rnd">
            <a:solidFill>
              <a:srgbClr val="0066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73" name="Rectangle 57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-152400"/>
            <a:ext cx="8686800" cy="1143000"/>
          </a:xfrm>
        </p:spPr>
        <p:txBody>
          <a:bodyPr/>
          <a:lstStyle/>
          <a:p>
            <a:r>
              <a:rPr lang="en-US" sz="2400" dirty="0" smtClean="0"/>
              <a:t>Efficient </a:t>
            </a:r>
            <a:r>
              <a:rPr lang="en-US" sz="2400" dirty="0"/>
              <a:t>Output for a Pure Public Good</a:t>
            </a:r>
          </a:p>
        </p:txBody>
      </p:sp>
      <p:sp>
        <p:nvSpPr>
          <p:cNvPr id="34874" name="Text Box 58"/>
          <p:cNvSpPr txBox="1">
            <a:spLocks noChangeArrowheads="1"/>
          </p:cNvSpPr>
          <p:nvPr/>
        </p:nvSpPr>
        <p:spPr bwMode="auto">
          <a:xfrm>
            <a:off x="2743200" y="61722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b="1">
                <a:solidFill>
                  <a:srgbClr val="660066"/>
                </a:solidFill>
              </a:rPr>
              <a:t>Security Guards per Week</a:t>
            </a:r>
          </a:p>
        </p:txBody>
      </p:sp>
      <p:sp>
        <p:nvSpPr>
          <p:cNvPr id="34877" name="Text Box 61"/>
          <p:cNvSpPr txBox="1">
            <a:spLocks noChangeArrowheads="1"/>
          </p:cNvSpPr>
          <p:nvPr/>
        </p:nvSpPr>
        <p:spPr bwMode="auto">
          <a:xfrm>
            <a:off x="4876800" y="29591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/>
              <a:t>E</a:t>
            </a:r>
            <a:endParaRPr lang="en-US" b="1" baseline="-25000"/>
          </a:p>
        </p:txBody>
      </p:sp>
      <p:sp>
        <p:nvSpPr>
          <p:cNvPr id="34879" name="Text Box 63"/>
          <p:cNvSpPr txBox="1">
            <a:spLocks noChangeArrowheads="1"/>
          </p:cNvSpPr>
          <p:nvPr/>
        </p:nvSpPr>
        <p:spPr bwMode="auto">
          <a:xfrm>
            <a:off x="1168400" y="5181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100</a:t>
            </a:r>
          </a:p>
        </p:txBody>
      </p:sp>
      <p:sp>
        <p:nvSpPr>
          <p:cNvPr id="34880" name="Text Box 64"/>
          <p:cNvSpPr txBox="1">
            <a:spLocks noChangeArrowheads="1"/>
          </p:cNvSpPr>
          <p:nvPr/>
        </p:nvSpPr>
        <p:spPr bwMode="auto">
          <a:xfrm>
            <a:off x="1168400" y="4625975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200</a:t>
            </a:r>
          </a:p>
        </p:txBody>
      </p:sp>
      <p:sp>
        <p:nvSpPr>
          <p:cNvPr id="34881" name="Text Box 65"/>
          <p:cNvSpPr txBox="1">
            <a:spLocks noChangeArrowheads="1"/>
          </p:cNvSpPr>
          <p:nvPr/>
        </p:nvSpPr>
        <p:spPr bwMode="auto">
          <a:xfrm>
            <a:off x="1168400" y="407035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300</a:t>
            </a:r>
          </a:p>
        </p:txBody>
      </p:sp>
      <p:sp>
        <p:nvSpPr>
          <p:cNvPr id="34882" name="Text Box 66"/>
          <p:cNvSpPr txBox="1">
            <a:spLocks noChangeArrowheads="1"/>
          </p:cNvSpPr>
          <p:nvPr/>
        </p:nvSpPr>
        <p:spPr bwMode="auto">
          <a:xfrm>
            <a:off x="1168400" y="3514725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400</a:t>
            </a:r>
          </a:p>
        </p:txBody>
      </p:sp>
      <p:sp>
        <p:nvSpPr>
          <p:cNvPr id="34883" name="Text Box 67"/>
          <p:cNvSpPr txBox="1">
            <a:spLocks noChangeArrowheads="1"/>
          </p:cNvSpPr>
          <p:nvPr/>
        </p:nvSpPr>
        <p:spPr bwMode="auto">
          <a:xfrm>
            <a:off x="1168400" y="2960688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500</a:t>
            </a:r>
          </a:p>
        </p:txBody>
      </p:sp>
      <p:sp>
        <p:nvSpPr>
          <p:cNvPr id="34884" name="Text Box 68"/>
          <p:cNvSpPr txBox="1">
            <a:spLocks noChangeArrowheads="1"/>
          </p:cNvSpPr>
          <p:nvPr/>
        </p:nvSpPr>
        <p:spPr bwMode="auto">
          <a:xfrm>
            <a:off x="1168400" y="2405063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600</a:t>
            </a:r>
          </a:p>
        </p:txBody>
      </p:sp>
      <p:sp>
        <p:nvSpPr>
          <p:cNvPr id="34885" name="Text Box 69"/>
          <p:cNvSpPr txBox="1">
            <a:spLocks noChangeArrowheads="1"/>
          </p:cNvSpPr>
          <p:nvPr/>
        </p:nvSpPr>
        <p:spPr bwMode="auto">
          <a:xfrm>
            <a:off x="1168400" y="1849438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700</a:t>
            </a:r>
          </a:p>
        </p:txBody>
      </p:sp>
      <p:sp>
        <p:nvSpPr>
          <p:cNvPr id="34886" name="Text Box 70"/>
          <p:cNvSpPr txBox="1">
            <a:spLocks noChangeArrowheads="1"/>
          </p:cNvSpPr>
          <p:nvPr/>
        </p:nvSpPr>
        <p:spPr bwMode="auto">
          <a:xfrm>
            <a:off x="1168400" y="1295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>
                <a:solidFill>
                  <a:srgbClr val="660066"/>
                </a:solidFill>
              </a:rPr>
              <a:t>800</a:t>
            </a:r>
          </a:p>
        </p:txBody>
      </p:sp>
      <p:sp>
        <p:nvSpPr>
          <p:cNvPr id="34887" name="Freeform 71"/>
          <p:cNvSpPr>
            <a:spLocks/>
          </p:cNvSpPr>
          <p:nvPr/>
        </p:nvSpPr>
        <p:spPr bwMode="auto">
          <a:xfrm>
            <a:off x="1930400" y="1219200"/>
            <a:ext cx="5410200" cy="4572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80"/>
              </a:cxn>
              <a:cxn ang="0">
                <a:pos x="3408" y="2880"/>
              </a:cxn>
            </a:cxnLst>
            <a:rect l="0" t="0" r="r" b="b"/>
            <a:pathLst>
              <a:path w="3408" h="2880">
                <a:moveTo>
                  <a:pt x="0" y="0"/>
                </a:moveTo>
                <a:lnTo>
                  <a:pt x="0" y="2880"/>
                </a:lnTo>
                <a:lnTo>
                  <a:pt x="3408" y="2880"/>
                </a:ln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88" name="Rectangle 72"/>
          <p:cNvSpPr>
            <a:spLocks noChangeArrowheads="1"/>
          </p:cNvSpPr>
          <p:nvPr/>
        </p:nvSpPr>
        <p:spPr bwMode="auto">
          <a:xfrm rot="-5400000">
            <a:off x="-997744" y="3137694"/>
            <a:ext cx="3875088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660066"/>
                </a:solidFill>
              </a:rPr>
              <a:t>Marginal Benefit (Dollars)</a:t>
            </a:r>
          </a:p>
        </p:txBody>
      </p:sp>
      <p:sp>
        <p:nvSpPr>
          <p:cNvPr id="34889" name="Text Box 73"/>
          <p:cNvSpPr txBox="1">
            <a:spLocks noChangeArrowheads="1"/>
          </p:cNvSpPr>
          <p:nvPr/>
        </p:nvSpPr>
        <p:spPr bwMode="auto">
          <a:xfrm>
            <a:off x="1473200" y="5867400"/>
            <a:ext cx="354013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0</a:t>
            </a:r>
          </a:p>
        </p:txBody>
      </p:sp>
      <p:sp>
        <p:nvSpPr>
          <p:cNvPr id="34890" name="Text Box 74"/>
          <p:cNvSpPr txBox="1">
            <a:spLocks noChangeArrowheads="1"/>
          </p:cNvSpPr>
          <p:nvPr/>
        </p:nvSpPr>
        <p:spPr bwMode="auto">
          <a:xfrm>
            <a:off x="2616200" y="5830888"/>
            <a:ext cx="354013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</a:t>
            </a:r>
          </a:p>
        </p:txBody>
      </p:sp>
      <p:sp>
        <p:nvSpPr>
          <p:cNvPr id="34891" name="Text Box 75"/>
          <p:cNvSpPr txBox="1">
            <a:spLocks noChangeArrowheads="1"/>
          </p:cNvSpPr>
          <p:nvPr/>
        </p:nvSpPr>
        <p:spPr bwMode="auto">
          <a:xfrm>
            <a:off x="3670300" y="5830888"/>
            <a:ext cx="354013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2</a:t>
            </a:r>
          </a:p>
        </p:txBody>
      </p:sp>
      <p:sp>
        <p:nvSpPr>
          <p:cNvPr id="34892" name="Text Box 76"/>
          <p:cNvSpPr txBox="1">
            <a:spLocks noChangeArrowheads="1"/>
          </p:cNvSpPr>
          <p:nvPr/>
        </p:nvSpPr>
        <p:spPr bwMode="auto">
          <a:xfrm>
            <a:off x="4724400" y="5830888"/>
            <a:ext cx="354013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3</a:t>
            </a:r>
          </a:p>
        </p:txBody>
      </p:sp>
      <p:sp>
        <p:nvSpPr>
          <p:cNvPr id="34893" name="Text Box 77"/>
          <p:cNvSpPr txBox="1">
            <a:spLocks noChangeArrowheads="1"/>
          </p:cNvSpPr>
          <p:nvPr/>
        </p:nvSpPr>
        <p:spPr bwMode="auto">
          <a:xfrm>
            <a:off x="5759450" y="5830888"/>
            <a:ext cx="354013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4</a:t>
            </a:r>
          </a:p>
        </p:txBody>
      </p:sp>
      <p:sp>
        <p:nvSpPr>
          <p:cNvPr id="34894" name="Text Box 78"/>
          <p:cNvSpPr txBox="1">
            <a:spLocks noChangeArrowheads="1"/>
          </p:cNvSpPr>
          <p:nvPr/>
        </p:nvSpPr>
        <p:spPr bwMode="auto">
          <a:xfrm>
            <a:off x="6834188" y="5830888"/>
            <a:ext cx="354012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5</a:t>
            </a:r>
          </a:p>
        </p:txBody>
      </p:sp>
      <p:sp>
        <p:nvSpPr>
          <p:cNvPr id="34896" name="Line 80"/>
          <p:cNvSpPr>
            <a:spLocks noChangeShapeType="1"/>
          </p:cNvSpPr>
          <p:nvPr/>
        </p:nvSpPr>
        <p:spPr bwMode="auto">
          <a:xfrm>
            <a:off x="2692400" y="4800600"/>
            <a:ext cx="3429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" name="Group 114"/>
          <p:cNvGrpSpPr>
            <a:grpSpLocks/>
          </p:cNvGrpSpPr>
          <p:nvPr/>
        </p:nvGrpSpPr>
        <p:grpSpPr bwMode="auto">
          <a:xfrm>
            <a:off x="2711450" y="4749800"/>
            <a:ext cx="3295650" cy="908050"/>
            <a:chOff x="1708" y="2992"/>
            <a:chExt cx="2076" cy="572"/>
          </a:xfrm>
        </p:grpSpPr>
        <p:sp>
          <p:nvSpPr>
            <p:cNvPr id="34897" name="Oval 81"/>
            <p:cNvSpPr>
              <a:spLocks noChangeArrowheads="1"/>
            </p:cNvSpPr>
            <p:nvPr/>
          </p:nvSpPr>
          <p:spPr bwMode="auto">
            <a:xfrm>
              <a:off x="1708" y="2992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98" name="Oval 82"/>
            <p:cNvSpPr>
              <a:spLocks noChangeArrowheads="1"/>
            </p:cNvSpPr>
            <p:nvPr/>
          </p:nvSpPr>
          <p:spPr bwMode="auto">
            <a:xfrm>
              <a:off x="2376" y="3152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99" name="Oval 83"/>
            <p:cNvSpPr>
              <a:spLocks noChangeArrowheads="1"/>
            </p:cNvSpPr>
            <p:nvPr/>
          </p:nvSpPr>
          <p:spPr bwMode="auto">
            <a:xfrm>
              <a:off x="3036" y="3316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00" name="Oval 84"/>
            <p:cNvSpPr>
              <a:spLocks noChangeArrowheads="1"/>
            </p:cNvSpPr>
            <p:nvPr/>
          </p:nvSpPr>
          <p:spPr bwMode="auto">
            <a:xfrm>
              <a:off x="3692" y="3472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907" name="Line 91"/>
          <p:cNvSpPr>
            <a:spLocks noChangeShapeType="1"/>
          </p:cNvSpPr>
          <p:nvPr/>
        </p:nvSpPr>
        <p:spPr bwMode="auto">
          <a:xfrm>
            <a:off x="2692400" y="4470400"/>
            <a:ext cx="3429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" name="Group 113"/>
          <p:cNvGrpSpPr>
            <a:grpSpLocks/>
          </p:cNvGrpSpPr>
          <p:nvPr/>
        </p:nvGrpSpPr>
        <p:grpSpPr bwMode="auto">
          <a:xfrm>
            <a:off x="2711450" y="4419600"/>
            <a:ext cx="3295650" cy="908050"/>
            <a:chOff x="1708" y="2784"/>
            <a:chExt cx="2076" cy="572"/>
          </a:xfrm>
        </p:grpSpPr>
        <p:sp>
          <p:nvSpPr>
            <p:cNvPr id="34908" name="Oval 92"/>
            <p:cNvSpPr>
              <a:spLocks noChangeArrowheads="1"/>
            </p:cNvSpPr>
            <p:nvPr/>
          </p:nvSpPr>
          <p:spPr bwMode="auto">
            <a:xfrm>
              <a:off x="1708" y="278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09" name="Oval 93"/>
            <p:cNvSpPr>
              <a:spLocks noChangeArrowheads="1"/>
            </p:cNvSpPr>
            <p:nvPr/>
          </p:nvSpPr>
          <p:spPr bwMode="auto">
            <a:xfrm>
              <a:off x="2376" y="294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10" name="Oval 94"/>
            <p:cNvSpPr>
              <a:spLocks noChangeArrowheads="1"/>
            </p:cNvSpPr>
            <p:nvPr/>
          </p:nvSpPr>
          <p:spPr bwMode="auto">
            <a:xfrm>
              <a:off x="3036" y="3108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11" name="Oval 95"/>
            <p:cNvSpPr>
              <a:spLocks noChangeArrowheads="1"/>
            </p:cNvSpPr>
            <p:nvPr/>
          </p:nvSpPr>
          <p:spPr bwMode="auto">
            <a:xfrm>
              <a:off x="3692" y="326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913" name="Line 97"/>
          <p:cNvSpPr>
            <a:spLocks noChangeShapeType="1"/>
          </p:cNvSpPr>
          <p:nvPr/>
        </p:nvSpPr>
        <p:spPr bwMode="auto">
          <a:xfrm>
            <a:off x="2692400" y="4089400"/>
            <a:ext cx="3429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5" name="Group 112"/>
          <p:cNvGrpSpPr>
            <a:grpSpLocks/>
          </p:cNvGrpSpPr>
          <p:nvPr/>
        </p:nvGrpSpPr>
        <p:grpSpPr bwMode="auto">
          <a:xfrm>
            <a:off x="2711450" y="4038600"/>
            <a:ext cx="3295650" cy="908050"/>
            <a:chOff x="1708" y="2544"/>
            <a:chExt cx="2076" cy="572"/>
          </a:xfrm>
        </p:grpSpPr>
        <p:sp>
          <p:nvSpPr>
            <p:cNvPr id="34914" name="Oval 98"/>
            <p:cNvSpPr>
              <a:spLocks noChangeArrowheads="1"/>
            </p:cNvSpPr>
            <p:nvPr/>
          </p:nvSpPr>
          <p:spPr bwMode="auto">
            <a:xfrm>
              <a:off x="1708" y="254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15" name="Oval 99"/>
            <p:cNvSpPr>
              <a:spLocks noChangeArrowheads="1"/>
            </p:cNvSpPr>
            <p:nvPr/>
          </p:nvSpPr>
          <p:spPr bwMode="auto">
            <a:xfrm>
              <a:off x="2376" y="270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16" name="Oval 100"/>
            <p:cNvSpPr>
              <a:spLocks noChangeArrowheads="1"/>
            </p:cNvSpPr>
            <p:nvPr/>
          </p:nvSpPr>
          <p:spPr bwMode="auto">
            <a:xfrm>
              <a:off x="3036" y="2868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917" name="Oval 101"/>
            <p:cNvSpPr>
              <a:spLocks noChangeArrowheads="1"/>
            </p:cNvSpPr>
            <p:nvPr/>
          </p:nvSpPr>
          <p:spPr bwMode="auto">
            <a:xfrm>
              <a:off x="3692" y="3024"/>
              <a:ext cx="92" cy="92"/>
            </a:xfrm>
            <a:prstGeom prst="ellipse">
              <a:avLst/>
            </a:prstGeom>
            <a:solidFill>
              <a:srgbClr val="66006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4918" name="Text Box 102"/>
          <p:cNvSpPr txBox="1">
            <a:spLocks noChangeArrowheads="1"/>
          </p:cNvSpPr>
          <p:nvPr/>
        </p:nvSpPr>
        <p:spPr bwMode="auto">
          <a:xfrm>
            <a:off x="6149975" y="4622800"/>
            <a:ext cx="776288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MB</a:t>
            </a:r>
            <a:r>
              <a:rPr lang="en-US" i="1" baseline="-25000"/>
              <a:t>A</a:t>
            </a:r>
            <a:endParaRPr lang="en-US"/>
          </a:p>
        </p:txBody>
      </p:sp>
      <p:sp>
        <p:nvSpPr>
          <p:cNvPr id="34919" name="Text Box 103"/>
          <p:cNvSpPr txBox="1">
            <a:spLocks noChangeArrowheads="1"/>
          </p:cNvSpPr>
          <p:nvPr/>
        </p:nvSpPr>
        <p:spPr bwMode="auto">
          <a:xfrm>
            <a:off x="6143625" y="4997450"/>
            <a:ext cx="776288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MB</a:t>
            </a:r>
            <a:r>
              <a:rPr lang="en-US" i="1" baseline="-25000"/>
              <a:t>B</a:t>
            </a:r>
            <a:endParaRPr lang="en-US"/>
          </a:p>
        </p:txBody>
      </p:sp>
      <p:sp>
        <p:nvSpPr>
          <p:cNvPr id="34920" name="Text Box 104"/>
          <p:cNvSpPr txBox="1">
            <a:spLocks noChangeArrowheads="1"/>
          </p:cNvSpPr>
          <p:nvPr/>
        </p:nvSpPr>
        <p:spPr bwMode="auto">
          <a:xfrm>
            <a:off x="6127750" y="5327650"/>
            <a:ext cx="787400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MB</a:t>
            </a:r>
            <a:r>
              <a:rPr lang="en-US" i="1" baseline="-25000"/>
              <a:t>C</a:t>
            </a:r>
            <a:endParaRPr lang="en-US"/>
          </a:p>
        </p:txBody>
      </p:sp>
      <p:sp>
        <p:nvSpPr>
          <p:cNvPr id="34921" name="Rectangle 105"/>
          <p:cNvSpPr>
            <a:spLocks noChangeArrowheads="1"/>
          </p:cNvSpPr>
          <p:nvPr/>
        </p:nvSpPr>
        <p:spPr bwMode="auto">
          <a:xfrm>
            <a:off x="5980113" y="3886200"/>
            <a:ext cx="2554287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</a:t>
            </a:r>
            <a:r>
              <a:rPr lang="en-US" i="1" baseline="-25000"/>
              <a:t>A</a:t>
            </a:r>
            <a:r>
              <a:rPr lang="en-US" i="1"/>
              <a:t>= </a:t>
            </a:r>
            <a:r>
              <a:rPr lang="en-US" b="1">
                <a:sym typeface="Symbol" pitchFamily="18" charset="2"/>
              </a:rPr>
              <a:t></a:t>
            </a:r>
            <a:r>
              <a:rPr lang="en-US" i="1"/>
              <a:t>MB</a:t>
            </a:r>
            <a:r>
              <a:rPr lang="en-US" i="1" baseline="-25000"/>
              <a:t>A </a:t>
            </a:r>
            <a:r>
              <a:rPr lang="en-US"/>
              <a:t>= </a:t>
            </a:r>
            <a:r>
              <a:rPr lang="en-US" i="1"/>
              <a:t>MSB</a:t>
            </a:r>
            <a:endParaRPr lang="en-US" i="1" baseline="-25000"/>
          </a:p>
        </p:txBody>
      </p:sp>
      <p:sp>
        <p:nvSpPr>
          <p:cNvPr id="34922" name="Line 106"/>
          <p:cNvSpPr>
            <a:spLocks noChangeShapeType="1"/>
          </p:cNvSpPr>
          <p:nvPr/>
        </p:nvSpPr>
        <p:spPr bwMode="auto">
          <a:xfrm>
            <a:off x="1905000" y="3429000"/>
            <a:ext cx="4495800" cy="0"/>
          </a:xfrm>
          <a:prstGeom prst="line">
            <a:avLst/>
          </a:prstGeom>
          <a:noFill/>
          <a:ln w="76200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901" name="Line 85"/>
          <p:cNvSpPr>
            <a:spLocks noChangeShapeType="1"/>
          </p:cNvSpPr>
          <p:nvPr/>
        </p:nvSpPr>
        <p:spPr bwMode="auto">
          <a:xfrm>
            <a:off x="2470150" y="1790700"/>
            <a:ext cx="3505200" cy="24003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904" name="Oval 88"/>
          <p:cNvSpPr>
            <a:spLocks noChangeArrowheads="1"/>
          </p:cNvSpPr>
          <p:nvPr/>
        </p:nvSpPr>
        <p:spPr bwMode="auto">
          <a:xfrm>
            <a:off x="4813300" y="3359150"/>
            <a:ext cx="146050" cy="146050"/>
          </a:xfrm>
          <a:prstGeom prst="ellipse">
            <a:avLst/>
          </a:prstGeom>
          <a:solidFill>
            <a:srgbClr val="660066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927" name="Rectangle 111"/>
          <p:cNvSpPr>
            <a:spLocks noChangeArrowheads="1"/>
          </p:cNvSpPr>
          <p:nvPr/>
        </p:nvSpPr>
        <p:spPr bwMode="auto">
          <a:xfrm>
            <a:off x="6400800" y="3111500"/>
            <a:ext cx="2408238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MC = AC</a:t>
            </a:r>
            <a:r>
              <a:rPr lang="en-US" i="1" baseline="-25000"/>
              <a:t> </a:t>
            </a:r>
            <a:r>
              <a:rPr lang="en-US"/>
              <a:t>= </a:t>
            </a:r>
            <a:r>
              <a:rPr lang="en-US" i="1"/>
              <a:t>MSB</a:t>
            </a:r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4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4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4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4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9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23" grpId="0" animBg="1"/>
      <p:bldP spid="34877" grpId="0" build="p" autoUpdateAnimBg="0" advAuto="0"/>
      <p:bldP spid="34896" grpId="0" animBg="1"/>
      <p:bldP spid="34907" grpId="0" animBg="1"/>
      <p:bldP spid="34913" grpId="0" animBg="1"/>
      <p:bldP spid="34918" grpId="0" build="p" autoUpdateAnimBg="0" advAuto="0"/>
      <p:bldP spid="34919" grpId="0" build="p" autoUpdateAnimBg="0" advAuto="0"/>
      <p:bldP spid="34920" grpId="0" build="p" autoUpdateAnimBg="0" advAuto="0"/>
      <p:bldP spid="34921" grpId="0" build="p" autoUpdateAnimBg="0" advAuto="0"/>
      <p:bldP spid="34922" grpId="0" animBg="1"/>
      <p:bldP spid="34901" grpId="0" animBg="1"/>
      <p:bldP spid="34904" grpId="0" animBg="1"/>
      <p:bldP spid="34927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Peace Dividend</a:t>
            </a:r>
          </a:p>
        </p:txBody>
      </p:sp>
      <p:sp>
        <p:nvSpPr>
          <p:cNvPr id="5222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800080"/>
              </a:buClr>
            </a:pPr>
            <a:r>
              <a:rPr lang="en-US" sz="2800">
                <a:solidFill>
                  <a:schemeClr val="tx1"/>
                </a:solidFill>
                <a:latin typeface="Arial" charset="0"/>
              </a:rPr>
              <a:t>National Defense is the classic pure public good.</a:t>
            </a:r>
          </a:p>
          <a:p>
            <a:pPr>
              <a:buClr>
                <a:srgbClr val="800080"/>
              </a:buClr>
            </a:pPr>
            <a:r>
              <a:rPr lang="en-US" sz="2800">
                <a:solidFill>
                  <a:schemeClr val="tx1"/>
                </a:solidFill>
                <a:latin typeface="Arial" charset="0"/>
              </a:rPr>
              <a:t>Defense spending as a percentage of GDP</a:t>
            </a:r>
          </a:p>
          <a:p>
            <a:pPr lvl="1">
              <a:buClr>
                <a:srgbClr val="800080"/>
              </a:buClr>
            </a:pPr>
            <a:r>
              <a:rPr lang="en-US" sz="2400">
                <a:solidFill>
                  <a:schemeClr val="tx1"/>
                </a:solidFill>
                <a:latin typeface="Arial" charset="0"/>
              </a:rPr>
              <a:t>Fell from above 8 percent during the Vietnam era to just above 5 percent in the late 1970s;</a:t>
            </a:r>
          </a:p>
          <a:p>
            <a:pPr lvl="1">
              <a:buClr>
                <a:srgbClr val="800080"/>
              </a:buClr>
            </a:pPr>
            <a:r>
              <a:rPr lang="en-US" sz="2400">
                <a:solidFill>
                  <a:schemeClr val="tx1"/>
                </a:solidFill>
                <a:latin typeface="Arial" charset="0"/>
              </a:rPr>
              <a:t>Grew during the Reagan defense buildup of the 1980s;</a:t>
            </a:r>
          </a:p>
          <a:p>
            <a:pPr lvl="1">
              <a:buClr>
                <a:srgbClr val="800080"/>
              </a:buClr>
            </a:pPr>
            <a:r>
              <a:rPr lang="en-US" sz="2400">
                <a:solidFill>
                  <a:schemeClr val="tx1"/>
                </a:solidFill>
                <a:latin typeface="Arial" charset="0"/>
              </a:rPr>
              <a:t>Fell below 5 percent with the demise of the Soviet Union.</a:t>
            </a:r>
          </a:p>
          <a:p>
            <a:endParaRPr lang="en-US" sz="2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bldLvl="5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  <a:ln/>
        </p:spPr>
        <p:txBody>
          <a:bodyPr/>
          <a:lstStyle/>
          <a:p>
            <a:r>
              <a:rPr lang="en-US" sz="2400"/>
              <a:t>Public Policy Perspective: Defense Purchases as a Percentage of GDP, 1966–1999</a:t>
            </a:r>
            <a:endParaRPr lang="en-US" sz="3600"/>
          </a:p>
        </p:txBody>
      </p:sp>
      <p:sp>
        <p:nvSpPr>
          <p:cNvPr id="53254" name="Freeform 6"/>
          <p:cNvSpPr>
            <a:spLocks/>
          </p:cNvSpPr>
          <p:nvPr/>
        </p:nvSpPr>
        <p:spPr bwMode="auto">
          <a:xfrm>
            <a:off x="1628775" y="2535238"/>
            <a:ext cx="6751638" cy="2603500"/>
          </a:xfrm>
          <a:custGeom>
            <a:avLst/>
            <a:gdLst/>
            <a:ahLst/>
            <a:cxnLst>
              <a:cxn ang="0">
                <a:pos x="0" y="324"/>
              </a:cxn>
              <a:cxn ang="0">
                <a:pos x="108" y="0"/>
              </a:cxn>
              <a:cxn ang="0">
                <a:pos x="198" y="0"/>
              </a:cxn>
              <a:cxn ang="0">
                <a:pos x="667" y="883"/>
              </a:cxn>
              <a:cxn ang="0">
                <a:pos x="793" y="991"/>
              </a:cxn>
              <a:cxn ang="0">
                <a:pos x="901" y="1226"/>
              </a:cxn>
              <a:cxn ang="0">
                <a:pos x="1027" y="1262"/>
              </a:cxn>
              <a:cxn ang="0">
                <a:pos x="1189" y="1280"/>
              </a:cxn>
              <a:cxn ang="0">
                <a:pos x="1370" y="1406"/>
              </a:cxn>
              <a:cxn ang="0">
                <a:pos x="1622" y="1550"/>
              </a:cxn>
              <a:cxn ang="0">
                <a:pos x="1766" y="1532"/>
              </a:cxn>
              <a:cxn ang="0">
                <a:pos x="2037" y="1280"/>
              </a:cxn>
              <a:cxn ang="0">
                <a:pos x="2163" y="1045"/>
              </a:cxn>
              <a:cxn ang="0">
                <a:pos x="2271" y="991"/>
              </a:cxn>
              <a:cxn ang="0">
                <a:pos x="2397" y="1045"/>
              </a:cxn>
              <a:cxn ang="0">
                <a:pos x="2559" y="937"/>
              </a:cxn>
              <a:cxn ang="0">
                <a:pos x="2794" y="901"/>
              </a:cxn>
              <a:cxn ang="0">
                <a:pos x="3190" y="1262"/>
              </a:cxn>
              <a:cxn ang="0">
                <a:pos x="3208" y="1334"/>
              </a:cxn>
              <a:cxn ang="0">
                <a:pos x="3280" y="1442"/>
              </a:cxn>
              <a:cxn ang="0">
                <a:pos x="3406" y="1442"/>
              </a:cxn>
              <a:cxn ang="0">
                <a:pos x="3478" y="1550"/>
              </a:cxn>
              <a:cxn ang="0">
                <a:pos x="3623" y="1586"/>
              </a:cxn>
              <a:cxn ang="0">
                <a:pos x="3749" y="1604"/>
              </a:cxn>
              <a:cxn ang="0">
                <a:pos x="3875" y="1622"/>
              </a:cxn>
              <a:cxn ang="0">
                <a:pos x="4253" y="1640"/>
              </a:cxn>
            </a:cxnLst>
            <a:rect l="0" t="0" r="r" b="b"/>
            <a:pathLst>
              <a:path w="4253" h="1640">
                <a:moveTo>
                  <a:pt x="0" y="324"/>
                </a:moveTo>
                <a:lnTo>
                  <a:pt x="108" y="0"/>
                </a:lnTo>
                <a:lnTo>
                  <a:pt x="198" y="0"/>
                </a:lnTo>
                <a:lnTo>
                  <a:pt x="667" y="883"/>
                </a:lnTo>
                <a:lnTo>
                  <a:pt x="793" y="991"/>
                </a:lnTo>
                <a:lnTo>
                  <a:pt x="901" y="1226"/>
                </a:lnTo>
                <a:lnTo>
                  <a:pt x="1027" y="1262"/>
                </a:lnTo>
                <a:lnTo>
                  <a:pt x="1189" y="1280"/>
                </a:lnTo>
                <a:lnTo>
                  <a:pt x="1370" y="1406"/>
                </a:lnTo>
                <a:lnTo>
                  <a:pt x="1622" y="1550"/>
                </a:lnTo>
                <a:lnTo>
                  <a:pt x="1766" y="1532"/>
                </a:lnTo>
                <a:lnTo>
                  <a:pt x="2037" y="1280"/>
                </a:lnTo>
                <a:lnTo>
                  <a:pt x="2163" y="1045"/>
                </a:lnTo>
                <a:lnTo>
                  <a:pt x="2271" y="991"/>
                </a:lnTo>
                <a:lnTo>
                  <a:pt x="2397" y="1045"/>
                </a:lnTo>
                <a:lnTo>
                  <a:pt x="2559" y="937"/>
                </a:lnTo>
                <a:lnTo>
                  <a:pt x="2794" y="901"/>
                </a:lnTo>
                <a:lnTo>
                  <a:pt x="3190" y="1262"/>
                </a:lnTo>
                <a:lnTo>
                  <a:pt x="3208" y="1334"/>
                </a:lnTo>
                <a:lnTo>
                  <a:pt x="3280" y="1442"/>
                </a:lnTo>
                <a:lnTo>
                  <a:pt x="3406" y="1442"/>
                </a:lnTo>
                <a:lnTo>
                  <a:pt x="3478" y="1550"/>
                </a:lnTo>
                <a:lnTo>
                  <a:pt x="3623" y="1586"/>
                </a:lnTo>
                <a:lnTo>
                  <a:pt x="3749" y="1604"/>
                </a:lnTo>
                <a:lnTo>
                  <a:pt x="3875" y="1622"/>
                </a:lnTo>
                <a:lnTo>
                  <a:pt x="4253" y="1640"/>
                </a:lnTo>
              </a:path>
            </a:pathLst>
          </a:custGeom>
          <a:noFill/>
          <a:ln w="76200" cmpd="sng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1293813" y="5597525"/>
            <a:ext cx="7635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1966 </a:t>
            </a:r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1022350" y="1143000"/>
            <a:ext cx="423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11 </a:t>
            </a:r>
          </a:p>
        </p:txBody>
      </p:sp>
      <p:sp>
        <p:nvSpPr>
          <p:cNvPr id="53266" name="Rectangle 18"/>
          <p:cNvSpPr>
            <a:spLocks noChangeArrowheads="1"/>
          </p:cNvSpPr>
          <p:nvPr/>
        </p:nvSpPr>
        <p:spPr bwMode="auto">
          <a:xfrm>
            <a:off x="1022350" y="1743075"/>
            <a:ext cx="423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10 </a:t>
            </a:r>
          </a:p>
        </p:txBody>
      </p:sp>
      <p:sp>
        <p:nvSpPr>
          <p:cNvPr id="53267" name="Rectangle 19"/>
          <p:cNvSpPr>
            <a:spLocks noChangeArrowheads="1"/>
          </p:cNvSpPr>
          <p:nvPr/>
        </p:nvSpPr>
        <p:spPr bwMode="auto">
          <a:xfrm>
            <a:off x="1192213" y="2344738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9 </a:t>
            </a:r>
          </a:p>
        </p:txBody>
      </p:sp>
      <p:sp>
        <p:nvSpPr>
          <p:cNvPr id="53268" name="Rectangle 20"/>
          <p:cNvSpPr>
            <a:spLocks noChangeArrowheads="1"/>
          </p:cNvSpPr>
          <p:nvPr/>
        </p:nvSpPr>
        <p:spPr bwMode="auto">
          <a:xfrm>
            <a:off x="1192213" y="2944813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8 </a:t>
            </a:r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auto">
          <a:xfrm>
            <a:off x="1192213" y="3546475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7 </a:t>
            </a:r>
          </a:p>
        </p:txBody>
      </p:sp>
      <p:sp>
        <p:nvSpPr>
          <p:cNvPr id="53270" name="Rectangle 22"/>
          <p:cNvSpPr>
            <a:spLocks noChangeArrowheads="1"/>
          </p:cNvSpPr>
          <p:nvPr/>
        </p:nvSpPr>
        <p:spPr bwMode="auto">
          <a:xfrm>
            <a:off x="1192213" y="4146550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6 </a:t>
            </a:r>
          </a:p>
        </p:txBody>
      </p:sp>
      <p:sp>
        <p:nvSpPr>
          <p:cNvPr id="53271" name="Rectangle 23"/>
          <p:cNvSpPr>
            <a:spLocks noChangeArrowheads="1"/>
          </p:cNvSpPr>
          <p:nvPr/>
        </p:nvSpPr>
        <p:spPr bwMode="auto">
          <a:xfrm>
            <a:off x="1192213" y="4748213"/>
            <a:ext cx="2540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5 </a:t>
            </a:r>
          </a:p>
        </p:txBody>
      </p:sp>
      <p:sp>
        <p:nvSpPr>
          <p:cNvPr id="53272" name="Line 24"/>
          <p:cNvSpPr>
            <a:spLocks noChangeShapeType="1"/>
          </p:cNvSpPr>
          <p:nvPr/>
        </p:nvSpPr>
        <p:spPr bwMode="auto">
          <a:xfrm>
            <a:off x="1628775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3" name="Line 25"/>
          <p:cNvSpPr>
            <a:spLocks noChangeShapeType="1"/>
          </p:cNvSpPr>
          <p:nvPr/>
        </p:nvSpPr>
        <p:spPr bwMode="auto">
          <a:xfrm>
            <a:off x="1828800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4" name="Line 26"/>
          <p:cNvSpPr>
            <a:spLocks noChangeShapeType="1"/>
          </p:cNvSpPr>
          <p:nvPr/>
        </p:nvSpPr>
        <p:spPr bwMode="auto">
          <a:xfrm>
            <a:off x="2028825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5" name="Line 27"/>
          <p:cNvSpPr>
            <a:spLocks noChangeShapeType="1"/>
          </p:cNvSpPr>
          <p:nvPr/>
        </p:nvSpPr>
        <p:spPr bwMode="auto">
          <a:xfrm>
            <a:off x="2228850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6" name="Line 28"/>
          <p:cNvSpPr>
            <a:spLocks noChangeShapeType="1"/>
          </p:cNvSpPr>
          <p:nvPr/>
        </p:nvSpPr>
        <p:spPr bwMode="auto">
          <a:xfrm>
            <a:off x="2459038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7" name="Line 29"/>
          <p:cNvSpPr>
            <a:spLocks noChangeShapeType="1"/>
          </p:cNvSpPr>
          <p:nvPr/>
        </p:nvSpPr>
        <p:spPr bwMode="auto">
          <a:xfrm>
            <a:off x="2659063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8" name="Line 30"/>
          <p:cNvSpPr>
            <a:spLocks noChangeShapeType="1"/>
          </p:cNvSpPr>
          <p:nvPr/>
        </p:nvSpPr>
        <p:spPr bwMode="auto">
          <a:xfrm>
            <a:off x="2859088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79" name="Line 31"/>
          <p:cNvSpPr>
            <a:spLocks noChangeShapeType="1"/>
          </p:cNvSpPr>
          <p:nvPr/>
        </p:nvSpPr>
        <p:spPr bwMode="auto">
          <a:xfrm>
            <a:off x="3059113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0" name="Line 32"/>
          <p:cNvSpPr>
            <a:spLocks noChangeShapeType="1"/>
          </p:cNvSpPr>
          <p:nvPr/>
        </p:nvSpPr>
        <p:spPr bwMode="auto">
          <a:xfrm>
            <a:off x="3259138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1" name="Line 33"/>
          <p:cNvSpPr>
            <a:spLocks noChangeShapeType="1"/>
          </p:cNvSpPr>
          <p:nvPr/>
        </p:nvSpPr>
        <p:spPr bwMode="auto">
          <a:xfrm>
            <a:off x="3459163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2" name="Line 34"/>
          <p:cNvSpPr>
            <a:spLocks noChangeShapeType="1"/>
          </p:cNvSpPr>
          <p:nvPr/>
        </p:nvSpPr>
        <p:spPr bwMode="auto">
          <a:xfrm>
            <a:off x="3689350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3" name="Line 35"/>
          <p:cNvSpPr>
            <a:spLocks noChangeShapeType="1"/>
          </p:cNvSpPr>
          <p:nvPr/>
        </p:nvSpPr>
        <p:spPr bwMode="auto">
          <a:xfrm>
            <a:off x="3889375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4" name="Line 36"/>
          <p:cNvSpPr>
            <a:spLocks noChangeShapeType="1"/>
          </p:cNvSpPr>
          <p:nvPr/>
        </p:nvSpPr>
        <p:spPr bwMode="auto">
          <a:xfrm>
            <a:off x="4089400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5" name="Line 37"/>
          <p:cNvSpPr>
            <a:spLocks noChangeShapeType="1"/>
          </p:cNvSpPr>
          <p:nvPr/>
        </p:nvSpPr>
        <p:spPr bwMode="auto">
          <a:xfrm>
            <a:off x="4289425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6" name="Line 38"/>
          <p:cNvSpPr>
            <a:spLocks noChangeShapeType="1"/>
          </p:cNvSpPr>
          <p:nvPr/>
        </p:nvSpPr>
        <p:spPr bwMode="auto">
          <a:xfrm>
            <a:off x="4489450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7" name="Line 39"/>
          <p:cNvSpPr>
            <a:spLocks noChangeShapeType="1"/>
          </p:cNvSpPr>
          <p:nvPr/>
        </p:nvSpPr>
        <p:spPr bwMode="auto">
          <a:xfrm>
            <a:off x="4689475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8" name="Line 40"/>
          <p:cNvSpPr>
            <a:spLocks noChangeShapeType="1"/>
          </p:cNvSpPr>
          <p:nvPr/>
        </p:nvSpPr>
        <p:spPr bwMode="auto">
          <a:xfrm>
            <a:off x="4919663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89" name="Line 41"/>
          <p:cNvSpPr>
            <a:spLocks noChangeShapeType="1"/>
          </p:cNvSpPr>
          <p:nvPr/>
        </p:nvSpPr>
        <p:spPr bwMode="auto">
          <a:xfrm>
            <a:off x="5119688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0" name="Line 42"/>
          <p:cNvSpPr>
            <a:spLocks noChangeShapeType="1"/>
          </p:cNvSpPr>
          <p:nvPr/>
        </p:nvSpPr>
        <p:spPr bwMode="auto">
          <a:xfrm>
            <a:off x="5319713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1" name="Line 43"/>
          <p:cNvSpPr>
            <a:spLocks noChangeShapeType="1"/>
          </p:cNvSpPr>
          <p:nvPr/>
        </p:nvSpPr>
        <p:spPr bwMode="auto">
          <a:xfrm>
            <a:off x="5519738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2" name="Line 44"/>
          <p:cNvSpPr>
            <a:spLocks noChangeShapeType="1"/>
          </p:cNvSpPr>
          <p:nvPr/>
        </p:nvSpPr>
        <p:spPr bwMode="auto">
          <a:xfrm>
            <a:off x="5719763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3" name="Line 45"/>
          <p:cNvSpPr>
            <a:spLocks noChangeShapeType="1"/>
          </p:cNvSpPr>
          <p:nvPr/>
        </p:nvSpPr>
        <p:spPr bwMode="auto">
          <a:xfrm>
            <a:off x="5919788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4" name="Line 46"/>
          <p:cNvSpPr>
            <a:spLocks noChangeShapeType="1"/>
          </p:cNvSpPr>
          <p:nvPr/>
        </p:nvSpPr>
        <p:spPr bwMode="auto">
          <a:xfrm>
            <a:off x="6149975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5" name="Line 47"/>
          <p:cNvSpPr>
            <a:spLocks noChangeShapeType="1"/>
          </p:cNvSpPr>
          <p:nvPr/>
        </p:nvSpPr>
        <p:spPr bwMode="auto">
          <a:xfrm>
            <a:off x="6350000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6" name="Line 48"/>
          <p:cNvSpPr>
            <a:spLocks noChangeShapeType="1"/>
          </p:cNvSpPr>
          <p:nvPr/>
        </p:nvSpPr>
        <p:spPr bwMode="auto">
          <a:xfrm>
            <a:off x="6550025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7" name="Line 49"/>
          <p:cNvSpPr>
            <a:spLocks noChangeShapeType="1"/>
          </p:cNvSpPr>
          <p:nvPr/>
        </p:nvSpPr>
        <p:spPr bwMode="auto">
          <a:xfrm>
            <a:off x="6750050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8" name="Line 50"/>
          <p:cNvSpPr>
            <a:spLocks noChangeShapeType="1"/>
          </p:cNvSpPr>
          <p:nvPr/>
        </p:nvSpPr>
        <p:spPr bwMode="auto">
          <a:xfrm>
            <a:off x="6950075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299" name="Line 51"/>
          <p:cNvSpPr>
            <a:spLocks noChangeShapeType="1"/>
          </p:cNvSpPr>
          <p:nvPr/>
        </p:nvSpPr>
        <p:spPr bwMode="auto">
          <a:xfrm>
            <a:off x="7150100" y="5367338"/>
            <a:ext cx="1588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0" name="Line 52"/>
          <p:cNvSpPr>
            <a:spLocks noChangeShapeType="1"/>
          </p:cNvSpPr>
          <p:nvPr/>
        </p:nvSpPr>
        <p:spPr bwMode="auto">
          <a:xfrm>
            <a:off x="7380288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1" name="Line 53"/>
          <p:cNvSpPr>
            <a:spLocks noChangeShapeType="1"/>
          </p:cNvSpPr>
          <p:nvPr/>
        </p:nvSpPr>
        <p:spPr bwMode="auto">
          <a:xfrm>
            <a:off x="7580313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2" name="Line 54"/>
          <p:cNvSpPr>
            <a:spLocks noChangeShapeType="1"/>
          </p:cNvSpPr>
          <p:nvPr/>
        </p:nvSpPr>
        <p:spPr bwMode="auto">
          <a:xfrm>
            <a:off x="7780338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3" name="Line 55"/>
          <p:cNvSpPr>
            <a:spLocks noChangeShapeType="1"/>
          </p:cNvSpPr>
          <p:nvPr/>
        </p:nvSpPr>
        <p:spPr bwMode="auto">
          <a:xfrm>
            <a:off x="7980363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4" name="Line 56"/>
          <p:cNvSpPr>
            <a:spLocks noChangeShapeType="1"/>
          </p:cNvSpPr>
          <p:nvPr/>
        </p:nvSpPr>
        <p:spPr bwMode="auto">
          <a:xfrm>
            <a:off x="7980363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5" name="Line 57"/>
          <p:cNvSpPr>
            <a:spLocks noChangeShapeType="1"/>
          </p:cNvSpPr>
          <p:nvPr/>
        </p:nvSpPr>
        <p:spPr bwMode="auto">
          <a:xfrm>
            <a:off x="8180388" y="5367338"/>
            <a:ext cx="1587" cy="114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8" name="Line 60"/>
          <p:cNvSpPr>
            <a:spLocks noChangeShapeType="1"/>
          </p:cNvSpPr>
          <p:nvPr/>
        </p:nvSpPr>
        <p:spPr bwMode="auto">
          <a:xfrm>
            <a:off x="1628775" y="1333500"/>
            <a:ext cx="114300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09" name="Line 61"/>
          <p:cNvSpPr>
            <a:spLocks noChangeShapeType="1"/>
          </p:cNvSpPr>
          <p:nvPr/>
        </p:nvSpPr>
        <p:spPr bwMode="auto">
          <a:xfrm>
            <a:off x="1628775" y="1933575"/>
            <a:ext cx="114300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0" name="Line 62"/>
          <p:cNvSpPr>
            <a:spLocks noChangeShapeType="1"/>
          </p:cNvSpPr>
          <p:nvPr/>
        </p:nvSpPr>
        <p:spPr bwMode="auto">
          <a:xfrm>
            <a:off x="1628775" y="2535238"/>
            <a:ext cx="114300" cy="15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1" name="Line 63"/>
          <p:cNvSpPr>
            <a:spLocks noChangeShapeType="1"/>
          </p:cNvSpPr>
          <p:nvPr/>
        </p:nvSpPr>
        <p:spPr bwMode="auto">
          <a:xfrm>
            <a:off x="1628775" y="3135313"/>
            <a:ext cx="114300" cy="15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2" name="Line 64"/>
          <p:cNvSpPr>
            <a:spLocks noChangeShapeType="1"/>
          </p:cNvSpPr>
          <p:nvPr/>
        </p:nvSpPr>
        <p:spPr bwMode="auto">
          <a:xfrm>
            <a:off x="1628775" y="3736975"/>
            <a:ext cx="114300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3" name="Line 65"/>
          <p:cNvSpPr>
            <a:spLocks noChangeShapeType="1"/>
          </p:cNvSpPr>
          <p:nvPr/>
        </p:nvSpPr>
        <p:spPr bwMode="auto">
          <a:xfrm>
            <a:off x="1628775" y="4337050"/>
            <a:ext cx="114300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4" name="Line 66"/>
          <p:cNvSpPr>
            <a:spLocks noChangeShapeType="1"/>
          </p:cNvSpPr>
          <p:nvPr/>
        </p:nvSpPr>
        <p:spPr bwMode="auto">
          <a:xfrm>
            <a:off x="1628775" y="4938713"/>
            <a:ext cx="114300" cy="15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17" name="Rectangle 69"/>
          <p:cNvSpPr>
            <a:spLocks noChangeArrowheads="1"/>
          </p:cNvSpPr>
          <p:nvPr/>
        </p:nvSpPr>
        <p:spPr bwMode="auto">
          <a:xfrm>
            <a:off x="2466975" y="5597525"/>
            <a:ext cx="679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1971</a:t>
            </a:r>
          </a:p>
        </p:txBody>
      </p:sp>
      <p:sp>
        <p:nvSpPr>
          <p:cNvPr id="53318" name="Rectangle 70"/>
          <p:cNvSpPr>
            <a:spLocks noChangeArrowheads="1"/>
          </p:cNvSpPr>
          <p:nvPr/>
        </p:nvSpPr>
        <p:spPr bwMode="auto">
          <a:xfrm>
            <a:off x="3556000" y="5597525"/>
            <a:ext cx="679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1976</a:t>
            </a:r>
          </a:p>
        </p:txBody>
      </p:sp>
      <p:sp>
        <p:nvSpPr>
          <p:cNvPr id="53319" name="Rectangle 71"/>
          <p:cNvSpPr>
            <a:spLocks noChangeArrowheads="1"/>
          </p:cNvSpPr>
          <p:nvPr/>
        </p:nvSpPr>
        <p:spPr bwMode="auto">
          <a:xfrm>
            <a:off x="4646613" y="5597525"/>
            <a:ext cx="679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1981</a:t>
            </a:r>
          </a:p>
        </p:txBody>
      </p:sp>
      <p:sp>
        <p:nvSpPr>
          <p:cNvPr id="53320" name="Rectangle 72"/>
          <p:cNvSpPr>
            <a:spLocks noChangeArrowheads="1"/>
          </p:cNvSpPr>
          <p:nvPr/>
        </p:nvSpPr>
        <p:spPr bwMode="auto">
          <a:xfrm>
            <a:off x="5735638" y="5597525"/>
            <a:ext cx="679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1987</a:t>
            </a:r>
          </a:p>
        </p:txBody>
      </p:sp>
      <p:sp>
        <p:nvSpPr>
          <p:cNvPr id="53322" name="Rectangle 74"/>
          <p:cNvSpPr>
            <a:spLocks noChangeArrowheads="1"/>
          </p:cNvSpPr>
          <p:nvPr/>
        </p:nvSpPr>
        <p:spPr bwMode="auto">
          <a:xfrm>
            <a:off x="7999413" y="5597525"/>
            <a:ext cx="7635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1999 </a:t>
            </a:r>
          </a:p>
        </p:txBody>
      </p:sp>
      <p:sp>
        <p:nvSpPr>
          <p:cNvPr id="53324" name="Rectangle 76"/>
          <p:cNvSpPr>
            <a:spLocks noChangeArrowheads="1"/>
          </p:cNvSpPr>
          <p:nvPr/>
        </p:nvSpPr>
        <p:spPr bwMode="auto">
          <a:xfrm>
            <a:off x="6824663" y="5597525"/>
            <a:ext cx="76358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>
                <a:solidFill>
                  <a:srgbClr val="660066"/>
                </a:solidFill>
              </a:rPr>
              <a:t>1993 </a:t>
            </a:r>
          </a:p>
        </p:txBody>
      </p:sp>
      <p:sp>
        <p:nvSpPr>
          <p:cNvPr id="53325" name="Freeform 77"/>
          <p:cNvSpPr>
            <a:spLocks/>
          </p:cNvSpPr>
          <p:nvPr/>
        </p:nvSpPr>
        <p:spPr bwMode="auto">
          <a:xfrm>
            <a:off x="1628775" y="1333500"/>
            <a:ext cx="6751638" cy="4148138"/>
          </a:xfrm>
          <a:custGeom>
            <a:avLst/>
            <a:gdLst/>
            <a:ahLst/>
            <a:cxnLst>
              <a:cxn ang="0">
                <a:pos x="1" y="0"/>
              </a:cxn>
              <a:cxn ang="0">
                <a:pos x="0" y="2613"/>
              </a:cxn>
              <a:cxn ang="0">
                <a:pos x="4253" y="2613"/>
              </a:cxn>
            </a:cxnLst>
            <a:rect l="0" t="0" r="r" b="b"/>
            <a:pathLst>
              <a:path w="4253" h="2613">
                <a:moveTo>
                  <a:pt x="1" y="0"/>
                </a:moveTo>
                <a:lnTo>
                  <a:pt x="0" y="2613"/>
                </a:lnTo>
                <a:lnTo>
                  <a:pt x="4253" y="2613"/>
                </a:lnTo>
              </a:path>
            </a:pathLst>
          </a:custGeom>
          <a:noFill/>
          <a:ln w="76200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3326" name="Text Box 78"/>
          <p:cNvSpPr txBox="1">
            <a:spLocks noChangeArrowheads="1"/>
          </p:cNvSpPr>
          <p:nvPr/>
        </p:nvSpPr>
        <p:spPr bwMode="auto">
          <a:xfrm>
            <a:off x="4486275" y="6064250"/>
            <a:ext cx="846138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Year</a:t>
            </a:r>
          </a:p>
        </p:txBody>
      </p:sp>
      <p:sp>
        <p:nvSpPr>
          <p:cNvPr id="53327" name="Text Box 79"/>
          <p:cNvSpPr txBox="1">
            <a:spLocks noChangeArrowheads="1"/>
          </p:cNvSpPr>
          <p:nvPr/>
        </p:nvSpPr>
        <p:spPr bwMode="auto">
          <a:xfrm rot="-5400000">
            <a:off x="-635793" y="3156744"/>
            <a:ext cx="2944812" cy="457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660066"/>
                </a:solidFill>
              </a:rPr>
              <a:t>Percentage of GDP</a:t>
            </a:r>
          </a:p>
        </p:txBody>
      </p:sp>
      <p:sp>
        <p:nvSpPr>
          <p:cNvPr id="62" name="Slide Number Placeholder 6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Lindahl Equilibrium</a:t>
            </a: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>
                <a:srgbClr val="800080"/>
              </a:buClr>
            </a:pPr>
            <a:r>
              <a:rPr lang="en-US">
                <a:solidFill>
                  <a:schemeClr val="tx1"/>
                </a:solidFill>
                <a:latin typeface="Arial" charset="0"/>
              </a:rPr>
              <a:t>The amount each person contributes, </a:t>
            </a:r>
            <a:r>
              <a:rPr lang="en-US" i="1">
                <a:solidFill>
                  <a:schemeClr val="tx1"/>
                </a:solidFill>
                <a:latin typeface="Arial" charset="0"/>
              </a:rPr>
              <a:t>t</a:t>
            </a:r>
            <a:r>
              <a:rPr lang="en-US" i="1" baseline="-25000">
                <a:solidFill>
                  <a:schemeClr val="tx1"/>
                </a:solidFill>
                <a:latin typeface="Arial" charset="0"/>
              </a:rPr>
              <a:t>i</a:t>
            </a:r>
            <a:r>
              <a:rPr lang="en-US">
                <a:solidFill>
                  <a:schemeClr val="tx1"/>
                </a:solidFill>
                <a:latin typeface="Arial" charset="0"/>
              </a:rPr>
              <a:t>, depends on their individual desires for the public good.</a:t>
            </a:r>
          </a:p>
          <a:p>
            <a:pPr>
              <a:lnSpc>
                <a:spcPct val="90000"/>
              </a:lnSpc>
              <a:buClr>
                <a:srgbClr val="800080"/>
              </a:buClr>
            </a:pPr>
            <a:r>
              <a:rPr lang="en-US">
                <a:solidFill>
                  <a:schemeClr val="tx1"/>
                </a:solidFill>
                <a:latin typeface="Arial" charset="0"/>
              </a:rPr>
              <a:t>The sum of the contributions equals the total cost of the public good.</a:t>
            </a:r>
          </a:p>
          <a:p>
            <a:pPr lvl="1">
              <a:lnSpc>
                <a:spcPct val="90000"/>
              </a:lnSpc>
              <a:buClr>
                <a:srgbClr val="800080"/>
              </a:buClr>
            </a:pPr>
            <a:r>
              <a:rPr lang="en-US">
                <a:latin typeface="Symbol" pitchFamily="18" charset="2"/>
                <a:cs typeface="Times New Roman" pitchFamily="18" charset="0"/>
              </a:rPr>
              <a:t>S</a:t>
            </a:r>
            <a:r>
              <a:rPr lang="en-US" i="1">
                <a:latin typeface="Arial" charset="0"/>
                <a:cs typeface="Times New Roman" pitchFamily="18" charset="0"/>
              </a:rPr>
              <a:t>t</a:t>
            </a:r>
            <a:r>
              <a:rPr lang="en-US" i="1" baseline="-25000">
                <a:latin typeface="Arial" charset="0"/>
                <a:cs typeface="Times New Roman" pitchFamily="18" charset="0"/>
              </a:rPr>
              <a:t>i</a:t>
            </a:r>
            <a:r>
              <a:rPr lang="en-US" i="1">
                <a:latin typeface="Arial" charset="0"/>
                <a:cs typeface="Times New Roman" pitchFamily="18" charset="0"/>
              </a:rPr>
              <a:t>Q</a:t>
            </a:r>
            <a:r>
              <a:rPr lang="en-US">
                <a:latin typeface="Arial" charset="0"/>
                <a:cs typeface="Times New Roman" pitchFamily="18" charset="0"/>
              </a:rPr>
              <a:t>* = </a:t>
            </a:r>
            <a:r>
              <a:rPr lang="en-US" i="1">
                <a:latin typeface="Arial" charset="0"/>
                <a:cs typeface="Times New Roman" pitchFamily="18" charset="0"/>
              </a:rPr>
              <a:t>MC</a:t>
            </a:r>
            <a:r>
              <a:rPr lang="en-US">
                <a:latin typeface="Arial" charset="0"/>
                <a:cs typeface="Times New Roman" pitchFamily="18" charset="0"/>
              </a:rPr>
              <a:t>(</a:t>
            </a:r>
            <a:r>
              <a:rPr lang="en-US" i="1">
                <a:latin typeface="Arial" charset="0"/>
                <a:cs typeface="Times New Roman" pitchFamily="18" charset="0"/>
              </a:rPr>
              <a:t>Q</a:t>
            </a:r>
            <a:r>
              <a:rPr lang="en-US">
                <a:latin typeface="Arial" charset="0"/>
                <a:cs typeface="Times New Roman" pitchFamily="18" charset="0"/>
              </a:rPr>
              <a:t>*) = </a:t>
            </a:r>
            <a:r>
              <a:rPr lang="en-US" i="1">
                <a:latin typeface="Arial" charset="0"/>
                <a:cs typeface="Times New Roman" pitchFamily="18" charset="0"/>
              </a:rPr>
              <a:t>AC</a:t>
            </a:r>
            <a:r>
              <a:rPr lang="en-US">
                <a:latin typeface="Arial" charset="0"/>
                <a:cs typeface="Times New Roman" pitchFamily="18" charset="0"/>
              </a:rPr>
              <a:t>(</a:t>
            </a:r>
            <a:r>
              <a:rPr lang="en-US" i="1">
                <a:latin typeface="Arial" charset="0"/>
                <a:cs typeface="Times New Roman" pitchFamily="18" charset="0"/>
              </a:rPr>
              <a:t>Q</a:t>
            </a:r>
            <a:r>
              <a:rPr lang="en-US">
                <a:latin typeface="Arial" charset="0"/>
                <a:cs typeface="Times New Roman" pitchFamily="18" charset="0"/>
              </a:rPr>
              <a:t>*)</a:t>
            </a:r>
          </a:p>
          <a:p>
            <a:pPr lvl="1">
              <a:lnSpc>
                <a:spcPct val="90000"/>
              </a:lnSpc>
              <a:buClr>
                <a:srgbClr val="800080"/>
              </a:buClr>
            </a:pPr>
            <a:r>
              <a:rPr lang="en-US">
                <a:latin typeface="Symbol" pitchFamily="18" charset="2"/>
                <a:cs typeface="Times New Roman" pitchFamily="18" charset="0"/>
              </a:rPr>
              <a:t>S</a:t>
            </a:r>
            <a:r>
              <a:rPr lang="en-US" i="1">
                <a:latin typeface="Arial" charset="0"/>
                <a:cs typeface="Times New Roman" pitchFamily="18" charset="0"/>
              </a:rPr>
              <a:t>t</a:t>
            </a:r>
            <a:r>
              <a:rPr lang="en-US" i="1" baseline="-25000">
                <a:latin typeface="Arial" charset="0"/>
                <a:cs typeface="Times New Roman" pitchFamily="18" charset="0"/>
              </a:rPr>
              <a:t>i </a:t>
            </a:r>
            <a:r>
              <a:rPr lang="en-US">
                <a:latin typeface="Arial" charset="0"/>
                <a:cs typeface="Times New Roman" pitchFamily="18" charset="0"/>
              </a:rPr>
              <a:t>= </a:t>
            </a:r>
            <a:r>
              <a:rPr lang="en-US" i="1">
                <a:latin typeface="Arial" charset="0"/>
                <a:cs typeface="Times New Roman" pitchFamily="18" charset="0"/>
              </a:rPr>
              <a:t>MC</a:t>
            </a:r>
            <a:r>
              <a:rPr lang="en-US">
                <a:latin typeface="Arial" charset="0"/>
                <a:cs typeface="Times New Roman" pitchFamily="18" charset="0"/>
              </a:rPr>
              <a:t> = </a:t>
            </a:r>
            <a:r>
              <a:rPr lang="en-US" i="1">
                <a:latin typeface="Arial" charset="0"/>
                <a:cs typeface="Times New Roman" pitchFamily="18" charset="0"/>
              </a:rPr>
              <a:t>AC</a:t>
            </a:r>
            <a:endParaRPr lang="en-US">
              <a:latin typeface="Arial" charset="0"/>
            </a:endParaRPr>
          </a:p>
          <a:p>
            <a:pPr>
              <a:lnSpc>
                <a:spcPct val="90000"/>
              </a:lnSpc>
              <a:buClr>
                <a:srgbClr val="800080"/>
              </a:buClr>
            </a:pPr>
            <a:r>
              <a:rPr lang="en-US">
                <a:solidFill>
                  <a:schemeClr val="tx1"/>
                </a:solidFill>
                <a:latin typeface="Arial" charset="0"/>
              </a:rPr>
              <a:t>All individuals agree to pay their share.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bldLvl="5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Freeriding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spcBef>
                <a:spcPct val="50000"/>
              </a:spcBef>
            </a:pPr>
            <a:r>
              <a:rPr lang="en-US" sz="3600">
                <a:solidFill>
                  <a:srgbClr val="800080"/>
                </a:solidFill>
                <a:latin typeface="Arial" charset="0"/>
              </a:rPr>
              <a:t>Freeriding</a:t>
            </a:r>
            <a:r>
              <a:rPr lang="en-US" sz="3600">
                <a:solidFill>
                  <a:schemeClr val="tx1"/>
                </a:solidFill>
                <a:latin typeface="Arial" charset="0"/>
              </a:rPr>
              <a:t> occurs when people are not honest in stating their Marginal Benefit because if they understate it, they can get a slightly reduced level of the public good while paying nothing for it.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bldLvl="5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800080"/>
                </a:solidFill>
              </a:rPr>
              <a:t>Freeriding is easier with</a:t>
            </a:r>
            <a:endParaRPr lang="en-US" sz="3600">
              <a:solidFill>
                <a:srgbClr val="800080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800080"/>
              </a:buClr>
            </a:pPr>
            <a:r>
              <a:rPr lang="en-US" sz="2800">
                <a:solidFill>
                  <a:srgbClr val="800080"/>
                </a:solidFill>
                <a:latin typeface="Arial" charset="0"/>
              </a:rPr>
              <a:t>Anonymity</a:t>
            </a:r>
            <a:r>
              <a:rPr lang="en-US" sz="2800">
                <a:latin typeface="Arial" charset="0"/>
              </a:rPr>
              <a:t>:</a:t>
            </a:r>
            <a:r>
              <a:rPr lang="en-US" sz="2800">
                <a:solidFill>
                  <a:schemeClr val="tx1"/>
                </a:solidFill>
                <a:latin typeface="Arial" charset="0"/>
              </a:rPr>
              <a:t> If everyone knows who contributes, there can be powerful social stigmas applied to shirkers.</a:t>
            </a:r>
          </a:p>
          <a:p>
            <a:pPr>
              <a:buClr>
                <a:srgbClr val="800080"/>
              </a:buClr>
            </a:pPr>
            <a:endParaRPr lang="en-US" sz="2800">
              <a:solidFill>
                <a:schemeClr val="tx1"/>
              </a:solidFill>
              <a:latin typeface="Arial" charset="0"/>
            </a:endParaRPr>
          </a:p>
          <a:p>
            <a:pPr>
              <a:buClr>
                <a:srgbClr val="800080"/>
              </a:buClr>
            </a:pPr>
            <a:r>
              <a:rPr lang="en-US" sz="2800">
                <a:solidFill>
                  <a:srgbClr val="800080"/>
                </a:solidFill>
                <a:latin typeface="Arial" charset="0"/>
              </a:rPr>
              <a:t>Large numbers of people</a:t>
            </a:r>
            <a:r>
              <a:rPr lang="en-US" sz="2800">
                <a:latin typeface="Arial" charset="0"/>
              </a:rPr>
              <a:t>:</a:t>
            </a:r>
            <a:r>
              <a:rPr lang="en-US" sz="2800">
                <a:solidFill>
                  <a:schemeClr val="tx1"/>
                </a:solidFill>
                <a:latin typeface="Arial" charset="0"/>
              </a:rPr>
              <a:t> It’s easier to determine the shirkers in a small group and the punishment is more profound when people close to you shun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bldLvl="5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Illustrating Voluntary Contributions to a Public Good:</a:t>
            </a:r>
            <a:br>
              <a:rPr lang="en-US"/>
            </a:br>
            <a:r>
              <a:rPr lang="en-US"/>
              <a:t>The Gulf War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800080"/>
              </a:buClr>
            </a:pPr>
            <a:r>
              <a:rPr lang="en-US" sz="2800">
                <a:solidFill>
                  <a:schemeClr val="tx1"/>
                </a:solidFill>
                <a:latin typeface="Arial" charset="0"/>
              </a:rPr>
              <a:t>Under the premise that defeating Iraq in the Gulf War was a public good to be consumed by the industrialized economies and Arab nations, each nation was expected to contribute. </a:t>
            </a:r>
          </a:p>
          <a:p>
            <a:pPr>
              <a:lnSpc>
                <a:spcPct val="90000"/>
              </a:lnSpc>
              <a:buClr>
                <a:srgbClr val="800080"/>
              </a:buClr>
            </a:pPr>
            <a:r>
              <a:rPr lang="en-US" sz="2800">
                <a:solidFill>
                  <a:schemeClr val="tx1"/>
                </a:solidFill>
                <a:latin typeface="Arial" charset="0"/>
              </a:rPr>
              <a:t>The U.S. and UK contributed the bulk of the fighting forces.</a:t>
            </a:r>
          </a:p>
          <a:p>
            <a:pPr>
              <a:lnSpc>
                <a:spcPct val="90000"/>
              </a:lnSpc>
              <a:buClr>
                <a:srgbClr val="800080"/>
              </a:buClr>
            </a:pPr>
            <a:r>
              <a:rPr lang="en-US" sz="2800">
                <a:solidFill>
                  <a:schemeClr val="tx1"/>
                </a:solidFill>
                <a:latin typeface="Arial" charset="0"/>
              </a:rPr>
              <a:t>Saudi Arabia, Kuwait, the UAE, Japan, and Germany voluntarily paid $54 billion of the estimated $61 billion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AF29EC-BCDD-4A7F-A2C8-D8839C6544B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bldLvl="5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790</Words>
  <Application>Microsoft Office PowerPoint</Application>
  <PresentationFormat>On-screen Show (4:3)</PresentationFormat>
  <Paragraphs>175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Public Finance  (MPA405)</vt:lpstr>
      <vt:lpstr>Lecture 7: Public Goods</vt:lpstr>
      <vt:lpstr>Demand For a Pure Public Good</vt:lpstr>
      <vt:lpstr>Demand For a Private Good</vt:lpstr>
      <vt:lpstr>Demand For A Pure Public Good</vt:lpstr>
      <vt:lpstr>Efficient Output of a  Pure Public Good</vt:lpstr>
      <vt:lpstr>Mathematically</vt:lpstr>
      <vt:lpstr>Numerically</vt:lpstr>
      <vt:lpstr>A Numerical Example</vt:lpstr>
      <vt:lpstr>Efficient Output for a Pure Public Good</vt:lpstr>
      <vt:lpstr>The Peace Dividend</vt:lpstr>
      <vt:lpstr>Public Policy Perspective: Defense Purchases as a Percentage of GDP, 1966–1999</vt:lpstr>
      <vt:lpstr>Lindahl Equilibrium</vt:lpstr>
      <vt:lpstr>Freeriding</vt:lpstr>
      <vt:lpstr>Freeriding is easier with</vt:lpstr>
      <vt:lpstr>Illustrating Voluntary Contributions to a Public Good: The Gulf War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Finance  (MPA405)</dc:title>
  <dc:creator>Mughal</dc:creator>
  <cp:lastModifiedBy>NTS</cp:lastModifiedBy>
  <cp:revision>23</cp:revision>
  <dcterms:created xsi:type="dcterms:W3CDTF">2014-06-29T18:55:33Z</dcterms:created>
  <dcterms:modified xsi:type="dcterms:W3CDTF">2014-06-30T19:18:02Z</dcterms:modified>
</cp:coreProperties>
</file>