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3"/>
  </p:notesMasterIdLst>
  <p:sldIdLst>
    <p:sldId id="370" r:id="rId2"/>
    <p:sldId id="330" r:id="rId3"/>
    <p:sldId id="348" r:id="rId4"/>
    <p:sldId id="353" r:id="rId5"/>
    <p:sldId id="371" r:id="rId6"/>
    <p:sldId id="354" r:id="rId7"/>
    <p:sldId id="355" r:id="rId8"/>
    <p:sldId id="356" r:id="rId9"/>
    <p:sldId id="358" r:id="rId10"/>
    <p:sldId id="372" r:id="rId11"/>
    <p:sldId id="373" r:id="rId12"/>
    <p:sldId id="359" r:id="rId13"/>
    <p:sldId id="361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3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04/07/2014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04/07/2014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2996381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2831" y="1620392"/>
            <a:ext cx="5339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53037" y="3103807"/>
                <a:ext cx="7868992" cy="2313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In our </a:t>
                </a:r>
                <a:r>
                  <a:rPr lang="en-US" sz="2800" dirty="0" smtClean="0"/>
                  <a:t>Last</a:t>
                </a:r>
                <a:r>
                  <a:rPr lang="en-US" sz="2800" dirty="0" smtClean="0"/>
                  <a:t> lecture which was lecture 6, </a:t>
                </a:r>
                <a:r>
                  <a:rPr lang="en-US" sz="2800" dirty="0" smtClean="0"/>
                  <a:t>we define Lebesgue integrable function and presented some theorem related to the </a:t>
                </a:r>
                <a:r>
                  <a:rPr lang="en-US" sz="2800" dirty="0" smtClean="0"/>
                  <a:t>this topic. Also, we proved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b="1" dirty="0"/>
                  <a:t/>
                </a:r>
                <a:r>
                  <a:rPr lang="en-US" sz="2800" dirty="0"/>
                  <a:t>is a vector space and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𝑖𝑠</m:t>
                        </m:r>
                      </m:e>
                    </m:nary>
                  </m:oMath>
                </a14:m>
                <a:r>
                  <a:rPr lang="en-US" sz="2800" dirty="0"/>
                  <a:t> a linear functional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.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37" y="3103807"/>
                <a:ext cx="7868992" cy="2313390"/>
              </a:xfrm>
              <a:prstGeom prst="rect">
                <a:avLst/>
              </a:prstGeom>
              <a:blipFill rotWithShape="0">
                <a:blip r:embed="rId2"/>
                <a:stretch>
                  <a:fillRect l="-1549" t="-2368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1091485" y="1120463"/>
                <a:ext cx="7823915" cy="5142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1: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have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nary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Proof: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Define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&lt;∞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=1,2,….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𝑓𝑜𝑟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𝑒𝑣𝑒𝑟𝑦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𝐴𝑙𝑠𝑜</m:t>
                        </m:r>
                      </m:e>
                    </m:func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</m:e>
                      </m:func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5" y="1120463"/>
                <a:ext cx="7823915" cy="5142049"/>
              </a:xfrm>
              <a:prstGeom prst="rect">
                <a:avLst/>
              </a:prstGeom>
              <a:blipFill rotWithShape="0">
                <a:blip r:embed="rId3"/>
                <a:stretch>
                  <a:fillRect l="-1168" t="-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200706" y="345383"/>
            <a:ext cx="7155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Absolute Value of an </a:t>
            </a:r>
            <a:r>
              <a:rPr lang="en-US" sz="2800" b="1" dirty="0">
                <a:latin typeface="TarzanaNarrowBold"/>
              </a:rPr>
              <a:t>I</a:t>
            </a:r>
            <a:r>
              <a:rPr lang="en-US" sz="2800" b="1" dirty="0" smtClean="0">
                <a:latin typeface="TarzanaNarrowBold"/>
              </a:rPr>
              <a:t>ntegrable Function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7855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257576" y="695458"/>
                <a:ext cx="8731877" cy="52009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Or equivalently,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every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If  we let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every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Moreover, since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have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</m:e>
                    </m:nary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hence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6" y="695458"/>
                <a:ext cx="8731877" cy="5200976"/>
              </a:xfrm>
              <a:prstGeom prst="rect">
                <a:avLst/>
              </a:prstGeom>
              <a:blipFill rotWithShape="0">
                <a:blip r:embed="rId3"/>
                <a:stretch>
                  <a:fillRect l="-1047" t="-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9255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257576" y="695458"/>
                <a:ext cx="8731877" cy="5799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It may seem that,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∙∙∙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But there may exist points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for which the series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onverges and we cannot guarantee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 those points.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We</m:t>
                    </m:r>
                  </m:oMath>
                </a14:m>
                <a:r>
                  <a:rPr lang="en-US" sz="24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can get rid of those points by adding and subtracting the terms of the series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⋅⋅⋅</m:t>
                    </m:r>
                  </m:oMath>
                </a14:m>
                <a:r>
                  <a:rPr lang="en-US" sz="240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(1)</a:t>
                </a:r>
              </a:p>
              <a:p>
                <a:r>
                  <a:rPr lang="en-US" sz="24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This does not change the convergence at points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4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but makes the series divergent at other points.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6" y="695458"/>
                <a:ext cx="8731877" cy="5799665"/>
              </a:xfrm>
              <a:prstGeom prst="rect">
                <a:avLst/>
              </a:prstGeom>
              <a:blipFill rotWithShape="0">
                <a:blip r:embed="rId3"/>
                <a:stretch>
                  <a:fillRect l="-1047" t="-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68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270454" y="502274"/>
                <a:ext cx="8731877" cy="56746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∙∙∙</m:t>
                              </m:r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&lt;∞,</m:t>
                      </m:r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sz="24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he expansion (1) is valid and thus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400" b="0" i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integrable.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</m:t>
                      </m:r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  <m: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54" y="502274"/>
                <a:ext cx="8731877" cy="5674630"/>
              </a:xfrm>
              <a:prstGeom prst="rect">
                <a:avLst/>
              </a:prstGeom>
              <a:blipFill rotWithShape="0">
                <a:blip r:embed="rId3"/>
                <a:stretch>
                  <a:fillRect l="-1047" t="-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104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257576" y="605305"/>
                <a:ext cx="8731877" cy="5510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Finally, since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have,</a:t>
                </a:r>
              </a:p>
              <a:p>
                <a:pPr algn="ctr"/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Therefore,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algn="ctr"/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Note: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integrable, then the translated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integrable for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6" y="605305"/>
                <a:ext cx="8731877" cy="5510804"/>
              </a:xfrm>
              <a:prstGeom prst="rect">
                <a:avLst/>
              </a:prstGeom>
              <a:blipFill rotWithShape="0">
                <a:blip r:embed="rId3"/>
                <a:stretch>
                  <a:fillRect l="-1047" t="-885" b="-18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2894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1091485" y="1120463"/>
                <a:ext cx="7823915" cy="5155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2: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d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=0.</m:t>
                            </m:r>
                          </m:e>
                        </m:nary>
                      </m:e>
                    </m:func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Proof: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Then there exist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</m:e>
                                  </m:nary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5" y="1120463"/>
                <a:ext cx="7823915" cy="5155899"/>
              </a:xfrm>
              <a:prstGeom prst="rect">
                <a:avLst/>
              </a:prstGeom>
              <a:blipFill rotWithShape="0">
                <a:blip r:embed="rId3"/>
                <a:stretch>
                  <a:fillRect l="-1168" t="-14303" r="-1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79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1091485" y="1120463"/>
                <a:ext cx="7823915" cy="4386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</m:e>
                                  </m:nary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step function,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</m:e>
                                  </m:nary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=0.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</a:t>
                </a:r>
                <a:r>
                  <a:rPr lang="en-US" sz="2400" i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virture</a:t>
                </a:r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of  arbitrariness 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we get the required result.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5" y="1120463"/>
                <a:ext cx="7823915" cy="4386265"/>
              </a:xfrm>
              <a:prstGeom prst="rect">
                <a:avLst/>
              </a:prstGeom>
              <a:blipFill rotWithShape="0">
                <a:blip r:embed="rId3"/>
                <a:stretch>
                  <a:fillRect l="-1168" b="-2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5312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13563"/>
            <a:ext cx="6801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TarzanaNarrowBold"/>
              </a:rPr>
              <a:t>Series of Integrable Functions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83745" y="1133381"/>
                <a:ext cx="7868992" cy="5435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 1: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be a real valued function and let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be a sequence of integrable functions if: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&lt;∞; 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Then we write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+⋅⋅⋅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45" y="1133381"/>
                <a:ext cx="7868992" cy="5435142"/>
              </a:xfrm>
              <a:prstGeom prst="rect">
                <a:avLst/>
              </a:prstGeom>
              <a:blipFill rotWithShape="0">
                <a:blip r:embed="rId3"/>
                <a:stretch>
                  <a:fillRect l="-1240" t="-897" r="-1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334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37881" y="386366"/>
                <a:ext cx="8577329" cy="5545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Following lemma is very useful in the coming theorem</a:t>
                </a:r>
              </a:p>
              <a:p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Lemma 1: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𝑒𝑣𝑒𝑟𝑦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𝑡h𝑒𝑟𝑒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𝑒𝑥𝑖𝑠𝑡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𝑠𝑒𝑞𝑢𝑒𝑛𝑐𝑒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𝑠𝑡𝑒𝑝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𝑓𝑢𝑛𝑐𝑡𝑖𝑜𝑛𝑠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Proof: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be an arbitrary expansion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 a series of step functions. Then there exists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&lt;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≥2.</m:t>
                    </m:r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Then obviously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+⋅⋅⋅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81" y="386366"/>
                <a:ext cx="8577329" cy="5545301"/>
              </a:xfrm>
              <a:prstGeom prst="rect">
                <a:avLst/>
              </a:prstGeom>
              <a:blipFill rotWithShape="0">
                <a:blip r:embed="rId3"/>
                <a:stretch>
                  <a:fillRect l="-1137" t="-879" b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7616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50760" y="386366"/>
                <a:ext cx="8577329" cy="536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Since </a:t>
                </a:r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⋅⋅⋅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get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nary>
                            <m:naryPr>
                              <m:chr m:val="∑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hence 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</m:e>
                      </m:nary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60" y="386366"/>
                <a:ext cx="8577329" cy="5361724"/>
              </a:xfrm>
              <a:prstGeom prst="rect">
                <a:avLst/>
              </a:prstGeom>
              <a:blipFill rotWithShape="0">
                <a:blip r:embed="rId3"/>
                <a:stretch>
                  <a:fillRect l="-1137" t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488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63639" y="386366"/>
                <a:ext cx="8577329" cy="5694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Consequently,</a:t>
                </a:r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39" y="386366"/>
                <a:ext cx="8577329" cy="5694379"/>
              </a:xfrm>
              <a:prstGeom prst="rect">
                <a:avLst/>
              </a:prstGeom>
              <a:blipFill rotWithShape="0">
                <a:blip r:embed="rId3"/>
                <a:stretch>
                  <a:fillRect l="-1066" t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072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96212" y="90149"/>
                <a:ext cx="8577329" cy="6740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2: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are integrable functions,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integrable 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+⋅⋅⋅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Proof: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Lemma 1, there exit step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ℕ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+∙∙∙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+∙∙∙≤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 smtClean="0"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Let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be a sequence arranged from all the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Then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𝐶𝑜𝑛𝑠𝑒𝑞𝑢𝑒𝑛𝑡𝑙𝑦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nd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+⋅⋅⋅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+⋅⋅⋅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Due to absolute convergence of all the series involved.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12" y="90149"/>
                <a:ext cx="8577329" cy="6740500"/>
              </a:xfrm>
              <a:prstGeom prst="rect">
                <a:avLst/>
              </a:prstGeom>
              <a:blipFill rotWithShape="0">
                <a:blip r:embed="rId3"/>
                <a:stretch>
                  <a:fillRect l="-1137" t="-723" r="-284" b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258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425001" y="2125014"/>
                <a:ext cx="8577329" cy="3587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Corollary 1: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then there exist an integrable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such 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following theorem from lecture 6 will be used in the next section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A: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vector space and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𝑖𝑠</m:t>
                        </m:r>
                      </m:e>
                    </m:nary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 linear functional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Moreover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if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then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nary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nary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01" y="2125014"/>
                <a:ext cx="8577329" cy="3587713"/>
              </a:xfrm>
              <a:prstGeom prst="rect">
                <a:avLst/>
              </a:prstGeom>
              <a:blipFill rotWithShape="0">
                <a:blip r:embed="rId3"/>
                <a:stretch>
                  <a:fillRect l="-1137" t="-20578" r="-3269"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4125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1091485" y="1120463"/>
                <a:ext cx="7823915" cy="5041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-norm)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functional 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𝑑𝑒𝑓𝑖𝑛𝑒𝑑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 b="0" dirty="0" smtClean="0"/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called the </a:t>
                </a:r>
                <a:r>
                  <a:rPr 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norm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or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norm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Note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</a:t>
                </a:r>
              </a:p>
              <a:p>
                <a:pPr marL="457200" indent="-457200">
                  <a:buAutoNum type="arabicParenBoth"/>
                </a:pP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norm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well defined</a:t>
                </a:r>
              </a:p>
              <a:p>
                <a:pPr marL="457200" indent="-457200">
                  <a:buAutoNum type="arabicParenBoth"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theorem A,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(3)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ℝ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‖"/>
                            <m:endChr m:val="‖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not a normed space.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485" y="1120463"/>
                <a:ext cx="7823915" cy="5041573"/>
              </a:xfrm>
              <a:prstGeom prst="rect">
                <a:avLst/>
              </a:prstGeom>
              <a:blipFill rotWithShape="0">
                <a:blip r:embed="rId3"/>
                <a:stretch>
                  <a:fillRect l="-1168" t="-967" b="-12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3222689" y="332504"/>
                <a:ext cx="2581604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 smtClean="0">
                    <a:latin typeface="TarzanaNarrowBold"/>
                  </a:rPr>
                  <a:t>Norm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689" y="332504"/>
                <a:ext cx="2581604" cy="532966"/>
              </a:xfrm>
              <a:prstGeom prst="rect">
                <a:avLst/>
              </a:prstGeom>
              <a:blipFill rotWithShape="0">
                <a:blip r:embed="rId4"/>
                <a:stretch>
                  <a:fillRect l="-4965" t="-12644" b="-29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5842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679360" y="1893195"/>
                <a:ext cx="7823915" cy="3277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𝑢𝑙𝑙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𝐹𝑢𝑐𝑡𝑖𝑜𝑛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called null function if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 smtClean="0"/>
              </a:p>
              <a:p>
                <a:endParaRPr lang="en-US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Theorem: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If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null function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then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null function.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60" y="1893195"/>
                <a:ext cx="7823915" cy="3277051"/>
              </a:xfrm>
              <a:prstGeom prst="rect">
                <a:avLst/>
              </a:prstGeom>
              <a:blipFill rotWithShape="0">
                <a:blip r:embed="rId2"/>
                <a:stretch>
                  <a:fillRect l="-1168" t="-1490" r="-1636" b="-3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3222689" y="332504"/>
                <a:ext cx="2581604" cy="532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 smtClean="0">
                    <a:latin typeface="TarzanaNarrowBold"/>
                  </a:rPr>
                  <a:t>Norm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689" y="332504"/>
                <a:ext cx="2581604" cy="532966"/>
              </a:xfrm>
              <a:prstGeom prst="rect">
                <a:avLst/>
              </a:prstGeom>
              <a:blipFill rotWithShape="0">
                <a:blip r:embed="rId3"/>
                <a:stretch>
                  <a:fillRect l="-4965" t="-12644" b="-29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5974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72732" y="2356833"/>
                <a:ext cx="78689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In our today’s lecture, </a:t>
                </a:r>
                <a:r>
                  <a:rPr lang="en-US" sz="2800" dirty="0" smtClean="0"/>
                  <a:t>we discussed the topic of absolute value of </a:t>
                </a:r>
                <a:r>
                  <a:rPr lang="en-US" sz="2800" dirty="0" smtClean="0"/>
                  <a:t>Lebesgue integrable </a:t>
                </a:r>
                <a:r>
                  <a:rPr lang="en-US" sz="2800" dirty="0" smtClean="0"/>
                  <a:t>function, Series of Integrable function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norm. Some of related theorems have been proved and others are left till the lecture.</a:t>
                </a:r>
                <a:endParaRPr lang="en-US" sz="2800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32" y="2356833"/>
                <a:ext cx="7868992" cy="2246769"/>
              </a:xfrm>
              <a:prstGeom prst="rect">
                <a:avLst/>
              </a:prstGeom>
              <a:blipFill rotWithShape="0">
                <a:blip r:embed="rId2"/>
                <a:stretch>
                  <a:fillRect l="-1627" t="-2717" r="-1549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3344</TotalTime>
  <Words>36</Words>
  <Application>Microsoft Office PowerPoint</Application>
  <PresentationFormat>On-screen Show (4:3)</PresentationFormat>
  <Paragraphs>28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Introduction To Hilbert Spaces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410</cp:revision>
  <dcterms:created xsi:type="dcterms:W3CDTF">2014-06-15T01:18:03Z</dcterms:created>
  <dcterms:modified xsi:type="dcterms:W3CDTF">2014-07-04T01:53:08Z</dcterms:modified>
</cp:coreProperties>
</file>