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2"/>
  </p:notesMasterIdLst>
  <p:sldIdLst>
    <p:sldId id="353" r:id="rId2"/>
    <p:sldId id="330" r:id="rId3"/>
    <p:sldId id="348" r:id="rId4"/>
    <p:sldId id="352" r:id="rId5"/>
    <p:sldId id="331" r:id="rId6"/>
    <p:sldId id="332" r:id="rId7"/>
    <p:sldId id="354" r:id="rId8"/>
    <p:sldId id="334" r:id="rId9"/>
    <p:sldId id="337" r:id="rId10"/>
    <p:sldId id="336" r:id="rId11"/>
    <p:sldId id="338" r:id="rId12"/>
    <p:sldId id="355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3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-116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2996381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smtClean="0"/>
          </a:p>
          <a:p>
            <a:endParaRPr lang="en-US" sz="2400" dirty="0" smtClean="0"/>
          </a:p>
          <a:p>
            <a:r>
              <a:rPr lang="en-US" sz="2400" dirty="0" smtClean="0"/>
              <a:t>Course Instructor: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201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69701" y="1596979"/>
            <a:ext cx="78689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presented a theorem related to Linear mapping and then define the Contraction mapping. Fixed point theorem was proved and applied to solve an algebraic equation.</a:t>
            </a:r>
          </a:p>
          <a:p>
            <a:r>
              <a:rPr lang="en-US" sz="2800" dirty="0" smtClean="0"/>
              <a:t>Then we switched to a new chapter named “ The Lebesgue Integral” and define some terminologies.</a:t>
            </a:r>
          </a:p>
          <a:p>
            <a:r>
              <a:rPr lang="en-US" sz="2800" dirty="0" smtClean="0"/>
              <a:t>In this lecture we further elaborate the concept of Lebesgue </a:t>
            </a:r>
            <a:r>
              <a:rPr lang="en-US" sz="2800" dirty="0" err="1" smtClean="0"/>
              <a:t>integrable</a:t>
            </a:r>
            <a:r>
              <a:rPr lang="en-US" sz="2800" dirty="0" smtClean="0"/>
              <a:t> function.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602089" y="115911"/>
                <a:ext cx="7823915" cy="6224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Characteristic Function: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 characteristic function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defined by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1    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0    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∉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Step Function: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a step function on the real line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we mean a finite linear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combination of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characteristic functions of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semiopen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intervals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)⊆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Thus, for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every step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function, there are intervals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such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the characteristic function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9" y="115911"/>
                <a:ext cx="7823915" cy="6224140"/>
              </a:xfrm>
              <a:prstGeom prst="rect">
                <a:avLst/>
              </a:prstGeom>
              <a:blipFill rotWithShape="0">
                <a:blip r:embed="rId2"/>
                <a:stretch>
                  <a:fillRect l="-1637" t="-979" b="-1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7855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3196" y="257577"/>
            <a:ext cx="5499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Integral of a Function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708339" y="1043185"/>
                <a:ext cx="7868992" cy="3012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Definition:</a:t>
                </a:r>
                <a:r>
                  <a:rPr lang="en-US" sz="2800" dirty="0" smtClean="0"/>
                  <a:t> The integral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nary>
                  </m:oMath>
                </a14:m>
                <a:r>
                  <a:rPr lang="en-US" sz="2800" dirty="0" smtClean="0"/>
                  <a:t> of a step function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 smtClean="0"/>
              </a:p>
              <a:p>
                <a:r>
                  <a:rPr lang="en-US" sz="2800" dirty="0"/>
                  <a:t>w</a:t>
                </a:r>
                <a:r>
                  <a:rPr lang="en-US" sz="2800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800" dirty="0" smtClean="0"/>
                  <a:t> is the characteristic function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𝑑𝑒𝑓𝑖𝑛𝑒𝑑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endParaRPr lang="en-US" sz="2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39" y="1043185"/>
                <a:ext cx="7868992" cy="3012684"/>
              </a:xfrm>
              <a:prstGeom prst="rect">
                <a:avLst/>
              </a:prstGeom>
              <a:blipFill rotWithShape="0">
                <a:blip r:embed="rId3"/>
                <a:stretch>
                  <a:fillRect l="-1549" t="-1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54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0153" y="309094"/>
                <a:ext cx="8970661" cy="6111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 smtClean="0">
                    <a:latin typeface="Cambria Math" panose="02040503050406030204" pitchFamily="18" charset="0"/>
                  </a:rPr>
                  <a:t>Lemma 1: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𝑠𝑡𝑒𝑝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𝑓𝑢𝑛𝑐𝑡𝑖𝑜𝑛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𝑤h𝑜𝑠𝑒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𝑠𝑢𝑝𝑝𝑜𝑟𝑡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𝑐𝑜𝑛𝑡𝑎𝑖𝑛𝑒𝑑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𝑢𝑛𝑖𝑜𝑛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𝑠𝑎𝑚𝑖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𝑜𝑝𝑒𝑟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𝑖𝑛𝑡𝑒𝑟𝑣𝑎𝑙𝑠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begChr m:val="[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b="1" i="1" dirty="0">
                    <a:latin typeface="Cambria Math" panose="02040503050406030204" pitchFamily="18" charset="0"/>
                  </a:rPr>
                  <a:t>Lemma </a:t>
                </a:r>
                <a:r>
                  <a:rPr lang="en-US" sz="2400" b="1" i="1" dirty="0" smtClean="0">
                    <a:latin typeface="Cambria Math" panose="02040503050406030204" pitchFamily="18" charset="0"/>
                  </a:rPr>
                  <a:t>2: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/>
                </a:r>
                <a:r>
                  <a:rPr lang="en-US" sz="2400" i="1" dirty="0">
                    <a:latin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𝑝𝑎𝑟𝑡𝑖𝑡𝑖𝑜𝑛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𝑖𝑛𝑡𝑒𝑟𝑣𝑎𝑙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𝑖𝑛𝑡𝑒𝑟𝑣𝑎𝑙𝑠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[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, 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𝑎𝑟𝑒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𝑑𝑖𝑠𝑗𝑜𝑖𝑛𝑡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h𝑒𝑛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" y="309094"/>
                <a:ext cx="8970661" cy="6111609"/>
              </a:xfrm>
              <a:prstGeom prst="rect">
                <a:avLst/>
              </a:prstGeom>
              <a:blipFill rotWithShape="0">
                <a:blip r:embed="rId3"/>
                <a:stretch>
                  <a:fillRect l="-1088" t="-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22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0153" y="270457"/>
                <a:ext cx="8626336" cy="5430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 smtClean="0">
                    <a:latin typeface="Cambria Math" panose="02040503050406030204" pitchFamily="18" charset="0"/>
                  </a:rPr>
                  <a:t>Monotone </a:t>
                </a:r>
                <a:r>
                  <a:rPr lang="en-US" sz="2400" b="1" i="1" dirty="0">
                    <a:latin typeface="Cambria Math" panose="02040503050406030204" pitchFamily="18" charset="0"/>
                  </a:rPr>
                  <a:t>convergence </a:t>
                </a:r>
                <a:r>
                  <a:rPr lang="en-US" sz="2400" b="1" i="1" dirty="0" smtClean="0">
                    <a:latin typeface="Cambria Math" panose="02040503050406030204" pitchFamily="18" charset="0"/>
                  </a:rPr>
                  <a:t>theorem</a:t>
                </a:r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Every bounded above increasing sequence converges to its 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>sup.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Every bounded bellow decreasing sequence converges to its 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>inf.</a:t>
                </a:r>
              </a:p>
              <a:p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1" i="1" dirty="0" smtClean="0">
                    <a:latin typeface="Cambria Math" panose="02040503050406030204" pitchFamily="18" charset="0"/>
                  </a:rPr>
                  <a:t>Theorem  1:</a:t>
                </a:r>
                <a:r>
                  <a:rPr lang="en-US" sz="2400" i="1" dirty="0" smtClean="0">
                    <a:latin typeface="Cambria Math" panose="02040503050406030204" pitchFamily="18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𝑛𝑜𝑛𝑖𝑛𝑐𝑟𝑒𝑎𝑠𝑖𝑛𝑔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𝑠𝑒𝑞𝑢𝑒𝑛𝑐𝑒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𝑛𝑜𝑛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</a:rPr>
                  <a:t>-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𝑛𝑒𝑔𝑎𝑡𝑖𝑣𝑒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𝑠𝑡𝑒𝑝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𝑓𝑢𝑛𝑐𝑡𝑖𝑜𝑛𝑠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</a:rPr>
                  <a:t> such that</a:t>
                </a:r>
              </a:p>
              <a:p>
                <a:r>
                  <a:rPr lang="en-US" sz="2400" b="0" i="1" dirty="0" smtClean="0">
                    <a:latin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=0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𝑓𝑜𝑟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𝑒𝑣𝑒𝑟𝑦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𝑇h𝑒𝑛</m:t>
                        </m:r>
                      </m:e>
                    </m:func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𝐏𝐫𝐨𝐨𝐟</m:t>
                    </m:r>
                    <m:r>
                      <a:rPr lang="en-US" sz="24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Since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sequence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non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increasing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bounded </a:t>
                </a:r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from below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it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converges (By Monotone convergence theorem).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nary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fun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                                 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(1)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" y="270457"/>
                <a:ext cx="8626336" cy="5430141"/>
              </a:xfrm>
              <a:prstGeom prst="rect">
                <a:avLst/>
              </a:prstGeom>
              <a:blipFill rotWithShape="0">
                <a:blip r:embed="rId3"/>
                <a:stretch>
                  <a:fillRect l="-1131" t="-898" r="-141" b="-17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707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0153" y="270457"/>
                <a:ext cx="8771760" cy="5467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Suppose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𝑖𝑛𝑡𝑒𝑟𝑣𝑎𝑙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𝑐𝑜𝑛𝑡𝑎𝑖𝑛𝑖𝑛𝑔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𝑠𝑢𝑝𝑝𝑜𝑟𝑡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,….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Define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\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𝑎𝑟𝑒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𝑑𝑖𝑠𝑗𝑜𝑖𝑛𝑡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⋃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</m:t>
                        </m:r>
                      </m:e>
                    </m:nary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Also,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’s are step functions,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’s are finite unions of disjoint </a:t>
                </a:r>
              </a:p>
              <a:p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sz="24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emiopen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intervals, say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)∪∙∙∙∪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intervals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,…,</a:t>
                </a:r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atisfy the assumption of lemma 2. Therefore,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" y="270457"/>
                <a:ext cx="8771760" cy="5467202"/>
              </a:xfrm>
              <a:prstGeom prst="rect">
                <a:avLst/>
              </a:prstGeom>
              <a:blipFill rotWithShape="0">
                <a:blip r:embed="rId3"/>
                <a:stretch>
                  <a:fillRect l="-1112" t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7927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0153" y="231820"/>
                <a:ext cx="8941358" cy="6499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be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(2)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,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nary>
                      <m:naryPr>
                        <m:chr m:val="⋃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∙∙∙</m:t>
                        </m:r>
                        <m:nary>
                          <m:naryPr>
                            <m:chr m:val="⋃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define two auxiliary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unctions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0            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Consequently,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which by lemma 1  gives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            (3)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Using the same lemma and inequality (2).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         (4)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" y="231820"/>
                <a:ext cx="8941358" cy="6499280"/>
              </a:xfrm>
              <a:prstGeom prst="rect">
                <a:avLst/>
              </a:prstGeom>
              <a:blipFill rotWithShape="0">
                <a:blip r:embed="rId3"/>
                <a:stretch>
                  <a:fillRect l="-1091" t="-750" r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518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31068" y="1545465"/>
                <a:ext cx="8045507" cy="3617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𝑓𝑟𝑜𝑚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h𝑎𝑣𝑒</m:t>
                    </m:r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the sequence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non-increasing , we conclude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hich contradicts (1). Therefore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𝑤h𝑖𝑐h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𝑐𝑜𝑚𝑝𝑙𝑒𝑡𝑒𝑠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𝑝𝑟𝑜𝑜𝑓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68" y="1545465"/>
                <a:ext cx="8045507" cy="3617337"/>
              </a:xfrm>
              <a:prstGeom prst="rect">
                <a:avLst/>
              </a:prstGeom>
              <a:blipFill rotWithShape="0">
                <a:blip r:embed="rId3"/>
                <a:stretch>
                  <a:fillRect l="-1212" t="-1518" b="-2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497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37883" y="759855"/>
                <a:ext cx="8525283" cy="521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Corollary 1: </a:t>
                </a:r>
                <a:r>
                  <a:rPr lang="en-US" sz="2400" i="1" dirty="0">
                    <a:latin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𝑛𝑜𝑛𝑑𝑒𝑐𝑟𝑒𝑎𝑠𝑖𝑛𝑔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𝑠𝑒𝑞𝑢𝑒𝑛𝑐𝑒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𝑜𝑓𝑠𝑡𝑒𝑝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𝑓𝑢𝑛𝑐𝑡𝑖𝑜𝑛𝑠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𝐼𝑓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𝑒𝑣𝑒𝑟𝑦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𝑇h𝑒𝑛</m:t>
                          </m:r>
                        </m:e>
                      </m:func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≥0.</m:t>
                          </m:r>
                        </m:e>
                      </m:func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1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𝐏𝐫𝐨𝐨𝐟</m:t>
                      </m:r>
                      <m:r>
                        <a:rPr lang="en-US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𝑠𝑡𝑒𝑝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𝑓𝑢𝑛𝑐𝑡𝑖𝑜𝑛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=1,2,…,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𝑛𝑜𝑛𝑖𝑛𝑐𝑟𝑒𝑎𝑠𝑖𝑛𝑔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sequence, which converges to 0 for every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Hence by above theorem, we have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0,−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nary>
                      </m:e>
                    </m:fun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Since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Now, by letting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we obtain the desired result.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83" y="759855"/>
                <a:ext cx="8525283" cy="5214441"/>
              </a:xfrm>
              <a:prstGeom prst="rect">
                <a:avLst/>
              </a:prstGeom>
              <a:blipFill rotWithShape="0">
                <a:blip r:embed="rId3"/>
                <a:stretch>
                  <a:fillRect l="-1144" t="-936" r="-72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434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13563"/>
            <a:ext cx="62365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Lebesgue</a:t>
            </a:r>
            <a:r>
              <a:rPr lang="en-US" sz="3600" b="1" dirty="0" smtClean="0">
                <a:latin typeface="TarzanaNarrowBold"/>
              </a:rPr>
              <a:t> </a:t>
            </a:r>
            <a:r>
              <a:rPr lang="en-US" sz="3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Integrable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 Functions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83745" y="1133381"/>
                <a:ext cx="7868992" cy="5400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1: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 real valued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called Lebesgue </a:t>
                </a:r>
                <a:r>
                  <a:rPr lang="en-US" sz="24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integrable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there exist a sequence of step functions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such that the following two conditions are satisfied: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&lt;∞; 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integral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then defined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45" y="1133381"/>
                <a:ext cx="7868992" cy="5400004"/>
              </a:xfrm>
              <a:prstGeom prst="rect">
                <a:avLst/>
              </a:prstGeom>
              <a:blipFill rotWithShape="0">
                <a:blip r:embed="rId3"/>
                <a:stretch>
                  <a:fillRect l="-1240" t="-903" r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357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618186" y="1352319"/>
                <a:ext cx="8306873" cy="4111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If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a sequence of step function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satisfy (a)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nd (b), then we write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To prove that Lebesgue integral is well defined, we need to show that the number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independent of any particular notation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+….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The following lemma will answer this question.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86" y="1352319"/>
                <a:ext cx="8306873" cy="4111125"/>
              </a:xfrm>
              <a:prstGeom prst="rect">
                <a:avLst/>
              </a:prstGeom>
              <a:blipFill rotWithShape="0">
                <a:blip r:embed="rId3"/>
                <a:stretch>
                  <a:fillRect l="-1101" t="-1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05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347731" y="1120462"/>
                <a:ext cx="8525814" cy="5185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Lemma 2: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+∙∙∙≥0.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 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𝑑𝑒𝑓𝑖𝑛𝑖𝑡𝑖𝑜𝑛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1)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 </a:t>
                </a:r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=1,2,….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𝑠𝑒𝑞𝑢𝑒𝑛𝑐𝑒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𝑛𝑜𝑛𝑑𝑒𝑐𝑟𝑒𝑎𝑠𝑖𝑛𝑔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𝑠𝑡𝑒𝑝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𝑎𝑙𝑙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then by virtue of corollary(1), we have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nary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≥0</m:t>
                        </m:r>
                      </m:e>
                    </m:func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31" y="1120462"/>
                <a:ext cx="8525814" cy="5185843"/>
              </a:xfrm>
              <a:prstGeom prst="rect">
                <a:avLst/>
              </a:prstGeom>
              <a:blipFill rotWithShape="0">
                <a:blip r:embed="rId3"/>
                <a:stretch>
                  <a:fillRect l="-1072" t="-14235" b="-1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705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618186" y="875800"/>
                <a:ext cx="8306873" cy="5168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Therefore,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≤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24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roving the lemma 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𝑎𝑟𝑏𝑖𝑡𝑟𝑎𝑟𝑦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86" y="875800"/>
                <a:ext cx="8306873" cy="5168081"/>
              </a:xfrm>
              <a:prstGeom prst="rect">
                <a:avLst/>
              </a:prstGeom>
              <a:blipFill rotWithShape="0">
                <a:blip r:embed="rId3"/>
                <a:stretch>
                  <a:fillRect l="-1101" t="-945" b="-1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28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31066" y="312272"/>
                <a:ext cx="8225009" cy="6404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Corollary 2: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nary>
                      <m:naryPr>
                        <m:chr m:val="∑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</a:rPr>
                  <a:t>Proof:  Since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h𝑎𝑣𝑒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𝑙𝑒𝑚𝑚𝑎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</a:rPr>
                  <a:t>And hence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</a:rPr>
                  <a:t>Similarly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nd thus the sums  of both series are equal.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66" y="312272"/>
                <a:ext cx="8225009" cy="6404061"/>
              </a:xfrm>
              <a:prstGeom prst="rect">
                <a:avLst/>
              </a:prstGeom>
              <a:blipFill rotWithShape="0">
                <a:blip r:embed="rId3"/>
                <a:stretch>
                  <a:fillRect l="-1186" t="-9229" b="-1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876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69701" y="283338"/>
                <a:ext cx="8075054" cy="588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AutoNum type="arabicParenBoth"/>
                </a:pPr>
                <a:r>
                  <a:rPr lang="en-US" sz="2800" dirty="0" smtClean="0"/>
                  <a:t>The space of all Lebesgue </a:t>
                </a:r>
                <a:r>
                  <a:rPr lang="en-US" sz="2800" dirty="0" err="1" smtClean="0"/>
                  <a:t>integrable</a:t>
                </a:r>
                <a:r>
                  <a:rPr lang="en-US" sz="2800" dirty="0" smtClean="0"/>
                  <a:t> functions </a:t>
                </a:r>
              </a:p>
              <a:p>
                <a:r>
                  <a:rPr lang="en-US" sz="2800" dirty="0"/>
                  <a:t/>
                </a:r>
                <a:r>
                  <a:rPr lang="en-US" sz="2800" dirty="0" smtClean="0"/>
                  <a:t>      defined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/>
              </a:p>
              <a:p>
                <a:pPr marL="514350" indent="-514350">
                  <a:buAutoNum type="arabicParenBoth" startAt="2"/>
                </a:pPr>
                <a:r>
                  <a:rPr lang="en-US" sz="2800" dirty="0" smtClean="0"/>
                  <a:t>In our remaining discussion </a:t>
                </a:r>
                <a:r>
                  <a:rPr lang="en-US" sz="2800" dirty="0"/>
                  <a:t>w</a:t>
                </a:r>
                <a:r>
                  <a:rPr lang="en-US" sz="2800" dirty="0" smtClean="0"/>
                  <a:t>e shall call Lebesgue </a:t>
                </a:r>
              </a:p>
              <a:p>
                <a:r>
                  <a:rPr lang="en-US" sz="2800" dirty="0"/>
                  <a:t/>
                </a:r>
                <a:r>
                  <a:rPr lang="en-US" sz="2800" dirty="0" smtClean="0"/>
                  <a:t/>
                </a:r>
                <a:r>
                  <a:rPr lang="en-US" sz="2800" dirty="0" err="1" smtClean="0"/>
                  <a:t>integrable</a:t>
                </a:r>
                <a:r>
                  <a:rPr lang="en-US" sz="2800" dirty="0" smtClean="0"/>
                  <a:t> function as </a:t>
                </a:r>
                <a:r>
                  <a:rPr lang="en-US" sz="2800" dirty="0" err="1" smtClean="0"/>
                  <a:t>integrable</a:t>
                </a:r>
                <a:r>
                  <a:rPr lang="en-US" sz="2800" dirty="0" smtClean="0"/>
                  <a:t>.</a:t>
                </a:r>
              </a:p>
              <a:p>
                <a:r>
                  <a:rPr lang="en-US" sz="2800" b="1" dirty="0" smtClean="0"/>
                  <a:t>Theorem:</a:t>
                </a:r>
                <a:r>
                  <a:rPr lang="en-US" sz="28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b="1" dirty="0" smtClean="0"/>
                  <a:t/>
                </a:r>
                <a:r>
                  <a:rPr lang="en-US" sz="2800" dirty="0" smtClean="0"/>
                  <a:t>is a vector space and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𝑖𝑠</m:t>
                        </m:r>
                      </m:e>
                    </m:nary>
                  </m:oMath>
                </a14:m>
                <a:r>
                  <a:rPr lang="en-US" sz="2800" dirty="0" smtClean="0"/>
                  <a:t> a linear functional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. </a:t>
                </a:r>
                <a:r>
                  <a:rPr lang="en-US" sz="2800" dirty="0" err="1" smtClean="0"/>
                  <a:t>Moeover</a:t>
                </a:r>
                <a:r>
                  <a:rPr lang="en-US" sz="2800" dirty="0" smtClean="0"/>
                  <a:t>,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 and 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800" dirty="0" smtClean="0"/>
                  <a:t>, then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nary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nary>
                  </m:oMath>
                </a14:m>
                <a:r>
                  <a:rPr lang="en-US" sz="2800" dirty="0" smtClean="0"/>
                  <a:t>.</a:t>
                </a:r>
              </a:p>
              <a:p>
                <a:r>
                  <a:rPr lang="en-US" sz="2800" dirty="0" smtClean="0"/>
                  <a:t>Proof: 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nary>
                      <m:naryPr>
                        <m:chr m:val="∑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nary>
                      <m:naryPr>
                        <m:chr m:val="∑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800" b="0" dirty="0" smtClean="0">
                  <a:ea typeface="Cambria Math" panose="02040503050406030204" pitchFamily="18" charset="0"/>
                </a:endParaRPr>
              </a:p>
              <a:p>
                <a:r>
                  <a:rPr lang="en-US" sz="2800" dirty="0" smtClean="0"/>
                  <a:t>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</m:oMath>
                  </m:oMathPara>
                </a14:m>
                <a:endParaRPr lang="en-US" sz="2800" b="0" dirty="0" smtClean="0">
                  <a:ea typeface="Cambria Math" panose="02040503050406030204" pitchFamily="18" charset="0"/>
                </a:endParaRPr>
              </a:p>
              <a:p>
                <a:r>
                  <a:rPr lang="en-US" sz="2800" dirty="0"/>
                  <a:t>a</a:t>
                </a:r>
                <a:r>
                  <a:rPr lang="en-US" sz="2800" dirty="0" smtClean="0"/>
                  <a:t>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∙∙∙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01" y="283338"/>
                <a:ext cx="8075054" cy="5888663"/>
              </a:xfrm>
              <a:prstGeom prst="rect">
                <a:avLst/>
              </a:prstGeom>
              <a:blipFill rotWithShape="0">
                <a:blip r:embed="rId3"/>
                <a:stretch>
                  <a:fillRect l="-1585" t="-1035" r="-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530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682580" y="193186"/>
                <a:ext cx="8075054" cy="5866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and consequently,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/>
                </a:r>
                <a:r>
                  <a:rPr lang="en-US" sz="28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∈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/>
                  <a:t>.</a:t>
                </a:r>
              </a:p>
              <a:p>
                <a:r>
                  <a:rPr lang="en-US" sz="2800" dirty="0" smtClean="0"/>
                  <a:t>Moreover, </a:t>
                </a:r>
              </a:p>
              <a:p>
                <a:endParaRPr lang="en-US" sz="2800" dirty="0" smtClean="0"/>
              </a:p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nary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nary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nary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US" sz="2800" dirty="0" smtClean="0"/>
                  <a:t>and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e>
                    </m:nary>
                  </m:oMath>
                </a14:m>
                <a:endParaRPr lang="en-US" sz="2800" dirty="0" smtClean="0">
                  <a:ea typeface="Cambria Math" panose="02040503050406030204" pitchFamily="18" charset="0"/>
                </a:endParaRPr>
              </a:p>
              <a:p>
                <a:endParaRPr lang="en-US" sz="2800" dirty="0" smtClean="0">
                  <a:ea typeface="Cambria Math" panose="02040503050406030204" pitchFamily="18" charset="0"/>
                </a:endParaRPr>
              </a:p>
              <a:p>
                <a:r>
                  <a:rPr lang="en-US" sz="2800" dirty="0" smtClean="0"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 smtClean="0">
                    <a:ea typeface="Cambria Math" panose="02040503050406030204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h𝑒𝑛𝑐𝑒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𝑙𝑒𝑚𝑚𝑎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≥0</m:t>
                          </m:r>
                        </m:e>
                      </m:nary>
                    </m:oMath>
                  </m:oMathPara>
                </a14:m>
                <a:endParaRPr lang="en-US" sz="2800" dirty="0" smtClean="0">
                  <a:ea typeface="Cambria Math" panose="02040503050406030204" pitchFamily="18" charset="0"/>
                </a:endParaRPr>
              </a:p>
              <a:p>
                <a:r>
                  <a:rPr lang="en-US" sz="2800" dirty="0" smtClean="0">
                    <a:ea typeface="Cambria Math" panose="02040503050406030204" pitchFamily="18" charset="0"/>
                  </a:rPr>
                  <a:t>This implies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nary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</m:e>
                      </m:nary>
                    </m:oMath>
                  </m:oMathPara>
                </a14:m>
                <a:endParaRPr lang="en-US" sz="2800" dirty="0" smtClean="0"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ea typeface="Cambria Math" panose="02040503050406030204" pitchFamily="18" charset="0"/>
                  </a:rPr>
                  <a:t>p</a:t>
                </a:r>
                <a:r>
                  <a:rPr lang="en-US" sz="2800" dirty="0" smtClean="0">
                    <a:ea typeface="Cambria Math" panose="02040503050406030204" pitchFamily="18" charset="0"/>
                  </a:rPr>
                  <a:t>roving the theorem.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80" y="193186"/>
                <a:ext cx="8075054" cy="5866414"/>
              </a:xfrm>
              <a:prstGeom prst="rect">
                <a:avLst/>
              </a:prstGeom>
              <a:blipFill rotWithShape="0">
                <a:blip r:embed="rId3"/>
                <a:stretch>
                  <a:fillRect l="-1585" t="-1040" b="-2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1379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7182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smtClean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69701" y="1596979"/>
            <a:ext cx="786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define Lebesgue </a:t>
            </a:r>
            <a:r>
              <a:rPr lang="en-US" sz="2800" dirty="0" err="1" smtClean="0"/>
              <a:t>integrable</a:t>
            </a:r>
            <a:r>
              <a:rPr lang="en-US" sz="2800" dirty="0" smtClean="0"/>
              <a:t> function and presented some theorem related to the Lebesgue </a:t>
            </a:r>
            <a:r>
              <a:rPr lang="en-US" sz="2800" smtClean="0"/>
              <a:t>Integral functions.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2912</TotalTime>
  <Words>118</Words>
  <Application>Microsoft Office PowerPoint</Application>
  <PresentationFormat>On-screen Show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Introduction To Hilbert Spaces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stdc_lp</cp:lastModifiedBy>
  <cp:revision>336</cp:revision>
  <dcterms:created xsi:type="dcterms:W3CDTF">2014-06-15T01:18:03Z</dcterms:created>
  <dcterms:modified xsi:type="dcterms:W3CDTF">2014-07-02T06:02:57Z</dcterms:modified>
</cp:coreProperties>
</file>