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24"/>
  </p:notesMasterIdLst>
  <p:sldIdLst>
    <p:sldId id="331" r:id="rId2"/>
    <p:sldId id="328" r:id="rId3"/>
    <p:sldId id="344" r:id="rId4"/>
    <p:sldId id="329" r:id="rId5"/>
    <p:sldId id="345" r:id="rId6"/>
    <p:sldId id="332" r:id="rId7"/>
    <p:sldId id="346" r:id="rId8"/>
    <p:sldId id="333" r:id="rId9"/>
    <p:sldId id="347" r:id="rId10"/>
    <p:sldId id="334" r:id="rId11"/>
    <p:sldId id="348" r:id="rId12"/>
    <p:sldId id="335" r:id="rId13"/>
    <p:sldId id="349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30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35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581756"/>
            <a:ext cx="53399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69701" y="2897744"/>
            <a:ext cx="78689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 we presented some result regarding </a:t>
            </a:r>
            <a:r>
              <a:rPr lang="en-US" sz="2800" dirty="0" err="1" smtClean="0"/>
              <a:t>Banach</a:t>
            </a:r>
            <a:r>
              <a:rPr lang="en-US" sz="2800" dirty="0" smtClean="0"/>
              <a:t> spaces and then define Linear mappings and proved some theorems on it. </a:t>
            </a:r>
          </a:p>
        </p:txBody>
      </p:sp>
    </p:spTree>
    <p:extLst>
      <p:ext uri="{BB962C8B-B14F-4D97-AF65-F5344CB8AC3E}">
        <p14:creationId xmlns:p14="http://schemas.microsoft.com/office/powerpoint/2010/main" xmlns="" val="70850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90152" y="334845"/>
                <a:ext cx="8963695" cy="6311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𝑻𝒉𝒆𝒐𝒓𝒆𝒎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𝒇𝒓𝒐𝒎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𝑳𝒆𝒄𝒕𝒖𝒓𝒆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m:rPr>
                          <m:nor/>
                        </m:rPr>
                        <a:rPr lang="en-US" sz="2400" b="0" i="1" dirty="0" smtClean="0">
                          <a:latin typeface="Cambria Math" panose="02040503050406030204" pitchFamily="18" charset="0"/>
                        </a:rPr>
                        <m:t>. 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Let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be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subset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normed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space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closure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set</m:t>
                      </m:r>
                      <m:r>
                        <m:rPr>
                          <m:nor/>
                        </m:rP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limits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all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convergent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sequences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elements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that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𝑡h𝑒𝑟𝑒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𝑒𝑥𝑖𝑠𝑡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𝑠𝑢𝑐h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b="1" i="1" dirty="0">
                    <a:latin typeface="Cambria Math" panose="02040503050406030204" pitchFamily="18" charset="0"/>
                  </a:rPr>
                  <a:t>Definition (Dense subset)</a:t>
                </a:r>
              </a:p>
              <a:p>
                <a:r>
                  <a:rPr lang="en-US" sz="2400" i="1" dirty="0">
                    <a:latin typeface="Cambria Math" panose="02040503050406030204" pitchFamily="18" charset="0"/>
                  </a:rPr>
                  <a:t>A subset S of a normed space E is called dense in E if cl S = E.</a:t>
                </a:r>
              </a:p>
              <a:p>
                <a14:m>
                  <m:oMath xmlns:m="http://schemas.openxmlformats.org/officeDocument/2006/math">
                    <m:r>
                      <a:rPr lang="en-US" sz="2400" smtClean="0">
                        <a:latin typeface="Cambria Math" panose="02040503050406030204" pitchFamily="18" charset="0"/>
                      </a:rPr>
                      <m:t>𝑻𝒉𝒆𝒐𝒓𝒆𝒎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If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L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is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continuous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linear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mapping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from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subspace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of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normed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space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into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Banach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space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then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L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has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unique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extension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to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continuous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linear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mapping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defined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on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the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closure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of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the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domain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L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).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In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particular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if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L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)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is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dense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in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then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L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has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unique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extension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to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continuous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linear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mapping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defined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on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the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whole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Cambria Math" panose="02040503050406030204" pitchFamily="18" charset="0"/>
                      </a:rPr>
                      <m:t>space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>.</a:t>
                </a:r>
                <a:endParaRPr lang="en-US" sz="240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𝑷𝒓𝒐𝒐𝒇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𝑡h𝑒𝑟𝑒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𝑒𝑥𝑖𝑠𝑡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𝑢𝑛𝑖𝑞𝑢𝑒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𝑐𝑜𝑛𝑣𝑒𝑟𝑔𝑒𝑛𝑡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𝑡𝑜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𝑆𝑖𝑛𝑐𝑒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a Cauchy sequence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→∞.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𝑇h𝑢𝑠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a Cauchy sequence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𝑆𝑖𝑛𝑐𝑒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𝑐𝑜𝑚𝑝𝑙𝑒𝑡𝑒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𝑡h𝑒𝑟𝑒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𝑠𝑢𝑐h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2" y="334845"/>
                <a:ext cx="8963695" cy="6311280"/>
              </a:xfrm>
              <a:prstGeom prst="rect">
                <a:avLst/>
              </a:prstGeom>
              <a:blipFill rotWithShape="0">
                <a:blip r:embed="rId3"/>
                <a:stretch>
                  <a:fillRect l="-1088" b="-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2342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115910" y="363504"/>
                <a:ext cx="8963695" cy="6352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We want to define the value of the extension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acc>
                      <m:accPr>
                        <m:chr m:val="̃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𝑎𝑛𝑑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This definition </a:t>
                </a:r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will </a:t>
                </a:r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be valid if  limit  z is unique for all sequences in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𝑐𝑜𝑛𝑣𝑒𝑟𝑔𝑒𝑛𝑡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𝑡𝑜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𝑓𝑎𝑐𝑡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h𝑒𝑛𝑐𝑒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𝐶𝑙𝑒𝑎𝑟𝑙𝑦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acc>
                      <m:accPr>
                        <m:chr m:val="̃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a linear mapping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acc>
                      <m:accPr>
                        <m:chr m:val="̃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𝑤h𝑒𝑛𝑒𝑣𝑒𝑟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𝑟𝑒𝑚𝑎𝑖𝑛𝑠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𝑠h𝑜𝑤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̃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𝑐𝑜𝑛𝑡𝑖𝑛𝑢𝑜𝑢𝑠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d>
                      <m:dPr>
                        <m:begChr m:val="‖"/>
                        <m:endChr m:val="‖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𝑇h𝑒𝑟𝑒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𝑒𝑥𝑖𝑠𝑡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𝑠𝑢𝑐h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𝑡h𝑎𝑡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𝑇h𝑒𝑛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d>
                          <m:dPr>
                            <m:begChr m:val="‖"/>
                            <m:endChr m:val="‖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Thus,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𝑏𝑜𝑢𝑛𝑑𝑒𝑑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h𝑒𝑛𝑐𝑒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𝑐𝑜𝑛𝑡𝑖𝑛𝑢𝑜𝑢𝑠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‖"/>
                        <m:endChr m:val="‖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𝑻𝒉𝒆𝒐𝒓𝒆𝒎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𝒇𝒓𝒐𝒎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𝒍𝒆𝒄𝒕𝒖𝒓𝒆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US" sz="2400" b="1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𝐿𝑖𝑛𝑒𝑎𝑟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𝑚𝑎𝑝𝑝𝑖𝑛𝑔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𝑐𝑜𝑛𝑡𝑖𝑛𝑢𝑝𝑢𝑠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𝑖𝑓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𝑜𝑛𝑙𝑦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𝑖𝑓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𝑖𝑡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𝑏𝑜𝑢𝑛𝑑𝑒𝑑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910" y="363504"/>
                <a:ext cx="8963695" cy="6352829"/>
              </a:xfrm>
              <a:prstGeom prst="rect">
                <a:avLst/>
              </a:prstGeom>
              <a:blipFill rotWithShape="0">
                <a:blip r:embed="rId3"/>
                <a:stretch>
                  <a:fillRect l="-1020" t="-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7767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409778"/>
            <a:ext cx="591860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Contraction Mapping and </a:t>
            </a:r>
            <a:r>
              <a:rPr lang="en-US" sz="2800" b="1" dirty="0" err="1" smtClean="0">
                <a:latin typeface="TarzanaNarrowBold"/>
              </a:rPr>
              <a:t>Banach</a:t>
            </a:r>
            <a:endParaRPr lang="en-US" sz="2800" b="1" dirty="0" smtClean="0">
              <a:latin typeface="TarzanaNarrowBold"/>
            </a:endParaRPr>
          </a:p>
          <a:p>
            <a:pPr algn="ctr"/>
            <a:r>
              <a:rPr lang="en-US" sz="2800" b="1" dirty="0" smtClean="0">
                <a:latin typeface="TarzanaNarrowBold"/>
              </a:rPr>
              <a:t> Fixed Point Theorem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450759" y="1571223"/>
                <a:ext cx="8023539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Contraction Mapping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: A mapping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𝑓𝑟𝑜𝑚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𝑠𝑢𝑏𝑠𝑒𝑡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𝑛𝑜𝑟𝑚𝑒𝑑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𝑠𝑝𝑎𝑐𝑒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𝑖𝑛𝑡𝑜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𝑐𝑎𝑙𝑙𝑒𝑑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𝑐𝑜𝑛𝑡𝑟𝑎𝑐𝑡𝑖𝑜𝑛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𝑚𝑎𝑝𝑝𝑖𝑛𝑔</m:t>
                    </m:r>
                  </m:oMath>
                </a14:m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if there exist a positive number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𝑠𝑢𝑐h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𝑡h𝑎𝑡</m:t>
                    </m:r>
                  </m:oMath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𝑎𝑙𝑙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 (</a:t>
                </a:r>
                <a:r>
                  <a:rPr lang="en-US" sz="2800" b="1" i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Banach</a:t>
                </a:r>
                <a:r>
                  <a:rPr lang="en-US" sz="2800" b="1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fixed point </a:t>
                </a:r>
                <a:r>
                  <a:rPr lang="en-US" sz="2800" b="1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</a:t>
                </a:r>
                <a:r>
                  <a:rPr lang="en-US" sz="2800" b="1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be a closed subset of 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</a:t>
                </a:r>
                <a:r>
                  <a:rPr lang="en-US" sz="2800" i="1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Banach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let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be a contraction mapping from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into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Then there</a:t>
                </a:r>
              </a:p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exists a unique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59" y="1571223"/>
                <a:ext cx="8023539" cy="4401205"/>
              </a:xfrm>
              <a:prstGeom prst="rect">
                <a:avLst/>
              </a:prstGeom>
              <a:blipFill rotWithShape="0">
                <a:blip r:embed="rId3"/>
                <a:stretch>
                  <a:fillRect l="-1596" t="-1524" b="-2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21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450759" y="450762"/>
                <a:ext cx="8281117" cy="6096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𝑷𝒓𝒐𝒐𝒇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𝐿𝑒𝑡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0&lt;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𝑠𝑢𝑐h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𝑎𝑙𝑙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 </m:t>
                      </m:r>
                    </m:oMath>
                  </m:oMathPara>
                </a14:m>
                <a:endParaRPr lang="en-US" sz="2800" b="0" i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Let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𝑎𝑟𝑏𝑖𝑡𝑟𝑎𝑟𝑦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𝑝𝑜𝑖𝑛𝑡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𝑙𝑒𝑡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=1,2,…. 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𝑤𝑖𝑙𝑙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𝑠h𝑜𝑤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𝐶𝑎𝑢𝑐h𝑦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𝑠𝑒𝑞𝑢𝑒𝑛𝑐𝑒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𝐹𝑖𝑟𝑠𝑡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𝑜𝑏𝑠𝑒𝑟𝑣𝑒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ℕ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8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‖"/>
                          <m:endChr m:val="‖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b>
                          </m:sSub>
                        </m:e>
                      </m:d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 smtClean="0">
                    <a:ea typeface="Cambria Math" panose="02040503050406030204" pitchFamily="18" charset="0"/>
                  </a:rPr>
                  <a:t>                                                      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∙∙∙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d>
                      <m:dPr>
                        <m:begChr m:val="‖"/>
                        <m:endChr m:val="‖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US" sz="28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Hence for any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𝑠𝑢𝑐h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𝑡h𝑎𝑡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h𝑎𝑣𝑒</m:t>
                    </m:r>
                  </m:oMath>
                </a14:m>
                <a:endParaRPr lang="en-US" sz="28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∙∙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d>
                        <m:d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∙∙∙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e>
                      </m:d>
                      <m:d>
                        <m:dPr>
                          <m:begChr m:val="‖"/>
                          <m:endChr m:val="‖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‖"/>
                              <m:endChr m:val="‖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sSup>
                        <m:sSup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0     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→∞.</m:t>
                      </m:r>
                    </m:oMath>
                  </m:oMathPara>
                </a14:m>
                <a:endParaRPr lang="en-US" sz="28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59" y="450762"/>
                <a:ext cx="8281117" cy="6096862"/>
              </a:xfrm>
              <a:prstGeom prst="rect">
                <a:avLst/>
              </a:prstGeom>
              <a:blipFill rotWithShape="0">
                <a:blip r:embed="rId3"/>
                <a:stretch>
                  <a:fillRect l="-15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8673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450759" y="360608"/>
                <a:ext cx="8448542" cy="5673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𝑇h𝑢𝑠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𝐶𝑎𝑢𝑐h𝑦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𝑠𝑒𝑞𝑢𝑒𝑛𝑐𝑒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𝑆𝑖𝑛𝑐𝑒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𝑐𝑙𝑜𝑠𝑒𝑑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𝑠𝑢𝑏𝑠𝑒𝑡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𝑐𝑜𝑚𝑝𝑙𝑒𝑡𝑒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𝑠𝑝𝑎𝑐𝑒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𝑡h𝑒𝑟𝑒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𝑒𝑥𝑖𝑠𝑡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𝑠𝑢𝑐h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→∞.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𝑎𝑟𝑒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𝑔𝑜𝑖𝑛𝑔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𝑠h𝑜𝑤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𝑢𝑛𝑖𝑞𝑢𝑒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𝑝𝑜𝑖𝑛𝑡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𝑠𝑢𝑐h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𝐼𝑛𝑑𝑒𝑒𝑑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𝑠𝑖𝑛𝑐𝑒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  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sz="28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     =</m:t>
                    </m:r>
                  </m:oMath>
                </a14:m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begChr m:val="‖"/>
                        <m:endChr m:val="‖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sz="28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begChr m:val="‖"/>
                        <m:endChr m:val="‖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begChr m:val="‖"/>
                        <m:endChr m:val="‖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endParaRPr lang="en-US" sz="28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We have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𝑡h𝑢𝑠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 </m:t>
                    </m:r>
                  </m:oMath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𝑆𝑢𝑝𝑝𝑜𝑠𝑒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𝑛𝑜𝑤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𝑠𝑜𝑚𝑒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𝑇h𝑒𝑛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. 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𝑆𝑖𝑛𝑐𝑒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0&lt;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𝑚𝑢𝑠𝑡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h𝑎𝑣𝑒</m:t>
                    </m:r>
                  </m:oMath>
                </a14:m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 </m:t>
                    </m:r>
                  </m:oMath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𝑤h𝑖𝑐h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𝑖𝑚𝑝𝑙𝑖𝑒𝑠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59" y="360608"/>
                <a:ext cx="8448542" cy="5673989"/>
              </a:xfrm>
              <a:prstGeom prst="rect">
                <a:avLst/>
              </a:prstGeom>
              <a:blipFill rotWithShape="0">
                <a:blip r:embed="rId3"/>
                <a:stretch>
                  <a:fillRect l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147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347727" y="103028"/>
                <a:ext cx="8448542" cy="63175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Example: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Consider the nonlinear algebraic 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−1=0</m:t>
                    </m:r>
                  </m:oMath>
                </a14:m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This equation has three roots. There are several ways of putting the equation in the form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𝑇𝑥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for example</a:t>
                </a:r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𝑇𝑥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1/3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  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𝑇𝑥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−1,    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𝑇𝑥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original equation has a root in [1,2]. The mapping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defined by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𝑇𝑥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1/3</m:t>
                        </m:r>
                      </m:sup>
                    </m:sSup>
                  </m:oMath>
                </a14:m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a contraction on [1, 2].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𝑇𝑥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𝑇𝑦</m:t>
                        </m:r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1/3</m:t>
                            </m:r>
                          </m:sup>
                        </m:s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1/3</m:t>
                            </m:r>
                          </m:sup>
                        </m:sSup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d>
                      <m:dPr>
                        <m:begChr m:val="|"/>
                        <m:endChr m:val="|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Where the last inequality is by 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mean value </a:t>
                </a:r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theorem. Since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𝑇𝑥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1/3</m:t>
                        </m:r>
                      </m:sup>
                    </m:sSup>
                  </m:oMath>
                </a14:m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a contraction mapping 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𝑠𝑜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𝑖𝑡𝑠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𝑓𝑖𝑥𝑒𝑑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𝑝𝑜𝑖𝑛𝑡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𝑠𝑜𝑙𝑢𝑡𝑖𝑜𝑛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−1=0</m:t>
                    </m:r>
                  </m:oMath>
                </a14:m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We set the initial guess at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7" y="103028"/>
                <a:ext cx="8448542" cy="6317563"/>
              </a:xfrm>
              <a:prstGeom prst="rect">
                <a:avLst/>
              </a:prstGeom>
              <a:blipFill rotWithShape="0">
                <a:blip r:embed="rId3"/>
                <a:stretch>
                  <a:fillRect l="-1443" t="-1062" r="-1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0358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347727" y="103028"/>
                <a:ext cx="8448542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Then we find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1.2599,</m:t>
                      </m:r>
                    </m:oMath>
                  </m:oMathPara>
                </a14:m>
                <a:endParaRPr lang="en-US" sz="28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≈1.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3123,</m:t>
                      </m:r>
                    </m:oMath>
                  </m:oMathPara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≈1.3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4,</m:t>
                      </m:r>
                    </m:oMath>
                  </m:oMathPara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≈1.324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≈1.324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≈1.324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≈1.324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Thus, the root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−1=0  </m:t>
                    </m:r>
                  </m:oMath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𝑓𝑜𝑢𝑟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𝑑𝑒𝑐𝑖𝑚𝑎𝑙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𝑝𝑙𝑎𝑐𝑒𝑠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1.3247.</m:t>
                      </m:r>
                    </m:oMath>
                  </m:oMathPara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7" y="103028"/>
                <a:ext cx="8448542" cy="4401205"/>
              </a:xfrm>
              <a:prstGeom prst="rect">
                <a:avLst/>
              </a:prstGeom>
              <a:blipFill rotWithShape="0">
                <a:blip r:embed="rId3"/>
                <a:stretch>
                  <a:fillRect l="-1443" t="-1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5197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65162" y="540913"/>
            <a:ext cx="54992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The </a:t>
            </a:r>
            <a:r>
              <a:rPr lang="en-US" sz="3600" b="1" dirty="0" err="1"/>
              <a:t>Lebesgue</a:t>
            </a:r>
            <a:r>
              <a:rPr lang="en-US" sz="3600" b="1" dirty="0"/>
              <a:t> Integral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705120" y="2090448"/>
                <a:ext cx="7823915" cy="35394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main purpose of this book is to present basic methods and applications of Hilbert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spaces. One of the most important examples of Hilbert spaces,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from the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point of view of both theory and applications, is the space of </a:t>
                </a:r>
                <a:r>
                  <a:rPr lang="en-US" sz="28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Lebesgue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square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integrable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functions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Thus, the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Lebesgue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integral is essential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 understanding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some of the most important aspects of Hilbert space theory.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20" y="2090448"/>
                <a:ext cx="7823915" cy="3539430"/>
              </a:xfrm>
              <a:prstGeom prst="rect">
                <a:avLst/>
              </a:prstGeom>
              <a:blipFill rotWithShape="0">
                <a:blip r:embed="rId3"/>
                <a:stretch>
                  <a:fillRect l="-1637" t="-1893" r="-1715" b="-3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711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602089" y="115911"/>
                <a:ext cx="7823915" cy="62241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Characteristic Function: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Then characteristic function of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denoted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defined by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1    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0    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∉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eqArr>
                      </m:e>
                    </m:d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Step Function: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By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step function on the real line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we mean a finite linear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combination of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characteristic functions of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semiopen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intervals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)⊆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Thus, for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every step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function,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there are intervals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d>
                      <m:dPr>
                        <m:begChr m:val="[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such that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is the characteristic function of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89" y="115911"/>
                <a:ext cx="7823915" cy="6224140"/>
              </a:xfrm>
              <a:prstGeom prst="rect">
                <a:avLst/>
              </a:prstGeom>
              <a:blipFill rotWithShape="0">
                <a:blip r:embed="rId3"/>
                <a:stretch>
                  <a:fillRect l="-1637" t="-979" b="-1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3050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283335" y="334851"/>
                <a:ext cx="8448542" cy="61247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𝐿𝑒𝑡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𝑠𝑡𝑒𝑝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𝑓𝑢𝑛𝑐𝑡𝑖𝑜𝑛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𝑙𝑒𝑡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…,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2800" b="0" i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are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the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points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discontinuity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𝐴𝑠𝑠𝑢𝑚𝑒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𝑝𝑜𝑖𝑛𝑡𝑠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𝑎𝑟𝑒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𝑖𝑛𝑑𝑒𝑥𝑒𝑑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𝑠𝑜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𝐷𝑒𝑛𝑜𝑡𝑒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=1,…,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the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characteristic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b="0" i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function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of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𝑇h𝑒𝑛</m:t>
                    </m:r>
                  </m:oMath>
                </a14:m>
                <a:endParaRPr lang="en-US" sz="28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𝑤h𝑒𝑟𝑒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=1,…,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above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representation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is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called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basic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b="0" i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representation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8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Note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 </a:t>
                </a:r>
              </a:p>
              <a:p>
                <a:pPr/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 The collection of all step functions on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a vector </a:t>
                </a:r>
              </a:p>
              <a:p>
                <a:pPr/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space.</a:t>
                </a:r>
              </a:p>
              <a:p>
                <a:pPr/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2. The absolute value of a step function is again a step  </a:t>
                </a:r>
              </a:p>
              <a:p>
                <a:pPr/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function</a:t>
                </a:r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35" y="334851"/>
                <a:ext cx="8448542" cy="6124754"/>
              </a:xfrm>
              <a:prstGeom prst="rect">
                <a:avLst/>
              </a:prstGeom>
              <a:blipFill rotWithShape="0">
                <a:blip r:embed="rId3"/>
                <a:stretch>
                  <a:fillRect l="-1443" t="-1095" r="-1082" b="-1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1276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283335" y="334851"/>
                <a:ext cx="8448542" cy="60488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8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Then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+∙∙∙+</m:t>
                    </m:r>
                    <m:d>
                      <m:dPr>
                        <m:begChr m:val="|"/>
                        <m:endChr m:val="|"/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3. For any real valued functions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28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</m:d>
                      </m:e>
                    </m:func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</m:d>
                      </m:e>
                    </m:d>
                  </m:oMath>
                </a14:m>
                <a:endParaRPr lang="en-US" sz="28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800" dirty="0" smtClean="0"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𝑎𝑥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</m:d>
                      </m:e>
                    </m:func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</m:d>
                      </m:e>
                    </m:d>
                  </m:oMath>
                </a14:m>
                <a:endParaRPr lang="en-US" sz="28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4.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𝑎𝑟𝑒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𝑠𝑡𝑒𝑝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𝑓𝑢𝑛𝑐𝑡𝑖𝑜𝑛𝑠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𝑠𝑜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𝑑𝑜𝑒𝑠</m:t>
                    </m:r>
                  </m:oMath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800" dirty="0" smtClean="0"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𝑎𝑥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</m:d>
                      </m:e>
                    </m:func>
                  </m:oMath>
                </a14:m>
                <a:endParaRPr lang="en-US" sz="28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5. The collection of all step function is closed under  </a:t>
                </a:r>
              </a:p>
              <a:p>
                <a:pPr/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translation </a:t>
                </a:r>
                <a:r>
                  <a:rPr lang="en-US" sz="28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i.e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𝑠𝑡𝑒𝑝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𝑓𝑢𝑛𝑐𝑡𝑖𝑜𝑛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𝑓𝑜𝑟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𝑠𝑜𝑚𝑒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is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also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step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b="0" i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function</m:t>
                    </m:r>
                  </m:oMath>
                </a14:m>
                <a:endParaRPr lang="en-US" sz="28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6.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𝑐h𝑎𝑟𝑎𝑐𝑡𝑒𝑟𝑖𝑠𝑡𝑖𝑐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𝑓𝑢𝑛𝑐𝑡𝑖𝑜𝑛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endParaRPr lang="en-US" sz="28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𝑖𝑠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𝑐h𝑎𝑟𝑎𝑐𝑡𝑒𝑟𝑖𝑠𝑡𝑖𝑐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𝑓𝑢𝑛𝑐𝑡𝑖𝑜𝑛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𝑜𝑓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35" y="334851"/>
                <a:ext cx="8448542" cy="6048835"/>
              </a:xfrm>
              <a:prstGeom prst="rect">
                <a:avLst/>
              </a:prstGeom>
              <a:blipFill rotWithShape="0">
                <a:blip r:embed="rId3"/>
                <a:stretch>
                  <a:fillRect l="-14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2282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524815" y="1635618"/>
                <a:ext cx="8451759" cy="35394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:r>
                  <a:rPr lang="en-US" sz="2800" dirty="0" smtClean="0">
                    <a:ea typeface="Cambria Math" panose="02040503050406030204" pitchFamily="18" charset="0"/>
                  </a:rPr>
                  <a:t>7.  If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+∙∙∙+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the basic representation</a:t>
                </a:r>
              </a:p>
              <a:p>
                <a:pPr/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+∙∙∙+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the basic    </a:t>
                </a:r>
              </a:p>
              <a:p>
                <a:pPr/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representation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/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8. The support of a non-zero function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𝑑𝑒𝑓𝑖𝑛𝑒𝑑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𝑠𝑢𝑝𝑝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)≠0}</m:t>
                    </m:r>
                  </m:oMath>
                </a14:m>
                <a:endParaRPr lang="en-US" sz="28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9. The support of non-zero step function is always a    </a:t>
                </a:r>
              </a:p>
              <a:p>
                <a:pPr/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finite union of </a:t>
                </a:r>
                <a:r>
                  <a:rPr lang="en-US" sz="28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semiopen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interval.</a:t>
                </a:r>
              </a:p>
              <a:p>
                <a:pPr/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10.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𝑠𝑢𝑝𝑝𝑓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15" y="1635618"/>
                <a:ext cx="8451759" cy="3539430"/>
              </a:xfrm>
              <a:prstGeom prst="rect">
                <a:avLst/>
              </a:prstGeom>
              <a:blipFill rotWithShape="0">
                <a:blip r:embed="rId3"/>
                <a:stretch>
                  <a:fillRect l="-1442" t="-2065" b="-3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4023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93196" y="257577"/>
            <a:ext cx="54992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Integral of a Function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708339" y="1043185"/>
                <a:ext cx="7868992" cy="5703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/>
                  <a:t>Definition:</a:t>
                </a:r>
                <a:r>
                  <a:rPr lang="en-US" sz="2800" dirty="0" smtClean="0"/>
                  <a:t> The integral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nary>
                  </m:oMath>
                </a14:m>
                <a:r>
                  <a:rPr lang="en-US" sz="2800" dirty="0" smtClean="0"/>
                  <a:t> of a step function 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800" dirty="0" smtClean="0"/>
              </a:p>
              <a:p>
                <a:r>
                  <a:rPr lang="en-US" sz="2800" dirty="0"/>
                  <a:t>w</a:t>
                </a:r>
                <a:r>
                  <a:rPr lang="en-US" sz="2800" dirty="0" smtClean="0"/>
                  <a:t>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800" dirty="0" smtClean="0"/>
                  <a:t> is the characteristic function of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𝑑𝑒𝑓𝑖𝑛𝑒𝑑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𝑏𝑦</m:t>
                    </m:r>
                  </m:oMath>
                </a14:m>
                <a:endParaRPr lang="en-US" sz="28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nary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+∙∙∙+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800" dirty="0" smtClean="0"/>
              </a:p>
              <a:p>
                <a:r>
                  <a:rPr lang="en-US" sz="2800" b="1" dirty="0" smtClean="0"/>
                  <a:t>Theorem:</a:t>
                </a:r>
                <a:r>
                  <a:rPr lang="en-US" sz="2800" dirty="0" smtClean="0"/>
                  <a:t> For any step functions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28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nary>
                        </m:e>
                      </m:nary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US" sz="2800" i="1" dirty="0" smtClean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nary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</m:nary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US" sz="2800" dirty="0" smtClean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339" y="1043185"/>
                <a:ext cx="7868992" cy="5703934"/>
              </a:xfrm>
              <a:prstGeom prst="rect">
                <a:avLst/>
              </a:prstGeom>
              <a:blipFill rotWithShape="0">
                <a:blip r:embed="rId3"/>
                <a:stretch>
                  <a:fillRect l="-1549" t="-7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3908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93196" y="1004551"/>
            <a:ext cx="54992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Integral of a Function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708339" y="2395466"/>
                <a:ext cx="7868992" cy="372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⟹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nary>
                        </m:e>
                      </m:nary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US" sz="2800" i="1" dirty="0" smtClean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nary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nary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 </m:t>
                          </m:r>
                        </m:e>
                      </m:nary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800" dirty="0" smtClean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339" y="2395466"/>
                <a:ext cx="7868992" cy="372217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3819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409778"/>
            <a:ext cx="59186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Today’s Lectures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69701" y="1596979"/>
            <a:ext cx="786899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presented a theorem related to Linear mapping and then define the Contraction mapping. A very important result regarding this topic that is fixed point theorem is proved and applied to solve an algebraic equation.</a:t>
            </a:r>
          </a:p>
          <a:p>
            <a:r>
              <a:rPr lang="en-US" sz="2800" dirty="0" smtClean="0"/>
              <a:t>With this we finish chapter one and switched to a new chapter named “ The </a:t>
            </a:r>
            <a:r>
              <a:rPr lang="en-US" sz="2800" dirty="0" err="1" smtClean="0"/>
              <a:t>Lebesgue</a:t>
            </a:r>
            <a:r>
              <a:rPr lang="en-US" sz="2800" dirty="0" smtClean="0"/>
              <a:t> Integral”. </a:t>
            </a:r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2351</TotalTime>
  <Words>112</Words>
  <Application>Microsoft Office PowerPoint</Application>
  <PresentationFormat>On-screen Show (4:3)</PresentationFormat>
  <Paragraphs>24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256</cp:revision>
  <dcterms:created xsi:type="dcterms:W3CDTF">2014-06-15T01:18:03Z</dcterms:created>
  <dcterms:modified xsi:type="dcterms:W3CDTF">2014-06-29T06:32:18Z</dcterms:modified>
</cp:coreProperties>
</file>