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14"/>
  </p:notesMasterIdLst>
  <p:sldIdLst>
    <p:sldId id="296" r:id="rId2"/>
    <p:sldId id="31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30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044" autoAdjust="0"/>
    <p:restoredTop sz="94660"/>
  </p:normalViewPr>
  <p:slideViewPr>
    <p:cSldViewPr snapToGrid="0">
      <p:cViewPr varScale="1">
        <p:scale>
          <a:sx n="54" d="100"/>
          <a:sy n="54" d="100"/>
        </p:scale>
        <p:origin x="-1162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6/28/2014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6/28/2014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409778"/>
            <a:ext cx="5339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Lectures</a:t>
            </a:r>
            <a:endParaRPr lang="en-US" sz="2800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669701" y="1596979"/>
                <a:ext cx="7868992" cy="44012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/>
                  <a:t>In our previous Lecture, that was lecture No. 3, we provided the definition of Cauchy sequence, </a:t>
                </a:r>
                <a:r>
                  <a:rPr lang="en-US" sz="2800" dirty="0" err="1" smtClean="0"/>
                  <a:t>Banach</a:t>
                </a:r>
                <a:r>
                  <a:rPr lang="en-US" sz="2800" dirty="0" smtClean="0"/>
                  <a:t> space and proved that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e>
                      <m:sup>
                        <m:r>
                          <a:rPr lang="en-US" sz="2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800" dirty="0" smtClean="0"/>
                  <a:t> is a complete normed vector space. In addition, we give the definition of convergent and absolutely convergent sequence and proved a completeness theorem in terms of convergence of absolutely convergent series. Here, we will study some more results regarding </a:t>
                </a:r>
                <a:r>
                  <a:rPr lang="en-US" sz="2800" dirty="0" err="1" smtClean="0"/>
                  <a:t>Banach</a:t>
                </a:r>
                <a:r>
                  <a:rPr lang="en-US" sz="2800" dirty="0" smtClean="0"/>
                  <a:t> spaces and then go to the topic of Linear Mappings and so on.</a:t>
                </a:r>
                <a:endParaRPr lang="en-US" sz="2800" dirty="0" smtClean="0"/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01" y="1596979"/>
                <a:ext cx="7868992" cy="4401205"/>
              </a:xfrm>
              <a:prstGeom prst="rect">
                <a:avLst/>
              </a:prstGeom>
              <a:blipFill rotWithShape="0">
                <a:blip r:embed="rId2"/>
                <a:stretch>
                  <a:fillRect l="-1627" t="-1385" r="-1239" b="-30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745867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80302" y="1017431"/>
                <a:ext cx="8564452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𝑻𝒉𝒆𝒐𝒓𝒆𝒎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𝒇𝒓𝒐𝒎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𝑳𝒆𝒄𝒕𝒖𝒓𝒆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𝟐</m:t>
                      </m:r>
                      <m:r>
                        <a:rPr lang="en-US" sz="2400" b="1" i="1" dirty="0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𝑠𝑢𝑏𝑠𝑒𝑡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𝑛𝑜𝑟𝑚𝑒𝑑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𝑠𝑝𝑎𝑐𝑒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closed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only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if</m:t>
                      </m:r>
                      <m:r>
                        <a:rPr lang="en-US" sz="2400" b="1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every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sequence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elements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convergent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has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limit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point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𝑻𝒉𝒆𝒐𝒓𝒆𝒎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𝑐𝑙𝑜𝑠𝑒𝑑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𝑣𝑒𝑐𝑡𝑜𝑟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𝑠𝑢𝑏𝑠𝑝𝑎𝑐𝑒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𝐵𝑎𝑛𝑎𝑐h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𝑠𝑝𝑎𝑐𝑒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𝐵𝑎𝑛𝑎𝑐h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𝑠𝑝𝑎𝑐𝑒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𝑖𝑡𝑠𝑒𝑙𝑓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𝑷𝒓𝒐𝒐𝒇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𝐵𝑎𝑛𝑎𝑐h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𝑐𝑙𝑜𝑠𝑒𝑑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𝑣𝑒𝑐𝑡𝑜𝑟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𝑠𝑢𝑏𝑠𝑝𝑎𝑐𝑒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𝐶𝑎𝑢𝑐h𝑦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then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it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Cauchy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sequence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therefore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there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exist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𝑐𝑙𝑜𝑠𝑒𝑑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𝑠𝑢𝑏𝑠𝑒𝑡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h𝑎𝑣𝑒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𝑒𝑣𝑒𝑟𝑦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𝐶𝑎𝑢𝑐h𝑦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𝑐𝑜𝑛𝑣𝑒𝑟𝑔𝑒𝑠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𝑒𝑙𝑒𝑚𝑒𝑛𝑡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𝐻𝑒𝑛𝑐𝑒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𝑐𝑜𝑚𝑝𝑙𝑒𝑡𝑒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𝐵𝑎𝑛𝑎𝑐h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𝑆𝑝𝑎𝑐𝑒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 smtClean="0"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02" y="1017431"/>
                <a:ext cx="8564452" cy="4893647"/>
              </a:xfrm>
              <a:prstGeom prst="rect">
                <a:avLst/>
              </a:prstGeom>
              <a:blipFill rotWithShape="0">
                <a:blip r:embed="rId3"/>
                <a:stretch>
                  <a:fillRect l="-641" r="-142" b="-7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107304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28787" y="1120463"/>
                <a:ext cx="8564452" cy="4278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𝑳𝑰𝑵𝑬𝑨𝑹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800" b="1" i="1" dirty="0" smtClean="0">
                          <a:latin typeface="Cambria Math" panose="02040503050406030204" pitchFamily="18" charset="0"/>
                        </a:rPr>
                        <m:t>𝑴𝑨𝑷𝑷𝑰𝑵𝑮𝑺</m:t>
                      </m:r>
                    </m:oMath>
                  </m:oMathPara>
                </a14:m>
                <a:endParaRPr lang="en-US" sz="2800" b="1" i="1" dirty="0" smtClean="0">
                  <a:latin typeface="Cambria Math" panose="02040503050406030204" pitchFamily="18" charset="0"/>
                </a:endParaRPr>
              </a:p>
              <a:p>
                <a:endParaRPr lang="en-US" sz="2800" b="1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Throughout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our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discussion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we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will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use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following</m:t>
                      </m:r>
                      <m: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Notations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𝑎𝑛𝑑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𝑎𝑟𝑒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𝑣𝑒𝑐𝑡𝑜𝑟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𝑠𝑝𝑎𝑐𝑒𝑠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𝑚𝑎𝑝𝑝𝑖𝑛𝑔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𝑓𝑟𝑜𝑚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𝑡𝑜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𝐼𝑓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𝑐𝑎𝑙𝑙𝑒𝑑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𝑖𝑚𝑎𝑔𝑒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𝑑𝑒𝑛𝑜𝑡𝑒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𝑡h𝑒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𝑖𝑚𝑎𝑔𝑒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𝑠𝑒𝑡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5.  </m:t>
                      </m:r>
                      <m:sSup>
                        <m:sSup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𝑑𝑒𝑛𝑜𝑡𝑒𝑠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𝑖𝑛𝑣𝑒𝑟𝑠𝑒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𝑖𝑚𝑎𝑔𝑒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⊆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: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∈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787" y="1120463"/>
                <a:ext cx="8564452" cy="4278094"/>
              </a:xfrm>
              <a:prstGeom prst="rect">
                <a:avLst/>
              </a:prstGeom>
              <a:blipFill rotWithShape="0">
                <a:blip r:embed="rId3"/>
                <a:stretch>
                  <a:fillRect l="-10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3099344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28787" y="1120463"/>
                <a:ext cx="8564452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𝑼𝒔𝒆𝒇𝒖𝒍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𝑵𝒐𝒕𝒂𝒕𝒊𝒐𝒏𝒔</m:t>
                      </m:r>
                    </m:oMath>
                  </m:oMathPara>
                </a14:m>
                <a:endParaRPr lang="en-US" sz="2400" b="1" dirty="0" smtClean="0">
                  <a:latin typeface="Cambria Math" panose="02040503050406030204" pitchFamily="18" charset="0"/>
                </a:endParaRPr>
              </a:p>
              <a:p>
                <a:endParaRPr lang="en-US" sz="2400" b="1" dirty="0">
                  <a:latin typeface="Cambria Math" panose="02040503050406030204" pitchFamily="18" charset="0"/>
                </a:endParaRPr>
              </a:p>
              <a:p>
                <a:endParaRPr lang="en-US" sz="2400" b="1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𝐷𝑜𝑚𝑎𝑖𝑛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𝑑𝑒𝑛𝑜𝑡𝑒𝑑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𝑏𝑦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pPr marL="457200" indent="-457200">
                  <a:buAutoNum type="arabicPeriod"/>
                </a:pPr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𝑅𝑎𝑛𝑔𝑒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𝑓𝑜𝑟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𝑠𝑜𝑚𝑒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𝑁𝑢𝑙𝑙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𝑠𝑝𝑎𝑐𝑒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𝑁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: 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=0</m:t>
                        </m:r>
                      </m:e>
                    </m:d>
                  </m:oMath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𝐺𝑟𝑎𝑝h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: 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∈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𝐷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𝑙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𝑎𝑛𝑑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</m:oMath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 marL="457200" indent="-457200">
                  <a:buAutoNum type="arabicPeriod"/>
                </a:pPr>
                <a:endParaRPr lang="en-US" sz="2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𝑵𝒐𝒕𝒆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𝑎𝑟𝑒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𝑣𝑒𝑐𝑡𝑜𝑟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𝑠𝑝𝑎𝑐𝑒𝑠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787" y="1120463"/>
                <a:ext cx="8564452" cy="4893647"/>
              </a:xfrm>
              <a:prstGeom prst="rect">
                <a:avLst/>
              </a:prstGeom>
              <a:blipFill rotWithShape="0">
                <a:blip r:embed="rId3"/>
                <a:stretch>
                  <a:fillRect l="-1068" b="-2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416421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80305" y="321966"/>
                <a:ext cx="8963695" cy="67232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𝑳𝒊𝒏𝒆𝒂𝒓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𝑴𝒂𝒑𝒑𝒊𝒏𝒈</m:t>
                      </m:r>
                    </m:oMath>
                  </m:oMathPara>
                </a14:m>
                <a:endParaRPr lang="en-US" sz="2400" b="1" dirty="0" smtClean="0">
                  <a:latin typeface="Cambria Math" panose="02040503050406030204" pitchFamily="18" charset="0"/>
                </a:endParaRPr>
              </a:p>
              <a:p>
                <a:endParaRPr lang="en-US" sz="2400" b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𝑫𝒆𝒇𝒊𝒏𝒊𝒕𝒊𝒐𝒏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𝑚𝑎𝑝𝑝𝑖𝑛𝑔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𝑐𝑎𝑙𝑙𝑒𝑑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𝑙𝑖𝑛𝑒𝑎𝑟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𝑚𝑎𝑝𝑝𝑖𝑛𝑔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𝑖𝑓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𝑎𝑙𝑙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𝑠𝑐𝑎𝑙𝑎𝑟𝑠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𝑪𝒐𝒏𝒕𝒊𝒏𝒖𝒐𝒖𝒔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𝑴𝒂𝒑𝒑𝒊𝒏𝒈</m:t>
                      </m:r>
                    </m:oMath>
                  </m:oMathPara>
                </a14:m>
                <a:endParaRPr lang="en-US" sz="2400" b="1" dirty="0" smtClean="0">
                  <a:latin typeface="Cambria Math" panose="02040503050406030204" pitchFamily="18" charset="0"/>
                </a:endParaRPr>
              </a:p>
              <a:p>
                <a:endParaRPr lang="en-US" sz="2400" b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>
                          <a:latin typeface="Cambria Math" panose="02040503050406030204" pitchFamily="18" charset="0"/>
                        </a:rPr>
                        <m:t>𝑫𝒆𝒇𝒊𝒏𝒊𝒕𝒊𝒐𝒏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𝑛𝑜𝑟𝑚𝑒𝑑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𝑠𝑝𝑎𝑐𝑒𝑠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. 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𝑚𝑎𝑝𝑝𝑖𝑛𝑔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𝑐𝑎𝑙𝑙𝑒𝑑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𝑒𝑙𝑒𝑚𝑒𝑛𝑡𝑠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𝑐𝑜𝑛𝑣𝑒𝑟𝑔𝑒𝑛𝑡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sequence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𝑐𝑜𝑛𝑣𝑒𝑟𝑔𝑒𝑠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𝑖𝑚𝑝𝑙𝑖𝑒𝑠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𝐹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𝐹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i="1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endParaRPr lang="en-US" sz="240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𝑵𝒐𝒕𝒆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𝐹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𝐶𝑜𝑛𝑡𝑖𝑛𝑢𝑜𝑢𝑠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𝑒𝑣𝑒𝑟𝑦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𝑠𝑖𝑚𝑝𝑙𝑦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𝑠𝑎𝑦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𝐹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𝑐𝑜𝑛𝑡𝑖𝑛𝑢𝑜𝑢𝑠</m:t>
                    </m:r>
                  </m:oMath>
                </a14:m>
                <a:r>
                  <a:rPr lang="en-US" sz="2400" i="1" dirty="0" smtClean="0">
                    <a:latin typeface="Cambria Math" panose="02040503050406030204" pitchFamily="18" charset="0"/>
                  </a:rPr>
                  <a:t>.</a:t>
                </a:r>
                <a:endParaRPr lang="en-US" sz="2400" i="1" dirty="0">
                  <a:latin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05" y="321966"/>
                <a:ext cx="8963695" cy="6723251"/>
              </a:xfrm>
              <a:prstGeom prst="rect">
                <a:avLst/>
              </a:prstGeom>
              <a:blipFill rotWithShape="0">
                <a:blip r:embed="rId3"/>
                <a:stretch>
                  <a:fillRect l="-6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341546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80305" y="321966"/>
                <a:ext cx="8963695" cy="56542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𝑬𝒙𝒂𝒎𝒑𝒍𝒆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𝑇h𝑒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𝑛𝑜𝑟𝑚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𝑛𝑜𝑟𝑚𝑒𝑑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𝑠𝑝𝑎𝑐𝑒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𝑚𝑎𝑝𝑝𝑖𝑛𝑔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from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sz="2400" b="0" i="0" smtClean="0">
                        <a:latin typeface="Cambria Math" panose="02040503050406030204" pitchFamily="18" charset="0"/>
                      </a:rPr>
                      <m:t>into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ℝ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→0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𝑻𝒉𝒆𝒐𝒓𝒆𝒎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𝑙𝑖𝑛𝑒𝑎𝑟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𝑚𝑎𝑝𝑝𝑖𝑛𝑔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𝑠𝑜𝑚𝑒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𝑃𝑟𝑜𝑜𝑓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𝑎𝑟𝑏𝑖𝑡𝑟𝑎𝑟𝑦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𝑒𝑙𝑒𝑚𝑒𝑛𝑡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𝑙𝑒𝑡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𝑐𝑜𝑛𝑣𝑒𝑟𝑔𝑒𝑛𝑡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the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sequence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converges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to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h𝑎𝑣𝑒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𝑐𝑜𝑚𝑝𝑙𝑒𝑡𝑒𝑠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𝑝𝑟𝑜𝑜𝑓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0305" y="321966"/>
                <a:ext cx="8963695" cy="5654240"/>
              </a:xfrm>
              <a:prstGeom prst="rect">
                <a:avLst/>
              </a:prstGeom>
              <a:blipFill rotWithShape="0">
                <a:blip r:embed="rId3"/>
                <a:stretch>
                  <a:fillRect l="-612" b="-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118455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15910" y="64386"/>
                <a:ext cx="8963695" cy="67317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𝑩𝒐𝒖𝒏𝒅𝒆𝒅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𝑳𝒊𝒏𝒆𝒂𝒓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𝑴𝒂𝒑𝒑𝒊𝒏𝒈</m:t>
                      </m:r>
                    </m:oMath>
                  </m:oMathPara>
                </a14:m>
                <a:endParaRPr lang="en-US" sz="2400" b="1" dirty="0" smtClean="0">
                  <a:latin typeface="Cambria Math" panose="02040503050406030204" pitchFamily="18" charset="0"/>
                </a:endParaRPr>
              </a:p>
              <a:p>
                <a:endParaRPr lang="en-US" sz="2400" b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𝑫𝒆𝒇𝒊𝒏𝒊𝒕𝒊𝒐𝒏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𝑚𝑎𝑝𝑝𝑖𝑛𝑔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𝑐𝑎𝑙𝑙𝑒𝑑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𝑏𝑜𝑢𝑛𝑑𝑒𝑑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there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esist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l-GR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α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𝑎𝑙𝑙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𝑻𝒉𝒆𝒐𝒓𝒆𝒎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𝐿𝑖𝑛𝑒𝑎𝑟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𝑚𝑎𝑝𝑝𝑖𝑛𝑔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𝑐𝑜𝑛𝑡𝑖𝑛𝑢𝑝𝑢𝑠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𝑜𝑛𝑙𝑦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𝑖𝑓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𝑏𝑜𝑢𝑛𝑑𝑒𝑑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𝑷𝒓𝒐𝒐𝒇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𝑏𝑜𝑢𝑛𝑑𝑒𝑑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→0,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→0,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0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h𝑒𝑛𝑐𝑒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𝑎𝑏𝑜𝑣𝑒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𝑇h𝑒𝑜𝑟𝑒𝑚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𝑁𝑜𝑤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h𝑎𝑣𝑒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𝑝𝑟𝑜𝑣𝑒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𝑐𝑜𝑛𝑣𝑒𝑟𝑠𝑒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𝑡h𝑒𝑜𝑟𝑒𝑚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𝑛𝑜𝑡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𝑏𝑜𝑢𝑛𝑑𝑒𝑑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𝑒𝑣𝑒𝑟𝑦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𝑡h𝑒𝑟𝑒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𝑒𝑥𝑖𝑠𝑡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𝑠𝑢𝑐h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</m:oMath>
                  </m:oMathPara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sz="2400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10" y="64386"/>
                <a:ext cx="8963695" cy="6731779"/>
              </a:xfrm>
              <a:prstGeom prst="rect">
                <a:avLst/>
              </a:prstGeom>
              <a:blipFill rotWithShape="0">
                <a:blip r:embed="rId3"/>
                <a:stretch>
                  <a:fillRect l="-5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302833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115910" y="347724"/>
                <a:ext cx="8963695" cy="6318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𝐷𝑒𝑓𝑖𝑛𝑒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  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=1,2,…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𝑇h𝑒𝑛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0.  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𝑆𝑖𝑛𝑐𝑒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&gt;1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𝑎𝑙𝑙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𝑛𝑜𝑡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𝑐𝑜𝑛𝑡𝑖𝑛𝑢𝑜𝑢𝑠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b="1" dirty="0" smtClean="0">
                    <a:latin typeface="Cambria Math" panose="02040503050406030204" pitchFamily="18" charset="0"/>
                  </a:rPr>
                  <a:t>Note: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1. Every Linear mapping between finite dimensional space is    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     bounded and so continuous.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2. For linear mapping Continuity and uniform continuity are </a:t>
                </a: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    equivalent. 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3. </a:t>
                </a:r>
                <a:r>
                  <a:rPr lang="en-US" sz="2400" dirty="0">
                    <a:latin typeface="Cambria Math" panose="02040503050406030204" pitchFamily="18" charset="0"/>
                  </a:rPr>
                  <a:t>The space of all linear mappings from a vector space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 into </a:t>
                </a:r>
                <a:r>
                  <a:rPr lang="en-US" sz="2400" dirty="0">
                    <a:latin typeface="Cambria Math" panose="02040503050406030204" pitchFamily="18" charset="0"/>
                  </a:rPr>
                  <a:t>a </a:t>
                </a:r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    vector space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/>
                </a:r>
                <a:r>
                  <a:rPr lang="en-US" sz="2400" dirty="0">
                    <a:latin typeface="Cambria Math" panose="02040503050406030204" pitchFamily="18" charset="0"/>
                  </a:rPr>
                  <a:t>becomes a vector space if the addition and </a:t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/>
                </a: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    multiplication </a:t>
                </a:r>
                <a:r>
                  <a:rPr lang="en-US" sz="2400" dirty="0">
                    <a:latin typeface="Cambria Math" panose="02040503050406030204" pitchFamily="18" charset="0"/>
                  </a:rPr>
                  <a:t>by scalars </a:t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are defined </a:t>
                </a:r>
                <a:r>
                  <a:rPr lang="en-US" sz="2400" dirty="0">
                    <a:latin typeface="Cambria Math" panose="02040503050406030204" pitchFamily="18" charset="0"/>
                  </a:rPr>
                  <a:t>as follows</a:t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𝐿𝑥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4.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/>
                </a:r>
                <a:r>
                  <a:rPr lang="en-US" sz="2400" dirty="0">
                    <a:latin typeface="Cambria Math" panose="020405030504060302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/>
                </a:r>
                <a:r>
                  <a:rPr lang="en-US" sz="2400" dirty="0">
                    <a:latin typeface="Cambria Math" panose="02040503050406030204" pitchFamily="18" charset="0"/>
                  </a:rPr>
                  <a:t>are normed spaces, then the set of all bounded linear </a:t>
                </a:r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    mappings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/>
                </a:r>
                <a:r>
                  <a:rPr lang="en-US" sz="2400" dirty="0">
                    <a:latin typeface="Cambria Math" panose="02040503050406030204" pitchFamily="18" charset="0"/>
                  </a:rPr>
                  <a:t>into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, </a:t>
                </a:r>
                <a:r>
                  <a:rPr lang="en-US" sz="2400" dirty="0">
                    <a:latin typeface="Cambria Math" panose="02040503050406030204" pitchFamily="18" charset="0"/>
                  </a:rPr>
                  <a:t>denoted by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is </a:t>
                </a:r>
                <a:r>
                  <a:rPr lang="en-US" sz="2400" dirty="0">
                    <a:latin typeface="Cambria Math" panose="02040503050406030204" pitchFamily="18" charset="0"/>
                  </a:rPr>
                  <a:t>a vector </a:t>
                </a:r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dirty="0">
                    <a:latin typeface="Cambria Math" panose="02040503050406030204" pitchFamily="18" charset="0"/>
                  </a:rPr>
                  <a:t/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    subspace </a:t>
                </a:r>
                <a:r>
                  <a:rPr lang="en-US" sz="2400" dirty="0">
                    <a:latin typeface="Cambria Math" panose="02040503050406030204" pitchFamily="18" charset="0"/>
                  </a:rPr>
                  <a:t>of the space </a:t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defined above</a:t>
                </a:r>
                <a:r>
                  <a:rPr lang="en-US" sz="2400" dirty="0">
                    <a:latin typeface="Cambria Math" panose="020405030504060302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910" y="347724"/>
                <a:ext cx="8963695" cy="6318717"/>
              </a:xfrm>
              <a:prstGeom prst="rect">
                <a:avLst/>
              </a:prstGeom>
              <a:blipFill rotWithShape="0">
                <a:blip r:embed="rId3"/>
                <a:stretch>
                  <a:fillRect l="-1020" r="-1293" b="-11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34817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0152" y="334845"/>
                <a:ext cx="8963695" cy="58905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𝑻𝒉𝒆𝒐𝒓𝒆𝒎</m:t>
                      </m:r>
                      <m:r>
                        <a:rPr lang="en-US" sz="2400" b="1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and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are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normed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spaces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then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normed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space</m:t>
                      </m:r>
                      <m:r>
                        <m:rPr>
                          <m:nor/>
                        </m:rPr>
                        <a:rPr lang="en-US" sz="240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with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norm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defined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dirty="0" smtClean="0">
                          <a:latin typeface="Cambria Math" panose="02040503050406030204" pitchFamily="18" charset="0"/>
                        </a:rPr>
                        <m:t>by</m:t>
                      </m:r>
                    </m:oMath>
                  </m:oMathPara>
                </a14:m>
                <a:endParaRPr lang="en-US" sz="2400" b="0" i="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dirty="0" smtClean="0">
                                  <a:latin typeface="Cambria Math" panose="02040503050406030204" pitchFamily="18" charset="0"/>
                                </a:rPr>
                                <m:t>sup</m:t>
                              </m:r>
                            </m:e>
                            <m:lim>
                              <m:d>
                                <m:dPr>
                                  <m:begChr m:val="‖"/>
                                  <m:endChr m:val="‖"/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d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𝐿𝑥</m:t>
                              </m:r>
                            </m:e>
                          </m:d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.</m:t>
                          </m:r>
                        </m:e>
                      </m:func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     (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𝑷𝒓𝒐𝒐𝒇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𝐼𝑓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𝑠𝑢𝑐h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=1,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This implies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limLow>
                        <m:limLow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sup</m:t>
                          </m:r>
                        </m:e>
                        <m:lim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=1</m:t>
                          </m:r>
                        </m:lim>
                      </m:limLow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r>
                            <m:rPr>
                              <m:sty m:val="p"/>
                            </m:rPr>
                            <a:rPr lang="en-US" sz="2400" dirty="0">
                              <a:latin typeface="Cambria Math" panose="02040503050406030204" pitchFamily="18" charset="0"/>
                            </a:rPr>
                            <m:t>sup</m:t>
                          </m:r>
                        </m:e>
                        <m:lim>
                          <m:d>
                            <m:dPr>
                              <m:begChr m:val="‖"/>
                              <m:endChr m:val="‖"/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d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=1</m:t>
                          </m:r>
                        </m:lim>
                      </m:limLow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So, therefore</a:t>
                </a:r>
              </a:p>
              <a:p>
                <a:pPr algn="ctr"/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limLow>
                      <m:limLow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 dirty="0">
                            <a:latin typeface="Cambria Math" panose="02040503050406030204" pitchFamily="18" charset="0"/>
                          </a:rPr>
                          <m:t>sup</m:t>
                        </m:r>
                      </m:e>
                      <m:lim>
                        <m:d>
                          <m:dPr>
                            <m:begChr m:val="‖"/>
                            <m:endChr m:val="‖"/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=1</m:t>
                        </m:r>
                      </m:lim>
                    </m:limLow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r>
                  <a:rPr lang="en-US" sz="2400" b="1" dirty="0" smtClean="0">
                    <a:latin typeface="Cambria Math" panose="02040503050406030204" pitchFamily="18" charset="0"/>
                  </a:rPr>
                  <a:t>Note:</a:t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/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1. Equation (A) implies that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𝐿𝑥</m:t>
                        </m:r>
                      </m:e>
                    </m:d>
                    <m:r>
                      <a:rPr lang="en-US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en-US" sz="2400" dirty="0"/>
                  <a:t/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. In fact</a:t>
                </a:r>
              </a:p>
              <a:p>
                <a:r>
                  <a:rPr lang="en-US" sz="2400" dirty="0" smtClean="0"/>
                  <a:t/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 is the least number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 such that 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𝐿𝑥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latin typeface="Cambria Math" panose="02040503050406030204" pitchFamily="18" charset="0"/>
                  </a:rPr>
                  <a:t> for all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2. </a:t>
                </a:r>
                <a:r>
                  <a:rPr lang="en-US" sz="2400" dirty="0">
                    <a:latin typeface="Cambria Math" panose="02040503050406030204" pitchFamily="18" charset="0"/>
                  </a:rPr>
                  <a:t>The norm defined in </a:t>
                </a:r>
                <a:r>
                  <a:rPr lang="en-US" sz="2400" dirty="0" smtClean="0">
                    <a:latin typeface="Cambria Math" panose="02040503050406030204" pitchFamily="18" charset="0"/>
                  </a:rPr>
                  <a:t>(A) </a:t>
                </a:r>
                <a:r>
                  <a:rPr lang="en-US" sz="2400" dirty="0">
                    <a:latin typeface="Cambria Math" panose="02040503050406030204" pitchFamily="18" charset="0"/>
                  </a:rPr>
                  <a:t>is the standard norm 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>.</a:t>
                </a: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2" y="334845"/>
                <a:ext cx="8963695" cy="5890587"/>
              </a:xfrm>
              <a:prstGeom prst="rect">
                <a:avLst/>
              </a:prstGeom>
              <a:blipFill rotWithShape="0">
                <a:blip r:embed="rId3"/>
                <a:stretch>
                  <a:fillRect l="-1088" b="-14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182410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90152" y="334845"/>
                <a:ext cx="8963695" cy="57266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smtClean="0">
                          <a:latin typeface="Cambria Math" panose="02040503050406030204" pitchFamily="18" charset="0"/>
                        </a:rPr>
                        <m:t>𝑻𝒉𝒆𝒐𝒓𝒆𝒎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: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If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normed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space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and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is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Banach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space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nor/>
                        </m:rPr>
                        <a:rPr lang="en-US" sz="2400">
                          <a:latin typeface="Cambria Math" panose="02040503050406030204" pitchFamily="18" charset="0"/>
                        </a:rPr>
                        <m:t>then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m:rPr>
                          <m:nor/>
                        </m:rP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1"/>
                        <m:t>is</m:t>
                      </m:r>
                      <m:r>
                        <m:rPr>
                          <m:nor/>
                        </m:rPr>
                        <a:rPr lang="en-US" sz="2400" i="1"/>
                        <m:t> </m:t>
                      </m:r>
                      <m:r>
                        <m:rPr>
                          <m:nor/>
                        </m:rPr>
                        <a:rPr lang="en-US" sz="2400" i="1"/>
                        <m:t>a</m:t>
                      </m:r>
                      <m:r>
                        <m:rPr>
                          <m:nor/>
                        </m:rPr>
                        <a:rPr lang="en-US" sz="2400" i="1"/>
                        <m:t> </m:t>
                      </m:r>
                      <m:r>
                        <m:rPr>
                          <m:nor/>
                        </m:rPr>
                        <a:rPr lang="en-US" sz="2400" i="1"/>
                        <m:t>Banach</m:t>
                      </m:r>
                      <m:r>
                        <m:rPr>
                          <m:nor/>
                        </m:rPr>
                        <a:rPr lang="en-US" sz="2400" i="1"/>
                        <m:t> </m:t>
                      </m:r>
                      <m:r>
                        <m:rPr>
                          <m:nor/>
                        </m:rPr>
                        <a:rPr lang="en-US" sz="2400" i="1"/>
                        <m:t>space</m:t>
                      </m:r>
                      <m:r>
                        <m:rPr>
                          <m:nor/>
                        </m:rPr>
                        <a:rPr lang="en-US" sz="2400" i="1"/>
                        <m:t>.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𝑷𝒓𝒐𝒐𝒇</m:t>
                      </m:r>
                      <m:r>
                        <a:rPr lang="en-US" sz="2400" b="1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𝑊𝑒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𝑤𝑖𝑙𝑙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𝑠h𝑜𝑤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𝑐𝑜𝑚𝑝𝑙𝑒𝑡𝑒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𝐶𝑎𝑢𝑐h𝑦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𝑙𝑒𝑡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𝑏𝑒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𝑎𝑟𝑏𝑖𝑡𝑟𝑎𝑟𝑦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𝑒𝑙𝑒𝑚𝑒𝑛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𝑜𝑓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𝑇h𝑒𝑛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→∞,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𝑤h𝑖𝑐h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𝑠h𝑜𝑤𝑠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𝑡h𝑎𝑡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𝐶𝑎𝑢𝑐h𝑦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𝑠𝑒𝑞𝑢𝑒𝑛𝑐𝑒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𝐵𝑦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𝑡h𝑒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𝑐𝑜𝑚𝑝𝑙𝑒𝑡𝑒𝑛𝑒𝑠𝑠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𝑠𝑢𝑐h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𝑡h𝑎𝑡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  </m:t>
                      </m:r>
                    </m:oMath>
                  </m:oMathPara>
                </a14:m>
                <a:endParaRPr lang="en-US" sz="2400" b="0" i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Since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</a:rPr>
                        <m:t>is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an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arbitrary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element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of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𝑡h𝑖𝑠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𝑑𝑒𝑓𝑖𝑛𝑒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𝑚𝑎𝑝𝑝𝑖𝑛𝑔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𝑓𝑟𝑜𝑚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𝑖𝑛𝑡𝑜</m:t>
                      </m:r>
                      <m:sSub>
                        <m:sSub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. </m:t>
                          </m:r>
                        </m:e>
                      </m:func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𝑁𝑜𝑤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𝑤𝑒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h𝑎𝑣𝑒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𝑡𝑜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𝑠h𝑜𝑤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𝑡h𝑎𝑡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𝐿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→0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𝐶𝑙𝑒𝑎𝑟𝑙𝑦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𝑖𝑠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𝑙𝑖𝑛𝑒𝑎𝑟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𝑚𝑎𝑝𝑝𝑖𝑛𝑔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. Since Cauchy sequence are bounded, there exist a constant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𝑎𝑙𝑙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ℕ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</m:oMath>
                  </m:oMathPara>
                </a14:m>
                <a:endParaRPr lang="en-US" sz="2400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52" y="334845"/>
                <a:ext cx="8963695" cy="5726696"/>
              </a:xfrm>
              <a:prstGeom prst="rect">
                <a:avLst/>
              </a:prstGeom>
              <a:blipFill rotWithShape="0">
                <a:blip r:embed="rId3"/>
                <a:stretch>
                  <a:fillRect l="-1088" b="-7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239608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=""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206063" y="257578"/>
                <a:ext cx="8693238" cy="47287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𝐶𝑜𝑛𝑠𝑒𝑞𝑢𝑒𝑛𝑡𝑙𝑦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/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𝐿𝑥</m:t>
                        </m:r>
                      </m:e>
                    </m:d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limLow>
                              <m:limLow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 panose="02040503050406030204" pitchFamily="18" charset="0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→∞</m:t>
                                </m:r>
                              </m:lim>
                            </m:limLow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=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 panose="02040503050406030204" pitchFamily="18" charset="0"/>
                          </a:rPr>
                          <m:t>lim</m:t>
                        </m:r>
                      </m:e>
                      <m:li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→∞</m:t>
                        </m:r>
                      </m:lim>
                    </m:limLow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dirty="0">
                    <a:ea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Therefore,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 is bounded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𝐵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r>
                  <a:rPr lang="en-US" sz="2400" b="0" dirty="0" smtClean="0">
                    <a:latin typeface="Cambria Math" panose="02040503050406030204" pitchFamily="18" charset="0"/>
                  </a:rPr>
                  <a:t> It remains to prove that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. 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&gt;0,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𝑎𝑛𝑑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𝑙𝑒𝑡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𝑏𝑒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𝑠𝑢𝑐h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𝑡h𝑎𝑡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/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𝑓𝑜𝑟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𝑒𝑣𝑒𝑟𝑦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𝑡h𝑒𝑛</m:t>
                      </m:r>
                    </m:oMath>
                  </m:oMathPara>
                </a14:m>
                <a:endParaRPr lang="en-US" sz="2400" b="0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b="0" dirty="0" smtClean="0">
                    <a:latin typeface="Cambria Math" panose="02040503050406030204" pitchFamily="18" charset="0"/>
                  </a:rPr>
                  <a:t>.</a:t>
                </a: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By letting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→∞, 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𝑟𝑒𝑚𝑎𝑖𝑛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𝑓𝑖𝑥𝑒𝑑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𝑊𝑒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𝑜𝑏𝑡𝑎𝑖𝑛</m:t>
                    </m:r>
                  </m:oMath>
                </a14:m>
                <a:endParaRPr lang="en-US" sz="2400" b="0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𝜀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for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ever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𝑎𝑛𝑑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𝑒𝑣𝑒𝑟𝑦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with</m:t>
                      </m:r>
                      <m:r>
                        <a:rPr lang="en-US" sz="24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‖"/>
                          <m:endChr m:val="‖"/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sz="2400" dirty="0" smtClean="0">
                  <a:latin typeface="Cambria Math" panose="02040503050406030204" pitchFamily="18" charset="0"/>
                </a:endParaRPr>
              </a:p>
              <a:p>
                <a:r>
                  <a:rPr lang="en-US" sz="2400" dirty="0" smtClean="0">
                    <a:latin typeface="Cambria Math" panose="02040503050406030204" pitchFamily="18" charset="0"/>
                  </a:rPr>
                  <a:t>This implies that </a:t>
                </a:r>
              </a:p>
              <a:p>
                <a14:m>
                  <m:oMath xmlns:m="http://schemas.openxmlformats.org/officeDocument/2006/math">
                    <m:d>
                      <m:dPr>
                        <m:begChr m:val="‖"/>
                        <m:endChr m:val="‖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sub>
                        </m:s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𝜀</m:t>
                    </m:r>
                  </m:oMath>
                </a14:m>
                <a:r>
                  <a:rPr lang="en-US" sz="2400" dirty="0" smtClean="0">
                    <a:latin typeface="Cambria Math" panose="02040503050406030204" pitchFamily="18" charset="0"/>
                  </a:rPr>
                  <a:t/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for</m:t>
                    </m:r>
                    <m:r>
                      <a:rPr lang="en-US" sz="240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𝑎𝑙𝑙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𝑤h𝑖𝑐h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𝑐𝑜𝑚𝑝𝑙𝑒𝑡𝑒𝑠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𝑡h𝑒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𝑝𝑟𝑜𝑜𝑓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 </m:t>
                    </m:r>
                  </m:oMath>
                </a14:m>
                <a:endParaRPr lang="en-US" sz="2400" dirty="0">
                  <a:latin typeface="Cambria Math" panose="02040503050406030204" pitchFamily="18" charset="0"/>
                </a:endParaRPr>
              </a:p>
              <a:p>
                <a:endParaRPr lang="en-US" sz="2400" b="0" dirty="0" smtClean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6063" y="257578"/>
                <a:ext cx="8693238" cy="4728730"/>
              </a:xfrm>
              <a:prstGeom prst="rect">
                <a:avLst/>
              </a:prstGeom>
              <a:blipFill rotWithShape="0">
                <a:blip r:embed="rId3"/>
                <a:stretch>
                  <a:fillRect l="-1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418642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409778"/>
            <a:ext cx="591867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Today’s Lectures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669701" y="1596979"/>
            <a:ext cx="7868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this lecture we presented some result regarding </a:t>
            </a:r>
            <a:r>
              <a:rPr lang="en-US" sz="2800" dirty="0" err="1" smtClean="0"/>
              <a:t>Banach</a:t>
            </a:r>
            <a:r>
              <a:rPr lang="en-US" sz="2800" dirty="0" smtClean="0"/>
              <a:t> spaces and then define Linear mappings and proved some theorems on it. </a:t>
            </a:r>
          </a:p>
        </p:txBody>
      </p:sp>
    </p:spTree>
    <p:extLst>
      <p:ext uri="{BB962C8B-B14F-4D97-AF65-F5344CB8AC3E}">
        <p14:creationId xmlns="" xmlns:p14="http://schemas.microsoft.com/office/powerpoint/2010/main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1896</TotalTime>
  <Words>32</Words>
  <Application>Microsoft Office PowerPoint</Application>
  <PresentationFormat>On-screen Show (4:3)</PresentationFormat>
  <Paragraphs>14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stdc_lp</cp:lastModifiedBy>
  <cp:revision>210</cp:revision>
  <dcterms:created xsi:type="dcterms:W3CDTF">2014-06-15T01:18:03Z</dcterms:created>
  <dcterms:modified xsi:type="dcterms:W3CDTF">2014-06-28T20:49:09Z</dcterms:modified>
</cp:coreProperties>
</file>