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30"/>
  </p:notesMasterIdLst>
  <p:sldIdLst>
    <p:sldId id="370" r:id="rId2"/>
    <p:sldId id="330" r:id="rId3"/>
    <p:sldId id="371" r:id="rId4"/>
    <p:sldId id="372" r:id="rId5"/>
    <p:sldId id="373" r:id="rId6"/>
    <p:sldId id="374" r:id="rId7"/>
    <p:sldId id="375" r:id="rId8"/>
    <p:sldId id="376" r:id="rId9"/>
    <p:sldId id="377" r:id="rId10"/>
    <p:sldId id="378" r:id="rId11"/>
    <p:sldId id="379" r:id="rId12"/>
    <p:sldId id="380" r:id="rId13"/>
    <p:sldId id="381" r:id="rId14"/>
    <p:sldId id="382" r:id="rId15"/>
    <p:sldId id="383" r:id="rId16"/>
    <p:sldId id="384" r:id="rId17"/>
    <p:sldId id="385" r:id="rId18"/>
    <p:sldId id="386" r:id="rId19"/>
    <p:sldId id="387" r:id="rId20"/>
    <p:sldId id="388" r:id="rId21"/>
    <p:sldId id="389" r:id="rId22"/>
    <p:sldId id="394" r:id="rId23"/>
    <p:sldId id="390" r:id="rId24"/>
    <p:sldId id="391" r:id="rId25"/>
    <p:sldId id="395" r:id="rId26"/>
    <p:sldId id="392" r:id="rId27"/>
    <p:sldId id="393" r:id="rId28"/>
    <p:sldId id="339"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jad" initials="a" lastIdx="0" clrIdx="0">
    <p:extLst>
      <p:ext uri="{19B8F6BF-5375-455C-9EA6-DF929625EA0E}">
        <p15:presenceInfo xmlns:p15="http://schemas.microsoft.com/office/powerpoint/2012/main" xmlns="" userId="amj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1296"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7/22/2014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p14="http://schemas.microsoft.com/office/powerpoint/2010/main" xmlns=""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7/22/2014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26.emf"/></Relationships>
</file>

<file path=ppt/slides/_rels/slide2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slideLayout" Target="../slideLayouts/slideLayout7.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89736"/>
            <a:ext cx="6858000" cy="2387600"/>
          </a:xfrm>
        </p:spPr>
        <p:txBody>
          <a:bodyPr>
            <a:noAutofit/>
          </a:bodyPr>
          <a:lstStyle/>
          <a:p>
            <a:pPr algn="ctr"/>
            <a:r>
              <a:rPr lang="en-US" sz="6000" b="1" dirty="0" smtClean="0">
                <a:latin typeface="+mn-lt"/>
              </a:rPr>
              <a:t>Introduction To Hilbert Spaces with Applications</a:t>
            </a:r>
            <a:endParaRPr lang="en-US" sz="6000" b="1" dirty="0">
              <a:latin typeface="+mn-lt"/>
            </a:endParaRPr>
          </a:p>
        </p:txBody>
      </p:sp>
      <p:sp>
        <p:nvSpPr>
          <p:cNvPr id="3" name="TextBox 2"/>
          <p:cNvSpPr txBox="1"/>
          <p:nvPr/>
        </p:nvSpPr>
        <p:spPr>
          <a:xfrm>
            <a:off x="2180479" y="3820628"/>
            <a:ext cx="5068632" cy="1569660"/>
          </a:xfrm>
          <a:prstGeom prst="rect">
            <a:avLst/>
          </a:prstGeom>
          <a:noFill/>
        </p:spPr>
        <p:txBody>
          <a:bodyPr wrap="none" rtlCol="0">
            <a:spAutoFit/>
          </a:bodyPr>
          <a:lstStyle/>
          <a:p>
            <a:r>
              <a:rPr lang="en-US" sz="2400" dirty="0" err="1" smtClean="0"/>
              <a:t>Lokenath</a:t>
            </a:r>
            <a:r>
              <a:rPr lang="en-US" sz="2400" dirty="0" smtClean="0"/>
              <a:t> </a:t>
            </a:r>
            <a:r>
              <a:rPr lang="en-US" sz="2400" dirty="0" err="1" smtClean="0"/>
              <a:t>Debnath</a:t>
            </a:r>
            <a:r>
              <a:rPr lang="en-US" sz="2400" dirty="0" smtClean="0"/>
              <a:t> and </a:t>
            </a:r>
            <a:r>
              <a:rPr lang="en-US" sz="2400" dirty="0" err="1" smtClean="0"/>
              <a:t>Piotr</a:t>
            </a:r>
            <a:r>
              <a:rPr lang="en-US" sz="2400" dirty="0" smtClean="0"/>
              <a:t> </a:t>
            </a:r>
            <a:r>
              <a:rPr lang="en-US" sz="2400" dirty="0" err="1" smtClean="0"/>
              <a:t>Mikusinski</a:t>
            </a:r>
            <a:endParaRPr lang="en-US" sz="2400" dirty="0" smtClean="0"/>
          </a:p>
          <a:p>
            <a:endParaRPr lang="en-US" sz="2400" dirty="0" smtClean="0"/>
          </a:p>
          <a:p>
            <a:endParaRPr lang="en-US" sz="2400" dirty="0" smtClean="0"/>
          </a:p>
          <a:p>
            <a:r>
              <a:rPr lang="en-US" sz="2400" dirty="0" smtClean="0"/>
              <a:t>Course Teacher: Dr. </a:t>
            </a:r>
            <a:r>
              <a:rPr lang="en-US" sz="2400" dirty="0" err="1" smtClean="0"/>
              <a:t>Amjad</a:t>
            </a:r>
            <a:r>
              <a:rPr lang="en-US" sz="2400" dirty="0" smtClean="0"/>
              <a:t> </a:t>
            </a:r>
            <a:r>
              <a:rPr lang="en-US" sz="2400" dirty="0" err="1" smtClean="0"/>
              <a:t>Hussain</a:t>
            </a:r>
            <a:endParaRPr lang="en-US" sz="2400" dirty="0"/>
          </a:p>
        </p:txBody>
      </p:sp>
    </p:spTree>
    <p:extLst>
      <p:ext uri="{BB962C8B-B14F-4D97-AF65-F5344CB8AC3E}">
        <p14:creationId xmlns:p14="http://schemas.microsoft.com/office/powerpoint/2010/main" xmlns="" val="2655773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468" y="1040843"/>
            <a:ext cx="5139548" cy="523220"/>
          </a:xfrm>
          <a:prstGeom prst="rect">
            <a:avLst/>
          </a:prstGeom>
        </p:spPr>
        <p:txBody>
          <a:bodyPr wrap="none">
            <a:spAutoFit/>
          </a:bodyPr>
          <a:lstStyle/>
          <a:p>
            <a:r>
              <a:rPr lang="en-US" sz="2800" b="1" dirty="0" smtClean="0">
                <a:latin typeface="TarzanaNarrowBold"/>
              </a:rPr>
              <a:t>Summary of the Last Lecture</a:t>
            </a:r>
            <a:endParaRPr lang="en-US" sz="2800" dirty="0"/>
          </a:p>
        </p:txBody>
      </p:sp>
      <p:sp>
        <p:nvSpPr>
          <p:cNvPr id="5" name="TextBox 4"/>
          <p:cNvSpPr txBox="1"/>
          <p:nvPr/>
        </p:nvSpPr>
        <p:spPr>
          <a:xfrm>
            <a:off x="772732" y="2356833"/>
            <a:ext cx="7868992" cy="3539430"/>
          </a:xfrm>
          <a:prstGeom prst="rect">
            <a:avLst/>
          </a:prstGeom>
          <a:noFill/>
        </p:spPr>
        <p:txBody>
          <a:bodyPr wrap="square" rtlCol="0">
            <a:spAutoFit/>
          </a:bodyPr>
          <a:lstStyle/>
          <a:p>
            <a:r>
              <a:rPr lang="en-US" sz="2800" dirty="0" smtClean="0"/>
              <a:t>In our last lecture,  we mainly concerned with two very important sections of Chapter 5, namely the method of solution for separable kernel and differential equations and differential  operators. The first section was ended with some theorems with related examples. However, the second one was still under discussion and will be completed in this lecture.</a:t>
            </a:r>
          </a:p>
        </p:txBody>
      </p:sp>
    </p:spTree>
    <p:extLst>
      <p:ext uri="{BB962C8B-B14F-4D97-AF65-F5344CB8AC3E}">
        <p14:creationId xmlns:p14="http://schemas.microsoft.com/office/powerpoint/2010/main" xmlns="" val="3908398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4459" y="552428"/>
            <a:ext cx="8775083" cy="3898589"/>
          </a:xfrm>
          <a:prstGeom prst="rect">
            <a:avLst/>
          </a:prstGeom>
        </p:spPr>
      </p:pic>
    </p:spTree>
    <p:extLst>
      <p:ext uri="{BB962C8B-B14F-4D97-AF65-F5344CB8AC3E}">
        <p14:creationId xmlns:p14="http://schemas.microsoft.com/office/powerpoint/2010/main" xmlns="" val="1647841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40351" y="613352"/>
            <a:ext cx="8663299" cy="5631296"/>
          </a:xfrm>
          <a:prstGeom prst="rect">
            <a:avLst/>
          </a:prstGeom>
        </p:spPr>
      </p:pic>
    </p:spTree>
    <p:extLst>
      <p:ext uri="{BB962C8B-B14F-4D97-AF65-F5344CB8AC3E}">
        <p14:creationId xmlns:p14="http://schemas.microsoft.com/office/powerpoint/2010/main" xmlns="" val="1540905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443341"/>
            <a:ext cx="8942760" cy="3395546"/>
          </a:xfrm>
          <a:prstGeom prst="rect">
            <a:avLst/>
          </a:prstGeom>
        </p:spPr>
      </p:pic>
      <p:pic>
        <p:nvPicPr>
          <p:cNvPr id="4" name="Picture 3"/>
          <p:cNvPicPr>
            <a:picLocks noChangeAspect="1"/>
          </p:cNvPicPr>
          <p:nvPr/>
        </p:nvPicPr>
        <p:blipFill>
          <a:blip r:embed="rId4"/>
          <a:stretch>
            <a:fillRect/>
          </a:stretch>
        </p:blipFill>
        <p:spPr>
          <a:xfrm>
            <a:off x="266358" y="4052637"/>
            <a:ext cx="8327945" cy="1998202"/>
          </a:xfrm>
          <a:prstGeom prst="rect">
            <a:avLst/>
          </a:prstGeom>
        </p:spPr>
      </p:pic>
    </p:spTree>
    <p:extLst>
      <p:ext uri="{BB962C8B-B14F-4D97-AF65-F5344CB8AC3E}">
        <p14:creationId xmlns:p14="http://schemas.microsoft.com/office/powerpoint/2010/main" xmlns="" val="23745391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4459" y="983649"/>
            <a:ext cx="8775083" cy="4890703"/>
          </a:xfrm>
          <a:prstGeom prst="rect">
            <a:avLst/>
          </a:prstGeom>
        </p:spPr>
      </p:pic>
    </p:spTree>
    <p:extLst>
      <p:ext uri="{BB962C8B-B14F-4D97-AF65-F5344CB8AC3E}">
        <p14:creationId xmlns:p14="http://schemas.microsoft.com/office/powerpoint/2010/main" xmlns="" val="27914486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4459" y="319909"/>
            <a:ext cx="8775083" cy="6218180"/>
          </a:xfrm>
          <a:prstGeom prst="rect">
            <a:avLst/>
          </a:prstGeom>
        </p:spPr>
      </p:pic>
    </p:spTree>
    <p:extLst>
      <p:ext uri="{BB962C8B-B14F-4D97-AF65-F5344CB8AC3E}">
        <p14:creationId xmlns:p14="http://schemas.microsoft.com/office/powerpoint/2010/main" xmlns="" val="2702568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788020"/>
            <a:ext cx="8830975" cy="5281960"/>
          </a:xfrm>
          <a:prstGeom prst="rect">
            <a:avLst/>
          </a:prstGeom>
        </p:spPr>
      </p:pic>
    </p:spTree>
    <p:extLst>
      <p:ext uri="{BB962C8B-B14F-4D97-AF65-F5344CB8AC3E}">
        <p14:creationId xmlns:p14="http://schemas.microsoft.com/office/powerpoint/2010/main" xmlns="" val="16890572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4047" y="628715"/>
            <a:ext cx="4057521" cy="523220"/>
          </a:xfrm>
          <a:prstGeom prst="rect">
            <a:avLst/>
          </a:prstGeom>
        </p:spPr>
        <p:txBody>
          <a:bodyPr wrap="none">
            <a:spAutoFit/>
          </a:bodyPr>
          <a:lstStyle/>
          <a:p>
            <a:r>
              <a:rPr lang="en-US" sz="2800" b="1" dirty="0" err="1" smtClean="0">
                <a:latin typeface="TarzanaNarrowBold"/>
              </a:rPr>
              <a:t>Sturn</a:t>
            </a:r>
            <a:r>
              <a:rPr lang="en-US" sz="2800" b="1" dirty="0" err="1">
                <a:latin typeface="TarzanaNarrowBold"/>
              </a:rPr>
              <a:t>-</a:t>
            </a:r>
            <a:r>
              <a:rPr lang="en-US" sz="2800" b="1" dirty="0" err="1" smtClean="0">
                <a:latin typeface="TarzanaNarrowBold"/>
              </a:rPr>
              <a:t>Liouville</a:t>
            </a:r>
            <a:r>
              <a:rPr lang="en-US" sz="2800" b="1" dirty="0" smtClean="0">
                <a:latin typeface="TarzanaNarrowBold"/>
              </a:rPr>
              <a:t> System</a:t>
            </a:r>
            <a:endParaRPr lang="en-US" sz="2800" dirty="0"/>
          </a:p>
        </p:txBody>
      </p:sp>
      <p:pic>
        <p:nvPicPr>
          <p:cNvPr id="3" name="Picture 2"/>
          <p:cNvPicPr>
            <a:picLocks noChangeAspect="1"/>
          </p:cNvPicPr>
          <p:nvPr/>
        </p:nvPicPr>
        <p:blipFill>
          <a:blip r:embed="rId3"/>
          <a:stretch>
            <a:fillRect/>
          </a:stretch>
        </p:blipFill>
        <p:spPr>
          <a:xfrm>
            <a:off x="156512" y="1638957"/>
            <a:ext cx="8830975" cy="4764943"/>
          </a:xfrm>
          <a:prstGeom prst="rect">
            <a:avLst/>
          </a:prstGeom>
        </p:spPr>
      </p:pic>
    </p:spTree>
    <p:extLst>
      <p:ext uri="{BB962C8B-B14F-4D97-AF65-F5344CB8AC3E}">
        <p14:creationId xmlns:p14="http://schemas.microsoft.com/office/powerpoint/2010/main" xmlns="" val="3619662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7875" y="1387293"/>
            <a:ext cx="8893183" cy="3588360"/>
            <a:chOff x="117875" y="498649"/>
            <a:chExt cx="8893183" cy="3588360"/>
          </a:xfrm>
        </p:grpSpPr>
        <p:pic>
          <p:nvPicPr>
            <p:cNvPr id="2" name="Picture 1"/>
            <p:cNvPicPr>
              <a:picLocks noChangeAspect="1"/>
            </p:cNvPicPr>
            <p:nvPr/>
          </p:nvPicPr>
          <p:blipFill>
            <a:blip r:embed="rId3"/>
            <a:stretch>
              <a:fillRect/>
            </a:stretch>
          </p:blipFill>
          <p:spPr>
            <a:xfrm>
              <a:off x="117875" y="498649"/>
              <a:ext cx="8830975" cy="2640980"/>
            </a:xfrm>
            <a:prstGeom prst="rect">
              <a:avLst/>
            </a:prstGeom>
          </p:spPr>
        </p:pic>
        <p:pic>
          <p:nvPicPr>
            <p:cNvPr id="3" name="Picture 2"/>
            <p:cNvPicPr>
              <a:picLocks noChangeAspect="1"/>
            </p:cNvPicPr>
            <p:nvPr/>
          </p:nvPicPr>
          <p:blipFill>
            <a:blip r:embed="rId4"/>
            <a:stretch>
              <a:fillRect/>
            </a:stretch>
          </p:blipFill>
          <p:spPr>
            <a:xfrm>
              <a:off x="235975" y="3234629"/>
              <a:ext cx="8775083" cy="852380"/>
            </a:xfrm>
            <a:prstGeom prst="rect">
              <a:avLst/>
            </a:prstGeom>
          </p:spPr>
        </p:pic>
      </p:grpSp>
    </p:spTree>
    <p:extLst>
      <p:ext uri="{BB962C8B-B14F-4D97-AF65-F5344CB8AC3E}">
        <p14:creationId xmlns:p14="http://schemas.microsoft.com/office/powerpoint/2010/main" xmlns="" val="26585862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410736"/>
            <a:ext cx="8942760" cy="6036526"/>
          </a:xfrm>
          <a:prstGeom prst="rect">
            <a:avLst/>
          </a:prstGeom>
        </p:spPr>
      </p:pic>
    </p:spTree>
    <p:extLst>
      <p:ext uri="{BB962C8B-B14F-4D97-AF65-F5344CB8AC3E}">
        <p14:creationId xmlns:p14="http://schemas.microsoft.com/office/powerpoint/2010/main" xmlns="" val="663811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2673" y="508550"/>
            <a:ext cx="8998652" cy="5840898"/>
          </a:xfrm>
          <a:prstGeom prst="rect">
            <a:avLst/>
          </a:prstGeom>
        </p:spPr>
      </p:pic>
    </p:spTree>
    <p:extLst>
      <p:ext uri="{BB962C8B-B14F-4D97-AF65-F5344CB8AC3E}">
        <p14:creationId xmlns:p14="http://schemas.microsoft.com/office/powerpoint/2010/main" xmlns="" val="30874585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32943" y="695213"/>
            <a:ext cx="8775083" cy="1732707"/>
          </a:xfrm>
          <a:prstGeom prst="rect">
            <a:avLst/>
          </a:prstGeom>
        </p:spPr>
      </p:pic>
      <p:pic>
        <p:nvPicPr>
          <p:cNvPr id="3" name="Picture 2"/>
          <p:cNvPicPr>
            <a:picLocks noChangeAspect="1"/>
          </p:cNvPicPr>
          <p:nvPr/>
        </p:nvPicPr>
        <p:blipFill>
          <a:blip r:embed="rId4"/>
          <a:stretch>
            <a:fillRect/>
          </a:stretch>
        </p:blipFill>
        <p:spPr>
          <a:xfrm>
            <a:off x="72673" y="2457826"/>
            <a:ext cx="8998652" cy="4080244"/>
          </a:xfrm>
          <a:prstGeom prst="rect">
            <a:avLst/>
          </a:prstGeom>
        </p:spPr>
      </p:pic>
    </p:spTree>
    <p:extLst>
      <p:ext uri="{BB962C8B-B14F-4D97-AF65-F5344CB8AC3E}">
        <p14:creationId xmlns:p14="http://schemas.microsoft.com/office/powerpoint/2010/main" xmlns="" val="42498442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2673" y="473617"/>
            <a:ext cx="8998652" cy="5910765"/>
          </a:xfrm>
          <a:prstGeom prst="rect">
            <a:avLst/>
          </a:prstGeom>
        </p:spPr>
      </p:pic>
    </p:spTree>
    <p:extLst>
      <p:ext uri="{BB962C8B-B14F-4D97-AF65-F5344CB8AC3E}">
        <p14:creationId xmlns:p14="http://schemas.microsoft.com/office/powerpoint/2010/main" xmlns="" val="2558822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4728" y="628511"/>
            <a:ext cx="9054544" cy="4750969"/>
          </a:xfrm>
          <a:prstGeom prst="rect">
            <a:avLst/>
          </a:prstGeom>
        </p:spPr>
      </p:pic>
    </p:spTree>
    <p:extLst>
      <p:ext uri="{BB962C8B-B14F-4D97-AF65-F5344CB8AC3E}">
        <p14:creationId xmlns:p14="http://schemas.microsoft.com/office/powerpoint/2010/main" xmlns="" val="3018897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342663"/>
            <a:ext cx="8830975" cy="3828723"/>
          </a:xfrm>
          <a:prstGeom prst="rect">
            <a:avLst/>
          </a:prstGeom>
        </p:spPr>
      </p:pic>
    </p:spTree>
    <p:extLst>
      <p:ext uri="{BB962C8B-B14F-4D97-AF65-F5344CB8AC3E}">
        <p14:creationId xmlns:p14="http://schemas.microsoft.com/office/powerpoint/2010/main" xmlns="" val="9816154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1500665"/>
            <a:ext cx="8942760" cy="3856669"/>
          </a:xfrm>
          <a:prstGeom prst="rect">
            <a:avLst/>
          </a:prstGeom>
        </p:spPr>
      </p:pic>
    </p:spTree>
    <p:extLst>
      <p:ext uri="{BB962C8B-B14F-4D97-AF65-F5344CB8AC3E}">
        <p14:creationId xmlns:p14="http://schemas.microsoft.com/office/powerpoint/2010/main" xmlns="" val="39888290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250042"/>
            <a:ext cx="8886867" cy="6357915"/>
          </a:xfrm>
          <a:prstGeom prst="rect">
            <a:avLst/>
          </a:prstGeom>
        </p:spPr>
      </p:pic>
    </p:spTree>
    <p:extLst>
      <p:ext uri="{BB962C8B-B14F-4D97-AF65-F5344CB8AC3E}">
        <p14:creationId xmlns:p14="http://schemas.microsoft.com/office/powerpoint/2010/main" xmlns="" val="26690528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4459" y="564445"/>
            <a:ext cx="8775083" cy="5729110"/>
          </a:xfrm>
          <a:prstGeom prst="rect">
            <a:avLst/>
          </a:prstGeom>
        </p:spPr>
      </p:pic>
    </p:spTree>
    <p:extLst>
      <p:ext uri="{BB962C8B-B14F-4D97-AF65-F5344CB8AC3E}">
        <p14:creationId xmlns:p14="http://schemas.microsoft.com/office/powerpoint/2010/main" xmlns="" val="11503003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12404" y="877167"/>
            <a:ext cx="8719191" cy="4485474"/>
          </a:xfrm>
          <a:prstGeom prst="rect">
            <a:avLst/>
          </a:prstGeom>
        </p:spPr>
      </p:pic>
    </p:spTree>
    <p:extLst>
      <p:ext uri="{BB962C8B-B14F-4D97-AF65-F5344CB8AC3E}">
        <p14:creationId xmlns:p14="http://schemas.microsoft.com/office/powerpoint/2010/main" xmlns="" val="35326434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2673" y="1298051"/>
            <a:ext cx="8998652" cy="4261899"/>
          </a:xfrm>
          <a:prstGeom prst="rect">
            <a:avLst/>
          </a:prstGeom>
        </p:spPr>
      </p:pic>
    </p:spTree>
    <p:extLst>
      <p:ext uri="{BB962C8B-B14F-4D97-AF65-F5344CB8AC3E}">
        <p14:creationId xmlns:p14="http://schemas.microsoft.com/office/powerpoint/2010/main" xmlns="" val="30549892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8296" y="857886"/>
            <a:ext cx="8607407" cy="5142226"/>
          </a:xfrm>
          <a:prstGeom prst="rect">
            <a:avLst/>
          </a:prstGeom>
        </p:spPr>
      </p:pic>
    </p:spTree>
    <p:extLst>
      <p:ext uri="{BB962C8B-B14F-4D97-AF65-F5344CB8AC3E}">
        <p14:creationId xmlns:p14="http://schemas.microsoft.com/office/powerpoint/2010/main" xmlns="" val="4084914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669245"/>
            <a:ext cx="8942760" cy="5519509"/>
          </a:xfrm>
          <a:prstGeom prst="rect">
            <a:avLst/>
          </a:prstGeom>
        </p:spPr>
      </p:pic>
    </p:spTree>
    <p:extLst>
      <p:ext uri="{BB962C8B-B14F-4D97-AF65-F5344CB8AC3E}">
        <p14:creationId xmlns:p14="http://schemas.microsoft.com/office/powerpoint/2010/main" xmlns="" val="18325640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410762"/>
            <a:ext cx="8886867" cy="3898589"/>
          </a:xfrm>
          <a:prstGeom prst="rect">
            <a:avLst/>
          </a:prstGeom>
        </p:spPr>
      </p:pic>
      <p:pic>
        <p:nvPicPr>
          <p:cNvPr id="3" name="Picture 2"/>
          <p:cNvPicPr>
            <a:picLocks noChangeAspect="1"/>
          </p:cNvPicPr>
          <p:nvPr/>
        </p:nvPicPr>
        <p:blipFill>
          <a:blip r:embed="rId4"/>
          <a:stretch>
            <a:fillRect/>
          </a:stretch>
        </p:blipFill>
        <p:spPr>
          <a:xfrm>
            <a:off x="412154" y="4233874"/>
            <a:ext cx="8551514" cy="1481184"/>
          </a:xfrm>
          <a:prstGeom prst="rect">
            <a:avLst/>
          </a:prstGeom>
        </p:spPr>
      </p:pic>
    </p:spTree>
    <p:extLst>
      <p:ext uri="{BB962C8B-B14F-4D97-AF65-F5344CB8AC3E}">
        <p14:creationId xmlns:p14="http://schemas.microsoft.com/office/powerpoint/2010/main" xmlns="" val="18883797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1493679"/>
            <a:ext cx="8830975" cy="3870643"/>
          </a:xfrm>
          <a:prstGeom prst="rect">
            <a:avLst/>
          </a:prstGeom>
        </p:spPr>
      </p:pic>
    </p:spTree>
    <p:extLst>
      <p:ext uri="{BB962C8B-B14F-4D97-AF65-F5344CB8AC3E}">
        <p14:creationId xmlns:p14="http://schemas.microsoft.com/office/powerpoint/2010/main" xmlns="" val="6701672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002206"/>
            <a:ext cx="5645584" cy="523220"/>
          </a:xfrm>
          <a:prstGeom prst="rect">
            <a:avLst/>
          </a:prstGeom>
        </p:spPr>
        <p:txBody>
          <a:bodyPr wrap="none">
            <a:spAutoFit/>
          </a:bodyPr>
          <a:lstStyle/>
          <a:p>
            <a:r>
              <a:rPr lang="en-US" sz="2800" b="1" dirty="0" smtClean="0">
                <a:latin typeface="TarzanaNarrowBold"/>
              </a:rPr>
              <a:t>Summary of </a:t>
            </a:r>
            <a:r>
              <a:rPr lang="en-US" sz="2800" b="1" dirty="0">
                <a:latin typeface="TarzanaNarrowBold"/>
              </a:rPr>
              <a:t>the today’s </a:t>
            </a:r>
            <a:r>
              <a:rPr lang="en-US" sz="2800" b="1" dirty="0" smtClean="0">
                <a:latin typeface="TarzanaNarrowBold"/>
              </a:rPr>
              <a:t>Lecture</a:t>
            </a:r>
            <a:endParaRPr lang="en-US" sz="2800" dirty="0"/>
          </a:p>
        </p:txBody>
      </p:sp>
      <p:sp>
        <p:nvSpPr>
          <p:cNvPr id="4" name="TextBox 3"/>
          <p:cNvSpPr txBox="1"/>
          <p:nvPr/>
        </p:nvSpPr>
        <p:spPr>
          <a:xfrm>
            <a:off x="772732" y="2356833"/>
            <a:ext cx="7868992" cy="2677656"/>
          </a:xfrm>
          <a:prstGeom prst="rect">
            <a:avLst/>
          </a:prstGeom>
          <a:noFill/>
        </p:spPr>
        <p:txBody>
          <a:bodyPr wrap="square" rtlCol="0">
            <a:spAutoFit/>
          </a:bodyPr>
          <a:lstStyle/>
          <a:p>
            <a:r>
              <a:rPr lang="en-US" sz="2800" dirty="0" smtClean="0"/>
              <a:t>In our today’s lecture, we finish the remainder of the uncompleted section of differential operators. We then started a new section, namely, </a:t>
            </a:r>
            <a:r>
              <a:rPr lang="en-US" sz="2800" dirty="0" err="1" smtClean="0"/>
              <a:t>Sturn-Liouville</a:t>
            </a:r>
            <a:r>
              <a:rPr lang="en-US" sz="2800" dirty="0" smtClean="0"/>
              <a:t> system and proved many theorem regarding this topic. Some examples are also provided for thorough understanding of </a:t>
            </a:r>
            <a:r>
              <a:rPr lang="en-US" sz="2800" smtClean="0"/>
              <a:t>the topic.</a:t>
            </a:r>
            <a:endParaRPr lang="en-US" sz="2800" dirty="0" smtClean="0"/>
          </a:p>
        </p:txBody>
      </p:sp>
    </p:spTree>
    <p:extLst>
      <p:ext uri="{BB962C8B-B14F-4D97-AF65-F5344CB8AC3E}">
        <p14:creationId xmlns:p14="http://schemas.microsoft.com/office/powerpoint/2010/main" xmlns="" val="62135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8150</TotalTime>
  <Words>139</Words>
  <Application>Microsoft Office PowerPoint</Application>
  <PresentationFormat>On-screen Show (4:3)</PresentationFormat>
  <Paragraphs>10</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Introduction To Hilbert Spaces with Applications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Administrator</cp:lastModifiedBy>
  <cp:revision>721</cp:revision>
  <dcterms:created xsi:type="dcterms:W3CDTF">2014-06-15T01:18:03Z</dcterms:created>
  <dcterms:modified xsi:type="dcterms:W3CDTF">2014-07-22T13:04:57Z</dcterms:modified>
</cp:coreProperties>
</file>