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6" r:id="rId1"/>
  </p:sldMasterIdLst>
  <p:notesMasterIdLst>
    <p:notesMasterId r:id="rId24"/>
  </p:notesMasterIdLst>
  <p:sldIdLst>
    <p:sldId id="370" r:id="rId2"/>
    <p:sldId id="330" r:id="rId3"/>
    <p:sldId id="371" r:id="rId4"/>
    <p:sldId id="372" r:id="rId5"/>
    <p:sldId id="388" r:id="rId6"/>
    <p:sldId id="373" r:id="rId7"/>
    <p:sldId id="374" r:id="rId8"/>
    <p:sldId id="375" r:id="rId9"/>
    <p:sldId id="376" r:id="rId10"/>
    <p:sldId id="389" r:id="rId11"/>
    <p:sldId id="377" r:id="rId12"/>
    <p:sldId id="378" r:id="rId13"/>
    <p:sldId id="379" r:id="rId14"/>
    <p:sldId id="380" r:id="rId15"/>
    <p:sldId id="381" r:id="rId16"/>
    <p:sldId id="382" r:id="rId17"/>
    <p:sldId id="383" r:id="rId18"/>
    <p:sldId id="384" r:id="rId19"/>
    <p:sldId id="385" r:id="rId20"/>
    <p:sldId id="386" r:id="rId21"/>
    <p:sldId id="387" r:id="rId22"/>
    <p:sldId id="339"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jad" initials="a" lastIdx="0" clrIdx="0">
    <p:extLst>
      <p:ext uri="{19B8F6BF-5375-455C-9EA6-DF929625EA0E}">
        <p15:presenceInfo xmlns:p15="http://schemas.microsoft.com/office/powerpoint/2012/main" xmlns="" userId="amja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1296"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7A8C1B-C22B-4929-9A76-C19A4125A906}" type="datetimeFigureOut">
              <a:rPr lang="en-US" smtClean="0"/>
              <a:pPr/>
              <a:t>7/22/2014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0DFBB-E4D4-4759-81E1-06309B393803}" type="slidenum">
              <a:rPr lang="en-US" smtClean="0"/>
              <a:pPr/>
              <a:t>‹#›</a:t>
            </a:fld>
            <a:endParaRPr lang="en-US"/>
          </a:p>
        </p:txBody>
      </p:sp>
    </p:spTree>
    <p:extLst>
      <p:ext uri="{BB962C8B-B14F-4D97-AF65-F5344CB8AC3E}">
        <p14:creationId xmlns:p14="http://schemas.microsoft.com/office/powerpoint/2010/main" xmlns="" val="2892462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7/22/2014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14.emf"/></Relationships>
</file>

<file path=ppt/slides/_rels/slide1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image" Target="../media/image16.emf"/></Relationships>
</file>

<file path=ppt/slides/_rels/slide1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slideLayout" Target="../slideLayouts/slideLayout7.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slideLayout" Target="../slideLayouts/slideLayout7.xml"/><Relationship Id="rId1" Type="http://schemas.openxmlformats.org/officeDocument/2006/relationships/vmlDrawing" Target="../drawings/vmlDrawing17.vml"/></Relationships>
</file>

<file path=ppt/slides/_rels/slide2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vmlDrawing" Target="../drawings/vmlDrawing18.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589736"/>
            <a:ext cx="6858000" cy="2387600"/>
          </a:xfrm>
        </p:spPr>
        <p:txBody>
          <a:bodyPr>
            <a:noAutofit/>
          </a:bodyPr>
          <a:lstStyle/>
          <a:p>
            <a:pPr algn="ctr"/>
            <a:r>
              <a:rPr lang="en-US" sz="6000" b="1" dirty="0" smtClean="0">
                <a:latin typeface="+mn-lt"/>
              </a:rPr>
              <a:t>Introduction To Hilbert Spaces with Applications</a:t>
            </a:r>
            <a:endParaRPr lang="en-US" sz="6000" b="1" dirty="0">
              <a:latin typeface="+mn-lt"/>
            </a:endParaRPr>
          </a:p>
        </p:txBody>
      </p:sp>
      <p:sp>
        <p:nvSpPr>
          <p:cNvPr id="3" name="TextBox 2"/>
          <p:cNvSpPr txBox="1"/>
          <p:nvPr/>
        </p:nvSpPr>
        <p:spPr>
          <a:xfrm>
            <a:off x="2180479" y="3820628"/>
            <a:ext cx="5068632" cy="1569660"/>
          </a:xfrm>
          <a:prstGeom prst="rect">
            <a:avLst/>
          </a:prstGeom>
          <a:noFill/>
        </p:spPr>
        <p:txBody>
          <a:bodyPr wrap="none" rtlCol="0">
            <a:spAutoFit/>
          </a:bodyPr>
          <a:lstStyle/>
          <a:p>
            <a:r>
              <a:rPr lang="en-US" sz="2400" dirty="0" err="1" smtClean="0"/>
              <a:t>Lokenath</a:t>
            </a:r>
            <a:r>
              <a:rPr lang="en-US" sz="2400" dirty="0" smtClean="0"/>
              <a:t> </a:t>
            </a:r>
            <a:r>
              <a:rPr lang="en-US" sz="2400" dirty="0" err="1" smtClean="0"/>
              <a:t>Debnath</a:t>
            </a:r>
            <a:r>
              <a:rPr lang="en-US" sz="2400" dirty="0" smtClean="0"/>
              <a:t> and </a:t>
            </a:r>
            <a:r>
              <a:rPr lang="en-US" sz="2400" dirty="0" err="1" smtClean="0"/>
              <a:t>Piotr</a:t>
            </a:r>
            <a:r>
              <a:rPr lang="en-US" sz="2400" dirty="0" smtClean="0"/>
              <a:t> </a:t>
            </a:r>
            <a:r>
              <a:rPr lang="en-US" sz="2400" dirty="0" err="1" smtClean="0"/>
              <a:t>Mikusinski</a:t>
            </a:r>
            <a:endParaRPr lang="en-US" sz="2400" dirty="0" smtClean="0"/>
          </a:p>
          <a:p>
            <a:endParaRPr lang="en-US" sz="2400" dirty="0" smtClean="0"/>
          </a:p>
          <a:p>
            <a:endParaRPr lang="en-US" sz="2400" dirty="0" smtClean="0"/>
          </a:p>
          <a:p>
            <a:r>
              <a:rPr lang="en-US" sz="2400" dirty="0" smtClean="0"/>
              <a:t>Course Teacher: Dr. </a:t>
            </a:r>
            <a:r>
              <a:rPr lang="en-US" sz="2400" dirty="0" err="1" smtClean="0"/>
              <a:t>Amjad</a:t>
            </a:r>
            <a:r>
              <a:rPr lang="en-US" sz="2400" dirty="0" smtClean="0"/>
              <a:t> </a:t>
            </a:r>
            <a:r>
              <a:rPr lang="en-US" sz="2400" dirty="0" err="1" smtClean="0"/>
              <a:t>Hussain</a:t>
            </a:r>
            <a:endParaRPr lang="en-US" sz="2400" dirty="0"/>
          </a:p>
        </p:txBody>
      </p:sp>
    </p:spTree>
    <p:extLst>
      <p:ext uri="{BB962C8B-B14F-4D97-AF65-F5344CB8AC3E}">
        <p14:creationId xmlns:p14="http://schemas.microsoft.com/office/powerpoint/2010/main" xmlns="" val="26557739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6468" y="1040843"/>
            <a:ext cx="5139548" cy="523220"/>
          </a:xfrm>
          <a:prstGeom prst="rect">
            <a:avLst/>
          </a:prstGeom>
        </p:spPr>
        <p:txBody>
          <a:bodyPr wrap="none">
            <a:spAutoFit/>
          </a:bodyPr>
          <a:lstStyle/>
          <a:p>
            <a:r>
              <a:rPr lang="en-US" sz="2800" b="1" dirty="0" smtClean="0">
                <a:latin typeface="TarzanaNarrowBold"/>
              </a:rPr>
              <a:t>Summary of the Last Lecture</a:t>
            </a:r>
            <a:endParaRPr lang="en-US" sz="2800" dirty="0"/>
          </a:p>
        </p:txBody>
      </p:sp>
      <p:sp>
        <p:nvSpPr>
          <p:cNvPr id="4" name="TextBox 3"/>
          <p:cNvSpPr txBox="1"/>
          <p:nvPr/>
        </p:nvSpPr>
        <p:spPr>
          <a:xfrm>
            <a:off x="772732" y="2356833"/>
            <a:ext cx="7868992" cy="2246769"/>
          </a:xfrm>
          <a:prstGeom prst="rect">
            <a:avLst/>
          </a:prstGeom>
          <a:noFill/>
        </p:spPr>
        <p:txBody>
          <a:bodyPr wrap="square" rtlCol="0">
            <a:spAutoFit/>
          </a:bodyPr>
          <a:lstStyle/>
          <a:p>
            <a:r>
              <a:rPr lang="en-US" sz="2800" dirty="0" smtClean="0"/>
              <a:t>In our last lecture, we developed the method of so called successive approximations to tackle with the integral equations of general kind and same for the </a:t>
            </a:r>
            <a:r>
              <a:rPr lang="en-US" sz="2800" dirty="0" err="1" smtClean="0"/>
              <a:t>Volterra</a:t>
            </a:r>
            <a:r>
              <a:rPr lang="en-US" sz="2800" dirty="0" smtClean="0"/>
              <a:t> homogeneous and non-homogeneous integral equations.</a:t>
            </a:r>
          </a:p>
        </p:txBody>
      </p:sp>
    </p:spTree>
    <p:extLst>
      <p:ext uri="{BB962C8B-B14F-4D97-AF65-F5344CB8AC3E}">
        <p14:creationId xmlns:p14="http://schemas.microsoft.com/office/powerpoint/2010/main" xmlns="" val="39083985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1613" y="358260"/>
            <a:ext cx="7353295" cy="523220"/>
          </a:xfrm>
          <a:prstGeom prst="rect">
            <a:avLst/>
          </a:prstGeom>
        </p:spPr>
        <p:txBody>
          <a:bodyPr wrap="none">
            <a:spAutoFit/>
          </a:bodyPr>
          <a:lstStyle/>
          <a:p>
            <a:r>
              <a:rPr lang="en-US" sz="2800" b="1" dirty="0" smtClean="0">
                <a:latin typeface="TarzanaNarrowBold"/>
              </a:rPr>
              <a:t>Method of Solution for a Separable Kernel</a:t>
            </a:r>
            <a:endParaRPr lang="en-US" sz="2800" dirty="0"/>
          </a:p>
        </p:txBody>
      </p:sp>
      <p:pic>
        <p:nvPicPr>
          <p:cNvPr id="3" name="Picture 2"/>
          <p:cNvPicPr>
            <a:picLocks noChangeAspect="1"/>
          </p:cNvPicPr>
          <p:nvPr/>
        </p:nvPicPr>
        <p:blipFill>
          <a:blip r:embed="rId3"/>
          <a:stretch>
            <a:fillRect/>
          </a:stretch>
        </p:blipFill>
        <p:spPr>
          <a:xfrm>
            <a:off x="128567" y="899714"/>
            <a:ext cx="8886867" cy="5882818"/>
          </a:xfrm>
          <a:prstGeom prst="rect">
            <a:avLst/>
          </a:prstGeom>
        </p:spPr>
      </p:pic>
    </p:spTree>
    <p:extLst>
      <p:ext uri="{BB962C8B-B14F-4D97-AF65-F5344CB8AC3E}">
        <p14:creationId xmlns:p14="http://schemas.microsoft.com/office/powerpoint/2010/main" xmlns="" val="1153659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57920" y="107132"/>
            <a:ext cx="8028159" cy="6643735"/>
          </a:xfrm>
          <a:prstGeom prst="rect">
            <a:avLst/>
          </a:prstGeom>
        </p:spPr>
      </p:pic>
    </p:spTree>
    <p:extLst>
      <p:ext uri="{BB962C8B-B14F-4D97-AF65-F5344CB8AC3E}">
        <p14:creationId xmlns:p14="http://schemas.microsoft.com/office/powerpoint/2010/main" xmlns="" val="32441351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8567" y="529511"/>
            <a:ext cx="8886867" cy="5798978"/>
          </a:xfrm>
          <a:prstGeom prst="rect">
            <a:avLst/>
          </a:prstGeom>
        </p:spPr>
      </p:pic>
    </p:spTree>
    <p:extLst>
      <p:ext uri="{BB962C8B-B14F-4D97-AF65-F5344CB8AC3E}">
        <p14:creationId xmlns:p14="http://schemas.microsoft.com/office/powerpoint/2010/main" xmlns="" val="39194807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0620" y="110307"/>
            <a:ext cx="8942760" cy="6637384"/>
          </a:xfrm>
          <a:prstGeom prst="rect">
            <a:avLst/>
          </a:prstGeom>
        </p:spPr>
      </p:pic>
    </p:spTree>
    <p:extLst>
      <p:ext uri="{BB962C8B-B14F-4D97-AF65-F5344CB8AC3E}">
        <p14:creationId xmlns:p14="http://schemas.microsoft.com/office/powerpoint/2010/main" xmlns="" val="16743356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04906" y="366834"/>
            <a:ext cx="7265992" cy="2389459"/>
          </a:xfrm>
          <a:prstGeom prst="rect">
            <a:avLst/>
          </a:prstGeom>
        </p:spPr>
      </p:pic>
      <p:pic>
        <p:nvPicPr>
          <p:cNvPr id="4" name="Picture 3"/>
          <p:cNvPicPr>
            <a:picLocks noChangeAspect="1"/>
          </p:cNvPicPr>
          <p:nvPr/>
        </p:nvPicPr>
        <p:blipFill>
          <a:blip r:embed="rId4"/>
          <a:stretch>
            <a:fillRect/>
          </a:stretch>
        </p:blipFill>
        <p:spPr>
          <a:xfrm>
            <a:off x="234792" y="2761535"/>
            <a:ext cx="7489561" cy="3395546"/>
          </a:xfrm>
          <a:prstGeom prst="rect">
            <a:avLst/>
          </a:prstGeom>
        </p:spPr>
      </p:pic>
    </p:spTree>
    <p:extLst>
      <p:ext uri="{BB962C8B-B14F-4D97-AF65-F5344CB8AC3E}">
        <p14:creationId xmlns:p14="http://schemas.microsoft.com/office/powerpoint/2010/main" xmlns="" val="11928212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32515" y="221460"/>
            <a:ext cx="8078970" cy="6415079"/>
          </a:xfrm>
          <a:prstGeom prst="rect">
            <a:avLst/>
          </a:prstGeom>
        </p:spPr>
      </p:pic>
    </p:spTree>
    <p:extLst>
      <p:ext uri="{BB962C8B-B14F-4D97-AF65-F5344CB8AC3E}">
        <p14:creationId xmlns:p14="http://schemas.microsoft.com/office/powerpoint/2010/main" xmlns="" val="42164770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8567" y="1291063"/>
            <a:ext cx="8886867" cy="4275873"/>
          </a:xfrm>
          <a:prstGeom prst="rect">
            <a:avLst/>
          </a:prstGeom>
        </p:spPr>
      </p:pic>
    </p:spTree>
    <p:extLst>
      <p:ext uri="{BB962C8B-B14F-4D97-AF65-F5344CB8AC3E}">
        <p14:creationId xmlns:p14="http://schemas.microsoft.com/office/powerpoint/2010/main" xmlns="" val="33671175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6512" y="312922"/>
            <a:ext cx="8830975" cy="6232155"/>
          </a:xfrm>
          <a:prstGeom prst="rect">
            <a:avLst/>
          </a:prstGeom>
        </p:spPr>
      </p:pic>
    </p:spTree>
    <p:extLst>
      <p:ext uri="{BB962C8B-B14F-4D97-AF65-F5344CB8AC3E}">
        <p14:creationId xmlns:p14="http://schemas.microsoft.com/office/powerpoint/2010/main" xmlns="" val="31971353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8567" y="1241668"/>
            <a:ext cx="8886867" cy="2906475"/>
          </a:xfrm>
          <a:prstGeom prst="rect">
            <a:avLst/>
          </a:prstGeom>
        </p:spPr>
      </p:pic>
    </p:spTree>
    <p:extLst>
      <p:ext uri="{BB962C8B-B14F-4D97-AF65-F5344CB8AC3E}">
        <p14:creationId xmlns:p14="http://schemas.microsoft.com/office/powerpoint/2010/main" xmlns="" val="13386676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06395" y="2290092"/>
            <a:ext cx="5596404" cy="1384995"/>
          </a:xfrm>
          <a:prstGeom prst="rect">
            <a:avLst/>
          </a:prstGeom>
        </p:spPr>
        <p:txBody>
          <a:bodyPr wrap="none">
            <a:spAutoFit/>
          </a:bodyPr>
          <a:lstStyle/>
          <a:p>
            <a:pPr algn="ctr"/>
            <a:r>
              <a:rPr lang="en-US" sz="2800" b="1" dirty="0" smtClean="0">
                <a:latin typeface="TarzanaNarrowBold"/>
              </a:rPr>
              <a:t>Ordinary Differential Equations </a:t>
            </a:r>
          </a:p>
          <a:p>
            <a:pPr algn="ctr"/>
            <a:r>
              <a:rPr lang="en-US" sz="2800" b="1" dirty="0" smtClean="0">
                <a:latin typeface="TarzanaNarrowBold"/>
              </a:rPr>
              <a:t>and </a:t>
            </a:r>
          </a:p>
          <a:p>
            <a:pPr algn="ctr"/>
            <a:r>
              <a:rPr lang="en-US" sz="2800" b="1" dirty="0" smtClean="0">
                <a:latin typeface="TarzanaNarrowBold"/>
              </a:rPr>
              <a:t>Differential Operators</a:t>
            </a:r>
            <a:endParaRPr lang="en-US" sz="2800" dirty="0"/>
          </a:p>
        </p:txBody>
      </p:sp>
    </p:spTree>
    <p:extLst>
      <p:ext uri="{BB962C8B-B14F-4D97-AF65-F5344CB8AC3E}">
        <p14:creationId xmlns:p14="http://schemas.microsoft.com/office/powerpoint/2010/main" xmlns="" val="37440012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0620" y="653919"/>
            <a:ext cx="8942760" cy="5910765"/>
          </a:xfrm>
          <a:prstGeom prst="rect">
            <a:avLst/>
          </a:prstGeom>
        </p:spPr>
      </p:pic>
    </p:spTree>
    <p:extLst>
      <p:ext uri="{BB962C8B-B14F-4D97-AF65-F5344CB8AC3E}">
        <p14:creationId xmlns:p14="http://schemas.microsoft.com/office/powerpoint/2010/main" xmlns="" val="11497785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0620" y="417724"/>
            <a:ext cx="8942760" cy="6022553"/>
          </a:xfrm>
          <a:prstGeom prst="rect">
            <a:avLst/>
          </a:prstGeom>
        </p:spPr>
      </p:pic>
    </p:spTree>
    <p:extLst>
      <p:ext uri="{BB962C8B-B14F-4D97-AF65-F5344CB8AC3E}">
        <p14:creationId xmlns:p14="http://schemas.microsoft.com/office/powerpoint/2010/main" xmlns="" val="13204294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6512" y="791675"/>
            <a:ext cx="8830975" cy="1900388"/>
          </a:xfrm>
          <a:prstGeom prst="rect">
            <a:avLst/>
          </a:prstGeom>
        </p:spPr>
      </p:pic>
      <p:pic>
        <p:nvPicPr>
          <p:cNvPr id="3" name="Picture 2"/>
          <p:cNvPicPr>
            <a:picLocks noChangeAspect="1"/>
          </p:cNvPicPr>
          <p:nvPr/>
        </p:nvPicPr>
        <p:blipFill>
          <a:blip r:embed="rId4"/>
          <a:stretch>
            <a:fillRect/>
          </a:stretch>
        </p:blipFill>
        <p:spPr>
          <a:xfrm>
            <a:off x="72673" y="2817849"/>
            <a:ext cx="8998652" cy="3437466"/>
          </a:xfrm>
          <a:prstGeom prst="rect">
            <a:avLst/>
          </a:prstGeom>
        </p:spPr>
      </p:pic>
    </p:spTree>
    <p:extLst>
      <p:ext uri="{BB962C8B-B14F-4D97-AF65-F5344CB8AC3E}">
        <p14:creationId xmlns:p14="http://schemas.microsoft.com/office/powerpoint/2010/main" xmlns="" val="1245034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8567" y="536866"/>
            <a:ext cx="8886867" cy="2487273"/>
          </a:xfrm>
          <a:prstGeom prst="rect">
            <a:avLst/>
          </a:prstGeom>
        </p:spPr>
      </p:pic>
      <p:pic>
        <p:nvPicPr>
          <p:cNvPr id="3" name="Picture 2"/>
          <p:cNvPicPr>
            <a:picLocks noChangeAspect="1"/>
          </p:cNvPicPr>
          <p:nvPr/>
        </p:nvPicPr>
        <p:blipFill>
          <a:blip r:embed="rId4"/>
          <a:stretch>
            <a:fillRect/>
          </a:stretch>
        </p:blipFill>
        <p:spPr>
          <a:xfrm>
            <a:off x="184459" y="3050440"/>
            <a:ext cx="8775083" cy="2431378"/>
          </a:xfrm>
          <a:prstGeom prst="rect">
            <a:avLst/>
          </a:prstGeom>
        </p:spPr>
      </p:pic>
    </p:spTree>
    <p:extLst>
      <p:ext uri="{BB962C8B-B14F-4D97-AF65-F5344CB8AC3E}">
        <p14:creationId xmlns:p14="http://schemas.microsoft.com/office/powerpoint/2010/main" xmlns="" val="4543608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68296" y="487591"/>
            <a:ext cx="8607407" cy="5882818"/>
          </a:xfrm>
          <a:prstGeom prst="rect">
            <a:avLst/>
          </a:prstGeom>
        </p:spPr>
      </p:pic>
    </p:spTree>
    <p:extLst>
      <p:ext uri="{BB962C8B-B14F-4D97-AF65-F5344CB8AC3E}">
        <p14:creationId xmlns:p14="http://schemas.microsoft.com/office/powerpoint/2010/main" xmlns="" val="38024155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57920" y="176999"/>
            <a:ext cx="8028159" cy="6504001"/>
          </a:xfrm>
          <a:prstGeom prst="rect">
            <a:avLst/>
          </a:prstGeom>
        </p:spPr>
      </p:pic>
    </p:spTree>
    <p:extLst>
      <p:ext uri="{BB962C8B-B14F-4D97-AF65-F5344CB8AC3E}">
        <p14:creationId xmlns:p14="http://schemas.microsoft.com/office/powerpoint/2010/main" xmlns="" val="6607528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91272" y="424754"/>
            <a:ext cx="6762962" cy="1732707"/>
          </a:xfrm>
          <a:prstGeom prst="rect">
            <a:avLst/>
          </a:prstGeom>
        </p:spPr>
      </p:pic>
    </p:spTree>
    <p:extLst>
      <p:ext uri="{BB962C8B-B14F-4D97-AF65-F5344CB8AC3E}">
        <p14:creationId xmlns:p14="http://schemas.microsoft.com/office/powerpoint/2010/main" xmlns="" val="24323228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9952" y="1002206"/>
            <a:ext cx="5645584" cy="523220"/>
          </a:xfrm>
          <a:prstGeom prst="rect">
            <a:avLst/>
          </a:prstGeom>
        </p:spPr>
        <p:txBody>
          <a:bodyPr wrap="none">
            <a:spAutoFit/>
          </a:bodyPr>
          <a:lstStyle/>
          <a:p>
            <a:r>
              <a:rPr lang="en-US" sz="2800" b="1" dirty="0" smtClean="0">
                <a:latin typeface="TarzanaNarrowBold"/>
              </a:rPr>
              <a:t>Summary of </a:t>
            </a:r>
            <a:r>
              <a:rPr lang="en-US" sz="2800" b="1" dirty="0">
                <a:latin typeface="TarzanaNarrowBold"/>
              </a:rPr>
              <a:t>the today’s </a:t>
            </a:r>
            <a:r>
              <a:rPr lang="en-US" sz="2800" b="1" dirty="0" smtClean="0">
                <a:latin typeface="TarzanaNarrowBold"/>
              </a:rPr>
              <a:t>Lecture</a:t>
            </a:r>
            <a:endParaRPr lang="en-US" sz="2800" dirty="0"/>
          </a:p>
        </p:txBody>
      </p:sp>
      <p:sp>
        <p:nvSpPr>
          <p:cNvPr id="4" name="TextBox 3"/>
          <p:cNvSpPr txBox="1"/>
          <p:nvPr/>
        </p:nvSpPr>
        <p:spPr>
          <a:xfrm>
            <a:off x="772732" y="2356833"/>
            <a:ext cx="7868992" cy="3539430"/>
          </a:xfrm>
          <a:prstGeom prst="rect">
            <a:avLst/>
          </a:prstGeom>
          <a:noFill/>
        </p:spPr>
        <p:txBody>
          <a:bodyPr wrap="square" rtlCol="0">
            <a:spAutoFit/>
          </a:bodyPr>
          <a:lstStyle/>
          <a:p>
            <a:r>
              <a:rPr lang="en-US" sz="2800" dirty="0" smtClean="0"/>
              <a:t>In our today’s lecture,  we mainly concerned with two very important sections of this chapter, namely the method of solution for separable kernel and differential equations and differential  operators. The first section is ended with some theorems with related examples. However, the second one is still under discussion and will be completed in </a:t>
            </a:r>
            <a:r>
              <a:rPr lang="en-US" sz="2800" smtClean="0"/>
              <a:t>next lecture.</a:t>
            </a:r>
            <a:endParaRPr lang="en-US" sz="2800" dirty="0" smtClean="0"/>
          </a:p>
        </p:txBody>
      </p:sp>
    </p:spTree>
    <p:extLst>
      <p:ext uri="{BB962C8B-B14F-4D97-AF65-F5344CB8AC3E}">
        <p14:creationId xmlns:p14="http://schemas.microsoft.com/office/powerpoint/2010/main" xmlns="" val="6213515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8102</TotalTime>
  <Words>136</Words>
  <Application>Microsoft Office PowerPoint</Application>
  <PresentationFormat>On-screen Show (4:3)</PresentationFormat>
  <Paragraphs>13</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Introduction To Hilbert Spaces with Applications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Hilbert Spaces</dc:title>
  <dc:creator>amjad</dc:creator>
  <cp:lastModifiedBy>Administrator</cp:lastModifiedBy>
  <cp:revision>715</cp:revision>
  <dcterms:created xsi:type="dcterms:W3CDTF">2014-06-15T01:18:03Z</dcterms:created>
  <dcterms:modified xsi:type="dcterms:W3CDTF">2014-07-22T11:32:10Z</dcterms:modified>
</cp:coreProperties>
</file>