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19"/>
  </p:notesMasterIdLst>
  <p:sldIdLst>
    <p:sldId id="296" r:id="rId2"/>
    <p:sldId id="308" r:id="rId3"/>
    <p:sldId id="309" r:id="rId4"/>
    <p:sldId id="310" r:id="rId5"/>
    <p:sldId id="328" r:id="rId6"/>
    <p:sldId id="332" r:id="rId7"/>
    <p:sldId id="311" r:id="rId8"/>
    <p:sldId id="329" r:id="rId9"/>
    <p:sldId id="312" r:id="rId10"/>
    <p:sldId id="330" r:id="rId11"/>
    <p:sldId id="313" r:id="rId12"/>
    <p:sldId id="331" r:id="rId13"/>
    <p:sldId id="314" r:id="rId14"/>
    <p:sldId id="315" r:id="rId15"/>
    <p:sldId id="316" r:id="rId16"/>
    <p:sldId id="317" r:id="rId17"/>
    <p:sldId id="334"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44" autoAdjust="0"/>
    <p:restoredTop sz="94660"/>
  </p:normalViewPr>
  <p:slideViewPr>
    <p:cSldViewPr snapToGrid="0">
      <p:cViewPr varScale="1">
        <p:scale>
          <a:sx n="54" d="100"/>
          <a:sy n="54" d="100"/>
        </p:scale>
        <p:origin x="-1162"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6/28/2014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p14="http://schemas.microsoft.com/office/powerpoint/2010/main" xmlns=""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6/28/2014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6/28/2014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504481"/>
            <a:ext cx="5339923" cy="523220"/>
          </a:xfrm>
          <a:prstGeom prst="rect">
            <a:avLst/>
          </a:prstGeom>
        </p:spPr>
        <p:txBody>
          <a:bodyPr wrap="none">
            <a:spAutoFit/>
          </a:bodyPr>
          <a:lstStyle/>
          <a:p>
            <a:r>
              <a:rPr lang="en-US" sz="2800" b="1" dirty="0" smtClean="0">
                <a:latin typeface="TarzanaNarrowBold"/>
              </a:rPr>
              <a:t>Summary of the Last Lectures</a:t>
            </a:r>
            <a:endParaRPr lang="en-US" sz="2800" dirty="0"/>
          </a:p>
        </p:txBody>
      </p:sp>
      <p:sp>
        <p:nvSpPr>
          <p:cNvPr id="3" name="TextBox 2"/>
          <p:cNvSpPr txBox="1"/>
          <p:nvPr/>
        </p:nvSpPr>
        <p:spPr>
          <a:xfrm>
            <a:off x="669701" y="2756077"/>
            <a:ext cx="7868992" cy="2246769"/>
          </a:xfrm>
          <a:prstGeom prst="rect">
            <a:avLst/>
          </a:prstGeom>
          <a:noFill/>
        </p:spPr>
        <p:txBody>
          <a:bodyPr wrap="square" rtlCol="0">
            <a:spAutoFit/>
          </a:bodyPr>
          <a:lstStyle/>
          <a:p>
            <a:r>
              <a:rPr lang="en-US" sz="2800" dirty="0" smtClean="0"/>
              <a:t>This is our Third lecture. In our second lecture, we studied the Normed vector space and some topological properties of Normed spaces. However, our first lecture is about Vector spaces and related results.</a:t>
            </a:r>
          </a:p>
        </p:txBody>
      </p:sp>
    </p:spTree>
    <p:extLst>
      <p:ext uri="{BB962C8B-B14F-4D97-AF65-F5344CB8AC3E}">
        <p14:creationId xmlns:p14="http://schemas.microsoft.com/office/powerpoint/2010/main" xmlns="" val="7458675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TextBox 2"/>
              <p:cNvSpPr txBox="1"/>
              <p:nvPr/>
            </p:nvSpPr>
            <p:spPr>
              <a:xfrm>
                <a:off x="450748" y="2691685"/>
                <a:ext cx="8132074" cy="2246769"/>
              </a:xfrm>
              <a:prstGeom prst="rect">
                <a:avLst/>
              </a:prstGeom>
              <a:noFill/>
            </p:spPr>
            <p:txBody>
              <a:bodyPr wrap="square" rtlCol="0">
                <a:spAutoFit/>
              </a:bodyPr>
              <a:lstStyle/>
              <a:p>
                <a:r>
                  <a:rPr lang="en-US" sz="2800" b="1" dirty="0" smtClean="0"/>
                  <a:t>Definition (</a:t>
                </a:r>
                <a:r>
                  <a:rPr lang="en-US" sz="2800" b="1" dirty="0"/>
                  <a:t>Cauchy sequence)</a:t>
                </a:r>
              </a:p>
              <a:p>
                <a:r>
                  <a:rPr lang="en-US" sz="2800" dirty="0"/>
                  <a:t>A sequence of vectors </a:t>
                </a:r>
                <a14:m>
                  <m:oMath xmlns:m="http://schemas.openxmlformats.org/officeDocument/2006/math">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𝑛</m:t>
                        </m:r>
                      </m:sub>
                    </m:sSub>
                    <m:r>
                      <a:rPr lang="en-US" sz="2800" b="0" i="1" smtClean="0">
                        <a:latin typeface="Cambria Math" panose="02040503050406030204" pitchFamily="18" charset="0"/>
                      </a:rPr>
                      <m:t>)</m:t>
                    </m:r>
                  </m:oMath>
                </a14:m>
                <a:r>
                  <a:rPr lang="en-US" sz="2800" dirty="0" smtClean="0"/>
                  <a:t/>
                </a:r>
                <a:r>
                  <a:rPr lang="en-US" sz="2800" dirty="0"/>
                  <a:t>in a normed </a:t>
                </a:r>
                <a:r>
                  <a:rPr lang="en-US" sz="2800" dirty="0" smtClean="0"/>
                  <a:t>space</a:t>
                </a:r>
              </a:p>
              <a:p>
                <a:r>
                  <a:rPr lang="en-US" sz="2800" dirty="0" smtClean="0"/>
                  <a:t>is </a:t>
                </a:r>
                <a:r>
                  <a:rPr lang="en-US" sz="2800" dirty="0"/>
                  <a:t>called a Cauchy sequence if for </a:t>
                </a:r>
                <a:r>
                  <a:rPr lang="en-US" sz="2800" dirty="0" smtClean="0"/>
                  <a:t>every </a:t>
                </a:r>
                <a14:m>
                  <m:oMath xmlns:m="http://schemas.openxmlformats.org/officeDocument/2006/math">
                    <m:r>
                      <a:rPr lang="en-US" sz="2800" i="1" smtClean="0">
                        <a:latin typeface="Cambria Math" panose="02040503050406030204" pitchFamily="18" charset="0"/>
                        <a:ea typeface="Cambria Math" panose="02040503050406030204" pitchFamily="18" charset="0"/>
                      </a:rPr>
                      <m:t>𝜀</m:t>
                    </m:r>
                    <m:r>
                      <a:rPr lang="en-US" sz="2800" b="0" i="1" smtClean="0">
                        <a:latin typeface="Cambria Math" panose="02040503050406030204" pitchFamily="18" charset="0"/>
                        <a:ea typeface="Cambria Math" panose="02040503050406030204" pitchFamily="18" charset="0"/>
                      </a:rPr>
                      <m:t>&gt;0</m:t>
                    </m:r>
                  </m:oMath>
                </a14:m>
                <a:r>
                  <a:rPr lang="en-US" sz="2800" dirty="0" smtClean="0"/>
                  <a:t> there </a:t>
                </a:r>
                <a:r>
                  <a:rPr lang="en-US" sz="2800" dirty="0"/>
                  <a:t>exists a </a:t>
                </a:r>
                <a:r>
                  <a:rPr lang="en-US" sz="2800" dirty="0" smtClean="0"/>
                  <a:t>number M </a:t>
                </a:r>
                <a:r>
                  <a:rPr lang="en-US" sz="2800" dirty="0"/>
                  <a:t>such </a:t>
                </a:r>
                <a:r>
                  <a:rPr lang="en-US" sz="2800" dirty="0" smtClean="0"/>
                  <a:t>that</a:t>
                </a:r>
              </a:p>
              <a:p>
                <a:r>
                  <a:rPr lang="en-US" sz="2800" dirty="0" smtClean="0"/>
                  <a:t/>
                </a:r>
                <a14:m>
                  <m:oMath xmlns:m="http://schemas.openxmlformats.org/officeDocument/2006/math">
                    <m:d>
                      <m:dPr>
                        <m:begChr m:val="‖"/>
                        <m:endChr m:val="‖"/>
                        <m:ctrlPr>
                          <a:rPr lang="en-US" sz="2800" i="1" smtClean="0">
                            <a:latin typeface="Cambria Math" panose="02040503050406030204" pitchFamily="18" charset="0"/>
                          </a:rPr>
                        </m:ctrlPr>
                      </m:dPr>
                      <m:e>
                        <m:sSub>
                          <m:sSubPr>
                            <m:ctrlPr>
                              <a:rPr lang="en-US" sz="2800" i="1" smtClean="0">
                                <a:latin typeface="Cambria Math" panose="02040503050406030204" pitchFamily="18" charset="0"/>
                              </a:rPr>
                            </m:ctrlPr>
                          </m:sSubPr>
                          <m:e>
                            <m:r>
                              <a:rPr lang="en-US" sz="2800" b="0" i="1" smtClean="0">
                                <a:latin typeface="Cambria Math" panose="02040503050406030204" pitchFamily="18" charset="0"/>
                              </a:rPr>
                              <m:t>𝑥</m:t>
                            </m:r>
                          </m:e>
                          <m:sub>
                            <m:r>
                              <a:rPr lang="en-US" sz="2800" b="0" i="1" smtClean="0">
                                <a:latin typeface="Cambria Math" panose="02040503050406030204" pitchFamily="18" charset="0"/>
                              </a:rPr>
                              <m:t>𝑚</m:t>
                            </m:r>
                          </m:sub>
                        </m:sSub>
                        <m:r>
                          <a:rPr lang="en-US" sz="2800" b="0" i="1" smtClean="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𝑥</m:t>
                            </m:r>
                          </m:e>
                          <m:sub>
                            <m:r>
                              <a:rPr lang="en-US" sz="2800" b="0" i="1" smtClean="0">
                                <a:latin typeface="Cambria Math" panose="02040503050406030204" pitchFamily="18" charset="0"/>
                              </a:rPr>
                              <m:t>𝑛</m:t>
                            </m:r>
                          </m:sub>
                        </m:sSub>
                      </m:e>
                    </m:d>
                    <m:r>
                      <a:rPr lang="en-US" sz="2800" b="0" i="1" smtClean="0">
                        <a:latin typeface="Cambria Math" panose="02040503050406030204" pitchFamily="18" charset="0"/>
                      </a:rPr>
                      <m:t>&lt;</m:t>
                    </m:r>
                    <m:r>
                      <a:rPr lang="en-US" sz="2800" b="0" i="1" smtClean="0">
                        <a:latin typeface="Cambria Math" panose="02040503050406030204" pitchFamily="18" charset="0"/>
                        <a:ea typeface="Cambria Math" panose="02040503050406030204" pitchFamily="18" charset="0"/>
                      </a:rPr>
                      <m:t>𝜀</m:t>
                    </m:r>
                  </m:oMath>
                </a14:m>
                <a:r>
                  <a:rPr lang="en-US" sz="2800" dirty="0" smtClean="0"/>
                  <a:t> for all </a:t>
                </a:r>
                <a14:m>
                  <m:oMath xmlns:m="http://schemas.openxmlformats.org/officeDocument/2006/math">
                    <m:r>
                      <a:rPr lang="en-US" sz="2800" b="0" i="1" smtClean="0">
                        <a:latin typeface="Cambria Math" panose="02040503050406030204" pitchFamily="18" charset="0"/>
                      </a:rPr>
                      <m:t>𝑚</m:t>
                    </m:r>
                    <m:r>
                      <a:rPr lang="en-US" sz="2800" b="0" i="1" smtClean="0">
                        <a:latin typeface="Cambria Math" panose="02040503050406030204" pitchFamily="18" charset="0"/>
                      </a:rPr>
                      <m:t>,</m:t>
                    </m:r>
                    <m:r>
                      <a:rPr lang="en-US" sz="2800" b="0" i="1" smtClean="0">
                        <a:latin typeface="Cambria Math" panose="02040503050406030204" pitchFamily="18" charset="0"/>
                      </a:rPr>
                      <m:t>𝑛</m:t>
                    </m:r>
                    <m:r>
                      <a:rPr lang="en-US" sz="2800" b="0" i="1" smtClean="0">
                        <a:latin typeface="Cambria Math" panose="02040503050406030204" pitchFamily="18" charset="0"/>
                      </a:rPr>
                      <m:t>&gt;</m:t>
                    </m:r>
                    <m:r>
                      <a:rPr lang="en-US" sz="2800" b="0" i="1" smtClean="0">
                        <a:latin typeface="Cambria Math" panose="02040503050406030204" pitchFamily="18" charset="0"/>
                      </a:rPr>
                      <m:t>𝑀</m:t>
                    </m:r>
                    <m:r>
                      <a:rPr lang="en-US" sz="2800" b="0" i="1" smtClean="0">
                        <a:latin typeface="Cambria Math" panose="02040503050406030204" pitchFamily="18" charset="0"/>
                      </a:rPr>
                      <m:t>.</m:t>
                    </m:r>
                  </m:oMath>
                </a14:m>
                <a:endParaRPr lang="en-US" sz="2800" dirty="0" smtClean="0"/>
              </a:p>
            </p:txBody>
          </p:sp>
        </mc:Choice>
        <mc:Fallback>
          <p:sp>
            <p:nvSpPr>
              <p:cNvPr id="3" name="TextBox 2"/>
              <p:cNvSpPr txBox="1">
                <a:spLocks noRot="1" noChangeAspect="1" noMove="1" noResize="1" noEditPoints="1" noAdjustHandles="1" noChangeArrowheads="1" noChangeShapeType="1" noTextEdit="1"/>
              </p:cNvSpPr>
              <p:nvPr/>
            </p:nvSpPr>
            <p:spPr>
              <a:xfrm>
                <a:off x="450748" y="2691685"/>
                <a:ext cx="8132074" cy="2246769"/>
              </a:xfrm>
              <a:prstGeom prst="rect">
                <a:avLst/>
              </a:prstGeom>
              <a:blipFill rotWithShape="0">
                <a:blip r:embed="rId3"/>
                <a:stretch>
                  <a:fillRect l="-1574" t="-2717" b="-7065"/>
                </a:stretch>
              </a:blipFill>
            </p:spPr>
            <p:txBody>
              <a:bodyPr/>
              <a:lstStyle/>
              <a:p>
                <a:r>
                  <a:rPr lang="en-US">
                    <a:noFill/>
                  </a:rPr>
                  <a:t> </a:t>
                </a:r>
              </a:p>
            </p:txBody>
          </p:sp>
        </mc:Fallback>
      </mc:AlternateContent>
      <p:sp>
        <p:nvSpPr>
          <p:cNvPr id="4" name="TextBox 3"/>
          <p:cNvSpPr txBox="1"/>
          <p:nvPr/>
        </p:nvSpPr>
        <p:spPr>
          <a:xfrm>
            <a:off x="3232597" y="1056068"/>
            <a:ext cx="2985113" cy="584775"/>
          </a:xfrm>
          <a:prstGeom prst="rect">
            <a:avLst/>
          </a:prstGeom>
          <a:noFill/>
        </p:spPr>
        <p:txBody>
          <a:bodyPr wrap="none" rtlCol="0">
            <a:spAutoFit/>
          </a:bodyPr>
          <a:lstStyle/>
          <a:p>
            <a:r>
              <a:rPr lang="en-US" sz="3200" b="1" dirty="0" err="1">
                <a:latin typeface="TarzanaNarrowBold"/>
              </a:rPr>
              <a:t>Banach</a:t>
            </a:r>
            <a:r>
              <a:rPr lang="en-US" sz="3200" b="1" dirty="0">
                <a:latin typeface="TarzanaNarrowBold"/>
              </a:rPr>
              <a:t> </a:t>
            </a:r>
            <a:r>
              <a:rPr lang="en-US" sz="3200" b="1" dirty="0" smtClean="0">
                <a:latin typeface="TarzanaNarrowBold"/>
              </a:rPr>
              <a:t>Space</a:t>
            </a:r>
            <a:endParaRPr lang="en-US" sz="3200" dirty="0"/>
          </a:p>
        </p:txBody>
      </p:sp>
    </p:spTree>
    <p:extLst>
      <p:ext uri="{BB962C8B-B14F-4D97-AF65-F5344CB8AC3E}">
        <p14:creationId xmlns:p14="http://schemas.microsoft.com/office/powerpoint/2010/main" xmlns="" val="40170116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50383" y="193183"/>
                <a:ext cx="8029978" cy="5799152"/>
              </a:xfrm>
              <a:prstGeom prst="rect">
                <a:avLst/>
              </a:prstGeom>
            </p:spPr>
            <p:txBody>
              <a:bodyPr wrap="square">
                <a:spAutoFit/>
              </a:bodyPr>
              <a:lstStyle/>
              <a:p>
                <a:r>
                  <a:rPr lang="en-US" sz="2400" b="1" dirty="0" smtClean="0"/>
                  <a:t>Example</a:t>
                </a:r>
                <a:r>
                  <a:rPr lang="en-US" sz="2400" dirty="0" smtClean="0"/>
                  <a:t>: </a:t>
                </a:r>
                <a:r>
                  <a:rPr lang="en-US" sz="2400" dirty="0"/>
                  <a:t>Consider the series (that is, </a:t>
                </a:r>
                <a:r>
                  <a:rPr lang="en-US" sz="2400" dirty="0" smtClean="0"/>
                  <a:t>infinite </a:t>
                </a:r>
                <a:r>
                  <a:rPr lang="en-US" sz="2400" dirty="0"/>
                  <a:t>sum</a:t>
                </a:r>
                <a:r>
                  <a:rPr lang="en-US" sz="2400" dirty="0" smtClean="0"/>
                  <a:t>)</a:t>
                </a: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𝑆</m:t>
                      </m:r>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𝑛</m:t>
                          </m:r>
                          <m:r>
                            <a:rPr lang="en-US" sz="2400" b="0" i="1" smtClean="0">
                              <a:latin typeface="Cambria Math" panose="02040503050406030204" pitchFamily="18" charset="0"/>
                            </a:rPr>
                            <m:t>=1</m:t>
                          </m:r>
                        </m:sub>
                        <m:sup>
                          <m:r>
                            <a:rPr lang="en-US" sz="2400" b="0" i="1" smtClean="0">
                              <a:latin typeface="Cambria Math" panose="02040503050406030204" pitchFamily="18" charset="0"/>
                              <a:ea typeface="Cambria Math" panose="02040503050406030204" pitchFamily="18" charset="0"/>
                            </a:rPr>
                            <m:t>∞</m:t>
                          </m:r>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𝑛</m:t>
                                  </m:r>
                                </m:e>
                                <m:sup>
                                  <m:r>
                                    <a:rPr lang="en-US" sz="2400" b="0" i="1" smtClean="0">
                                      <a:latin typeface="Cambria Math" panose="02040503050406030204" pitchFamily="18" charset="0"/>
                                    </a:rPr>
                                    <m:t>2</m:t>
                                  </m:r>
                                </m:sup>
                              </m:sSup>
                            </m:den>
                          </m:f>
                        </m:e>
                      </m:nary>
                    </m:oMath>
                  </m:oMathPara>
                </a14:m>
                <a:endParaRPr lang="en-US" sz="2400" dirty="0"/>
              </a:p>
              <a:p>
                <a:r>
                  <a:rPr lang="en-US" sz="2400" dirty="0"/>
                  <a:t>We may view this as the limit of the sequence of partial </a:t>
                </a:r>
                <a:r>
                  <a:rPr lang="en-US" sz="2400" dirty="0" smtClean="0"/>
                  <a:t>sums</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𝑗</m:t>
                          </m:r>
                        </m:sub>
                      </m:sSub>
                      <m:r>
                        <a:rPr lang="en-US" sz="2400" i="1">
                          <a:latin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𝑛</m:t>
                          </m:r>
                          <m:r>
                            <a:rPr lang="en-US" sz="2400" i="1">
                              <a:latin typeface="Cambria Math" panose="02040503050406030204" pitchFamily="18" charset="0"/>
                            </a:rPr>
                            <m:t>=1</m:t>
                          </m:r>
                        </m:sub>
                        <m:sup>
                          <m:r>
                            <a:rPr lang="en-US" sz="2400" b="0" i="1" smtClean="0">
                              <a:latin typeface="Cambria Math" panose="02040503050406030204" pitchFamily="18" charset="0"/>
                            </a:rPr>
                            <m:t>𝑗</m:t>
                          </m:r>
                        </m:sup>
                        <m:e>
                          <m:f>
                            <m:fPr>
                              <m:ctrlPr>
                                <a:rPr lang="en-US" sz="2400" i="1">
                                  <a:latin typeface="Cambria Math" panose="02040503050406030204" pitchFamily="18" charset="0"/>
                                </a:rPr>
                              </m:ctrlPr>
                            </m:fPr>
                            <m:num>
                              <m:r>
                                <a:rPr lang="en-US" sz="2400" i="1">
                                  <a:latin typeface="Cambria Math" panose="02040503050406030204" pitchFamily="18" charset="0"/>
                                </a:rPr>
                                <m:t>1</m:t>
                              </m:r>
                            </m:num>
                            <m:den>
                              <m:sSup>
                                <m:sSupPr>
                                  <m:ctrlPr>
                                    <a:rPr lang="en-US" sz="2400" i="1">
                                      <a:latin typeface="Cambria Math" panose="02040503050406030204" pitchFamily="18" charset="0"/>
                                    </a:rPr>
                                  </m:ctrlPr>
                                </m:sSupPr>
                                <m:e>
                                  <m:r>
                                    <a:rPr lang="en-US" sz="2400" i="1">
                                      <a:latin typeface="Cambria Math" panose="02040503050406030204" pitchFamily="18" charset="0"/>
                                    </a:rPr>
                                    <m:t>𝑛</m:t>
                                  </m:r>
                                </m:e>
                                <m:sup>
                                  <m:r>
                                    <a:rPr lang="en-US" sz="2400" i="1">
                                      <a:latin typeface="Cambria Math" panose="02040503050406030204" pitchFamily="18" charset="0"/>
                                    </a:rPr>
                                    <m:t>2</m:t>
                                  </m:r>
                                </m:sup>
                              </m:sSup>
                            </m:den>
                          </m:f>
                        </m:e>
                      </m:nary>
                    </m:oMath>
                  </m:oMathPara>
                </a14:m>
                <a:endParaRPr lang="en-US" sz="2400" dirty="0"/>
              </a:p>
              <a:p>
                <a:r>
                  <a:rPr lang="en-US" sz="2400" dirty="0"/>
                  <a:t>We </a:t>
                </a:r>
                <a:r>
                  <a:rPr lang="en-US" sz="2400" dirty="0" smtClean="0"/>
                  <a:t>will </a:t>
                </a:r>
                <a:r>
                  <a:rPr lang="en-US" sz="2400" dirty="0"/>
                  <a:t>show that </a:t>
                </a:r>
                <a14:m>
                  <m:oMath xmlns:m="http://schemas.openxmlformats.org/officeDocument/2006/math">
                    <m:d>
                      <m:dPr>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𝑗</m:t>
                            </m:r>
                          </m:sub>
                        </m:sSub>
                      </m:e>
                    </m:d>
                  </m:oMath>
                </a14:m>
                <a:r>
                  <a:rPr lang="en-US" sz="2400" dirty="0" smtClean="0"/>
                  <a:t/>
                </a:r>
                <a:r>
                  <a:rPr lang="en-US" sz="2400" dirty="0"/>
                  <a:t>is a </a:t>
                </a:r>
                <a:r>
                  <a:rPr lang="en-US" sz="2400" dirty="0" smtClean="0"/>
                  <a:t>Cauchy sequence</a:t>
                </a:r>
                <a:r>
                  <a:rPr lang="en-US" sz="2400" dirty="0"/>
                  <a:t>. Observe that if </a:t>
                </a:r>
                <a:endParaRPr lang="en-US" sz="2400" dirty="0" smtClean="0"/>
              </a:p>
              <a:p>
                <a14:m>
                  <m:oMath xmlns:m="http://schemas.openxmlformats.org/officeDocument/2006/math">
                    <m:r>
                      <a:rPr lang="en-US" sz="2400" b="0" i="1" smtClean="0">
                        <a:latin typeface="Cambria Math" panose="02040503050406030204" pitchFamily="18" charset="0"/>
                      </a:rPr>
                      <m:t>𝑗</m:t>
                    </m:r>
                    <m:r>
                      <a:rPr lang="en-US" sz="2400" b="0" i="1" smtClean="0">
                        <a:latin typeface="Cambria Math" panose="02040503050406030204" pitchFamily="18" charset="0"/>
                      </a:rPr>
                      <m:t>,</m:t>
                    </m:r>
                    <m:r>
                      <a:rPr lang="en-US" sz="2400" b="0" i="1" smtClean="0">
                        <a:latin typeface="Cambria Math" panose="02040503050406030204" pitchFamily="18" charset="0"/>
                      </a:rPr>
                      <m:t>𝑘</m:t>
                    </m:r>
                    <m:r>
                      <a:rPr lang="en-US" sz="2400" b="0" i="1" smtClean="0">
                        <a:latin typeface="Cambria Math" panose="02040503050406030204" pitchFamily="18" charset="0"/>
                      </a:rPr>
                      <m:t>&gt;</m:t>
                    </m:r>
                    <m:r>
                      <a:rPr lang="en-US" sz="2400" b="0" i="1" smtClean="0">
                        <a:latin typeface="Cambria Math" panose="02040503050406030204" pitchFamily="18" charset="0"/>
                      </a:rPr>
                      <m:t>𝑁</m:t>
                    </m:r>
                  </m:oMath>
                </a14:m>
                <a:r>
                  <a:rPr lang="en-US" sz="2400" dirty="0" smtClean="0"/>
                  <a:t/>
                </a:r>
                <a:r>
                  <a:rPr lang="en-US" sz="2400" dirty="0"/>
                  <a:t>we </a:t>
                </a:r>
                <a:r>
                  <a:rPr lang="en-US" sz="2400" dirty="0" smtClean="0"/>
                  <a:t>definitely have</a:t>
                </a:r>
              </a:p>
              <a:p>
                <a:pPr/>
                <a14:m>
                  <m:oMathPara xmlns:m="http://schemas.openxmlformats.org/officeDocument/2006/math">
                    <m:oMathParaPr>
                      <m:jc m:val="centerGroup"/>
                    </m:oMathParaPr>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𝑗</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b="0" i="1" smtClean="0">
                                  <a:latin typeface="Cambria Math" panose="02040503050406030204" pitchFamily="18" charset="0"/>
                                </a:rPr>
                                <m:t>𝑘</m:t>
                              </m:r>
                            </m:sub>
                          </m:sSub>
                        </m:e>
                      </m:d>
                      <m:r>
                        <a:rPr lang="en-US" sz="2400" i="1" smtClean="0">
                          <a:latin typeface="Cambria Math" panose="02040503050406030204" pitchFamily="18" charset="0"/>
                          <a:ea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𝑛</m:t>
                          </m:r>
                          <m:r>
                            <a:rPr lang="en-US" sz="2400" i="1">
                              <a:latin typeface="Cambria Math" panose="02040503050406030204" pitchFamily="18" charset="0"/>
                            </a:rPr>
                            <m:t>=</m:t>
                          </m:r>
                          <m:r>
                            <a:rPr lang="en-US" sz="2400" b="0" i="1" smtClean="0">
                              <a:latin typeface="Cambria Math" panose="02040503050406030204" pitchFamily="18" charset="0"/>
                            </a:rPr>
                            <m:t>𝑁</m:t>
                          </m:r>
                        </m:sub>
                        <m:sup>
                          <m:r>
                            <a:rPr lang="en-US" sz="2400" i="1">
                              <a:latin typeface="Cambria Math" panose="02040503050406030204" pitchFamily="18" charset="0"/>
                              <a:ea typeface="Cambria Math" panose="02040503050406030204" pitchFamily="18" charset="0"/>
                            </a:rPr>
                            <m:t>∞</m:t>
                          </m:r>
                        </m:sup>
                        <m:e>
                          <m:f>
                            <m:fPr>
                              <m:ctrlPr>
                                <a:rPr lang="en-US" sz="2400" i="1">
                                  <a:latin typeface="Cambria Math" panose="02040503050406030204" pitchFamily="18" charset="0"/>
                                </a:rPr>
                              </m:ctrlPr>
                            </m:fPr>
                            <m:num>
                              <m:r>
                                <a:rPr lang="en-US" sz="2400" i="1">
                                  <a:latin typeface="Cambria Math" panose="02040503050406030204" pitchFamily="18" charset="0"/>
                                </a:rPr>
                                <m:t>1</m:t>
                              </m:r>
                            </m:num>
                            <m:den>
                              <m:sSup>
                                <m:sSupPr>
                                  <m:ctrlPr>
                                    <a:rPr lang="en-US" sz="2400" i="1">
                                      <a:latin typeface="Cambria Math" panose="02040503050406030204" pitchFamily="18" charset="0"/>
                                    </a:rPr>
                                  </m:ctrlPr>
                                </m:sSupPr>
                                <m:e>
                                  <m:r>
                                    <a:rPr lang="en-US" sz="2400" i="1">
                                      <a:latin typeface="Cambria Math" panose="02040503050406030204" pitchFamily="18" charset="0"/>
                                    </a:rPr>
                                    <m:t>𝑛</m:t>
                                  </m:r>
                                </m:e>
                                <m:sup>
                                  <m:r>
                                    <a:rPr lang="en-US" sz="2400" i="1">
                                      <a:latin typeface="Cambria Math" panose="02040503050406030204" pitchFamily="18" charset="0"/>
                                    </a:rPr>
                                    <m:t>2</m:t>
                                  </m:r>
                                </m:sup>
                              </m:sSup>
                            </m:den>
                          </m:f>
                        </m:e>
                      </m:nary>
                    </m:oMath>
                  </m:oMathPara>
                </a14:m>
                <a:endParaRPr lang="en-US" sz="2400" dirty="0"/>
              </a:p>
              <a:p>
                <a:r>
                  <a:rPr lang="en-US" sz="2400" dirty="0"/>
                  <a:t>It may be </a:t>
                </a:r>
                <a:r>
                  <a:rPr lang="en-US" sz="2400" dirty="0" smtClean="0"/>
                  <a:t>difficult </a:t>
                </a:r>
                <a:r>
                  <a:rPr lang="en-US" sz="2400" dirty="0"/>
                  <a:t>to get an exact expression for the sum on the right, but it is easy to </a:t>
                </a:r>
                <a:r>
                  <a:rPr lang="en-US" sz="2400" dirty="0" smtClean="0"/>
                  <a:t>get an </a:t>
                </a:r>
                <a:r>
                  <a:rPr lang="en-US" sz="2400" dirty="0"/>
                  <a:t>upper bound</a:t>
                </a:r>
                <a:r>
                  <a:rPr lang="en-US" sz="2400" dirty="0" smtClean="0"/>
                  <a:t>.</a:t>
                </a:r>
              </a:p>
              <a:p>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50383" y="193183"/>
                <a:ext cx="8029978" cy="5799152"/>
              </a:xfrm>
              <a:prstGeom prst="rect">
                <a:avLst/>
              </a:prstGeom>
              <a:blipFill rotWithShape="0">
                <a:blip r:embed="rId3"/>
                <a:stretch>
                  <a:fillRect l="-1215" t="-841" r="-1443"/>
                </a:stretch>
              </a:blipFill>
            </p:spPr>
            <p:txBody>
              <a:bodyPr/>
              <a:lstStyle/>
              <a:p>
                <a:r>
                  <a:rPr lang="en-US">
                    <a:noFill/>
                  </a:rPr>
                  <a:t> </a:t>
                </a:r>
              </a:p>
            </p:txBody>
          </p:sp>
        </mc:Fallback>
      </mc:AlternateContent>
    </p:spTree>
    <p:extLst>
      <p:ext uri="{BB962C8B-B14F-4D97-AF65-F5344CB8AC3E}">
        <p14:creationId xmlns:p14="http://schemas.microsoft.com/office/powerpoint/2010/main" xmlns="" val="4076579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360609" y="682580"/>
                <a:ext cx="8062174" cy="529484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i="1">
                              <a:latin typeface="Cambria Math" panose="02040503050406030204" pitchFamily="18" charset="0"/>
                            </a:rPr>
                            <m:t>𝑛</m:t>
                          </m:r>
                          <m:r>
                            <a:rPr lang="en-US" sz="2400" i="1">
                              <a:latin typeface="Cambria Math" panose="02040503050406030204" pitchFamily="18" charset="0"/>
                            </a:rPr>
                            <m:t>=</m:t>
                          </m:r>
                          <m:r>
                            <a:rPr lang="en-US" sz="2400" i="1">
                              <a:latin typeface="Cambria Math" panose="02040503050406030204" pitchFamily="18" charset="0"/>
                            </a:rPr>
                            <m:t>𝑁</m:t>
                          </m:r>
                        </m:sub>
                        <m:sup>
                          <m:r>
                            <a:rPr lang="en-US" sz="2400" i="1">
                              <a:latin typeface="Cambria Math" panose="02040503050406030204" pitchFamily="18" charset="0"/>
                              <a:ea typeface="Cambria Math" panose="02040503050406030204" pitchFamily="18" charset="0"/>
                            </a:rPr>
                            <m:t>∞</m:t>
                          </m:r>
                        </m:sup>
                        <m:e>
                          <m:f>
                            <m:fPr>
                              <m:ctrlPr>
                                <a:rPr lang="en-US" sz="2400" i="1">
                                  <a:latin typeface="Cambria Math" panose="02040503050406030204" pitchFamily="18" charset="0"/>
                                </a:rPr>
                              </m:ctrlPr>
                            </m:fPr>
                            <m:num>
                              <m:r>
                                <a:rPr lang="en-US" sz="2400" i="1">
                                  <a:latin typeface="Cambria Math" panose="02040503050406030204" pitchFamily="18" charset="0"/>
                                </a:rPr>
                                <m:t>1</m:t>
                              </m:r>
                            </m:num>
                            <m:den>
                              <m:sSup>
                                <m:sSupPr>
                                  <m:ctrlPr>
                                    <a:rPr lang="en-US" sz="2400" i="1">
                                      <a:latin typeface="Cambria Math" panose="02040503050406030204" pitchFamily="18" charset="0"/>
                                    </a:rPr>
                                  </m:ctrlPr>
                                </m:sSupPr>
                                <m:e>
                                  <m:r>
                                    <a:rPr lang="en-US" sz="2400" i="1">
                                      <a:latin typeface="Cambria Math" panose="02040503050406030204" pitchFamily="18" charset="0"/>
                                    </a:rPr>
                                    <m:t>𝑛</m:t>
                                  </m:r>
                                </m:e>
                                <m:sup>
                                  <m:r>
                                    <a:rPr lang="en-US" sz="2400" i="1">
                                      <a:latin typeface="Cambria Math" panose="02040503050406030204" pitchFamily="18" charset="0"/>
                                    </a:rPr>
                                    <m:t>2</m:t>
                                  </m:r>
                                </m:sup>
                              </m:sSup>
                            </m:den>
                          </m:f>
                        </m:e>
                      </m:nary>
                      <m:r>
                        <a:rPr lang="en-US" sz="2400" i="1" smtClean="0">
                          <a:latin typeface="Cambria Math" panose="02040503050406030204" pitchFamily="18" charset="0"/>
                          <a:ea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𝑛</m:t>
                          </m:r>
                          <m:r>
                            <a:rPr lang="en-US" sz="2400" i="1">
                              <a:latin typeface="Cambria Math" panose="02040503050406030204" pitchFamily="18" charset="0"/>
                            </a:rPr>
                            <m:t>=</m:t>
                          </m:r>
                          <m:r>
                            <a:rPr lang="en-US" sz="2400" i="1">
                              <a:latin typeface="Cambria Math" panose="02040503050406030204" pitchFamily="18" charset="0"/>
                            </a:rPr>
                            <m:t>𝑁</m:t>
                          </m:r>
                        </m:sub>
                        <m:sup>
                          <m:r>
                            <a:rPr lang="en-US" sz="2400" i="1">
                              <a:latin typeface="Cambria Math" panose="02040503050406030204" pitchFamily="18" charset="0"/>
                              <a:ea typeface="Cambria Math" panose="02040503050406030204" pitchFamily="18" charset="0"/>
                            </a:rPr>
                            <m:t>∞</m:t>
                          </m:r>
                        </m:sup>
                        <m:e>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b="0" i="1" smtClean="0">
                                  <a:latin typeface="Cambria Math" panose="02040503050406030204" pitchFamily="18" charset="0"/>
                                </a:rPr>
                                <m:t>𝑛</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−1)</m:t>
                              </m:r>
                            </m:den>
                          </m:f>
                        </m:e>
                      </m:nary>
                      <m:r>
                        <a:rPr lang="en-US" sz="2400" i="1">
                          <a:latin typeface="Cambria Math" panose="02040503050406030204" pitchFamily="18" charset="0"/>
                          <a:ea typeface="Cambria Math" panose="02040503050406030204" pitchFamily="18" charset="0"/>
                        </a:rPr>
                        <m:t>≤</m:t>
                      </m:r>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𝑛</m:t>
                          </m:r>
                          <m:r>
                            <a:rPr lang="en-US" sz="2400" i="1">
                              <a:latin typeface="Cambria Math" panose="02040503050406030204" pitchFamily="18" charset="0"/>
                            </a:rPr>
                            <m:t>=</m:t>
                          </m:r>
                          <m:r>
                            <a:rPr lang="en-US" sz="2400" i="1">
                              <a:latin typeface="Cambria Math" panose="02040503050406030204" pitchFamily="18" charset="0"/>
                            </a:rPr>
                            <m:t>𝑁</m:t>
                          </m:r>
                        </m:sub>
                        <m:sup>
                          <m:r>
                            <a:rPr lang="en-US" sz="2400" i="1">
                              <a:latin typeface="Cambria Math" panose="02040503050406030204" pitchFamily="18" charset="0"/>
                              <a:ea typeface="Cambria Math" panose="02040503050406030204" pitchFamily="18" charset="0"/>
                            </a:rPr>
                            <m:t>∞</m:t>
                          </m:r>
                        </m:sup>
                        <m:e>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𝑛</m:t>
                              </m:r>
                              <m:r>
                                <a:rPr lang="en-US" sz="2400" i="1">
                                  <a:latin typeface="Cambria Math" panose="02040503050406030204" pitchFamily="18" charset="0"/>
                                </a:rPr>
                                <m:t>−1</m:t>
                              </m:r>
                            </m:den>
                          </m:f>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𝑛</m:t>
                              </m:r>
                            </m:den>
                          </m:f>
                        </m:e>
                      </m:nary>
                    </m:oMath>
                  </m:oMathPara>
                </a14:m>
                <a:endParaRPr lang="en-US" sz="2400" dirty="0" smtClean="0"/>
              </a:p>
              <a:p>
                <a:r>
                  <a:rPr lang="en-US" sz="2400" dirty="0" smtClean="0"/>
                  <a:t>and </a:t>
                </a:r>
                <a:r>
                  <a:rPr lang="en-US" sz="2400" dirty="0"/>
                  <a:t>we know it is exactly equal to </a:t>
                </a:r>
                <a:r>
                  <a:rPr lang="en-US" sz="2400" dirty="0" smtClean="0"/>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𝑁</m:t>
                        </m:r>
                        <m:r>
                          <a:rPr lang="en-US" sz="2400" b="0" i="1" smtClean="0">
                            <a:latin typeface="Cambria Math" panose="02040503050406030204" pitchFamily="18" charset="0"/>
                          </a:rPr>
                          <m:t>−1</m:t>
                        </m:r>
                      </m:den>
                    </m:f>
                    <m:r>
                      <a:rPr lang="en-US" sz="2400" b="0" i="0" smtClean="0">
                        <a:latin typeface="Cambria Math" panose="02040503050406030204" pitchFamily="18" charset="0"/>
                      </a:rPr>
                      <m:t>.</m:t>
                    </m:r>
                  </m:oMath>
                </a14:m>
                <a:r>
                  <a:rPr lang="en-US" sz="2400" dirty="0" smtClean="0"/>
                  <a:t> To </a:t>
                </a:r>
                <a:r>
                  <a:rPr lang="en-US" sz="2400" dirty="0"/>
                  <a:t>sum up, we have</a:t>
                </a:r>
              </a:p>
              <a:p>
                <a:r>
                  <a:rPr lang="en-US" sz="2400" dirty="0"/>
                  <a:t>shown that </a:t>
                </a:r>
                <a:r>
                  <a:rPr lang="en-US" sz="2400" dirty="0" smtClean="0"/>
                  <a:t>when </a:t>
                </a:r>
                <a14:m>
                  <m:oMath xmlns:m="http://schemas.openxmlformats.org/officeDocument/2006/math">
                    <m:r>
                      <a:rPr lang="en-US" sz="2400" b="0" i="1" smtClean="0">
                        <a:latin typeface="Cambria Math" panose="02040503050406030204" pitchFamily="18" charset="0"/>
                      </a:rPr>
                      <m:t>𝑗</m:t>
                    </m:r>
                    <m:r>
                      <a:rPr lang="en-US" sz="2400" b="0" i="1" smtClean="0">
                        <a:latin typeface="Cambria Math" panose="02040503050406030204" pitchFamily="18" charset="0"/>
                      </a:rPr>
                      <m:t>,</m:t>
                    </m:r>
                    <m:r>
                      <a:rPr lang="en-US" sz="2400" b="0" i="1" smtClean="0">
                        <a:latin typeface="Cambria Math" panose="02040503050406030204" pitchFamily="18" charset="0"/>
                      </a:rPr>
                      <m:t>𝑘</m:t>
                    </m:r>
                    <m:r>
                      <a:rPr lang="en-US" sz="2400" b="0" i="1" smtClean="0">
                        <a:latin typeface="Cambria Math" panose="02040503050406030204" pitchFamily="18" charset="0"/>
                      </a:rPr>
                      <m:t>&gt;</m:t>
                    </m:r>
                    <m:r>
                      <a:rPr lang="en-US" sz="2400" b="0" i="1" smtClean="0">
                        <a:latin typeface="Cambria Math" panose="02040503050406030204" pitchFamily="18" charset="0"/>
                      </a:rPr>
                      <m:t>𝑁</m:t>
                    </m:r>
                  </m:oMath>
                </a14:m>
                <a:r>
                  <a:rPr lang="en-US" sz="2400" dirty="0" smtClean="0"/>
                  <a:t>, </a:t>
                </a:r>
                <a:r>
                  <a:rPr lang="en-US" sz="2400" dirty="0"/>
                  <a:t>we </a:t>
                </a:r>
                <a:r>
                  <a:rPr lang="en-US" sz="2400" dirty="0" smtClean="0"/>
                  <a:t>have</a:t>
                </a:r>
              </a:p>
              <a:p>
                <a:pPr/>
                <a14:m>
                  <m:oMathPara xmlns:m="http://schemas.openxmlformats.org/officeDocument/2006/math">
                    <m:oMathParaPr>
                      <m:jc m:val="centerGroup"/>
                    </m:oMathParaPr>
                    <m:oMath xmlns:m="http://schemas.openxmlformats.org/officeDocument/2006/math">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𝑗</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𝑎</m:t>
                              </m:r>
                            </m:e>
                            <m:sub>
                              <m:r>
                                <a:rPr lang="en-US" sz="2400" i="1">
                                  <a:latin typeface="Cambria Math" panose="02040503050406030204" pitchFamily="18" charset="0"/>
                                </a:rPr>
                                <m:t>𝑘</m:t>
                              </m:r>
                            </m:sub>
                          </m:sSub>
                        </m:e>
                      </m:d>
                      <m:r>
                        <a:rPr lang="en-US" sz="2400" i="1">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𝑁</m:t>
                          </m:r>
                          <m:r>
                            <a:rPr lang="en-US" sz="2400" i="1">
                              <a:latin typeface="Cambria Math" panose="02040503050406030204" pitchFamily="18" charset="0"/>
                            </a:rPr>
                            <m:t>−1</m:t>
                          </m:r>
                        </m:den>
                      </m:f>
                    </m:oMath>
                  </m:oMathPara>
                </a14:m>
                <a:endParaRPr lang="en-US" sz="2400" dirty="0" smtClean="0"/>
              </a:p>
              <a:p>
                <a:r>
                  <a:rPr lang="en-US" sz="2400" dirty="0"/>
                  <a:t>Since we can make the right hand side arbitrarily small by taking </a:t>
                </a:r>
                <a14:m>
                  <m:oMath xmlns:m="http://schemas.openxmlformats.org/officeDocument/2006/math">
                    <m:r>
                      <a:rPr lang="en-US" sz="2400" b="0" i="1" smtClean="0">
                        <a:latin typeface="Cambria Math" panose="02040503050406030204" pitchFamily="18" charset="0"/>
                      </a:rPr>
                      <m:t>𝑁</m:t>
                    </m:r>
                  </m:oMath>
                </a14:m>
                <a:r>
                  <a:rPr lang="en-US" sz="2400" dirty="0" smtClean="0"/>
                  <a:t> sufficiently </a:t>
                </a:r>
                <a:r>
                  <a:rPr lang="en-US" sz="2400" dirty="0"/>
                  <a:t>large, </a:t>
                </a:r>
                <a:r>
                  <a:rPr lang="en-US" sz="2400" dirty="0" smtClean="0"/>
                  <a:t>we see </a:t>
                </a:r>
                <a:r>
                  <a:rPr lang="en-US" sz="2400" dirty="0"/>
                  <a:t>that </a:t>
                </a:r>
                <a14:m>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𝑗</m:t>
                        </m:r>
                      </m:sub>
                    </m:sSub>
                    <m:r>
                      <a:rPr lang="en-US" sz="2400" b="0" i="1" smtClean="0">
                        <a:latin typeface="Cambria Math" panose="02040503050406030204" pitchFamily="18" charset="0"/>
                      </a:rPr>
                      <m:t>)</m:t>
                    </m:r>
                  </m:oMath>
                </a14:m>
                <a:r>
                  <a:rPr lang="en-US" sz="2400" dirty="0" smtClean="0"/>
                  <a:t> is </a:t>
                </a:r>
                <a:r>
                  <a:rPr lang="en-US" sz="2400" dirty="0"/>
                  <a:t>a Cauchy sequence</a:t>
                </a:r>
                <a:r>
                  <a:rPr lang="en-US" sz="2400" dirty="0" smtClean="0"/>
                  <a:t>.</a:t>
                </a:r>
              </a:p>
              <a:p>
                <a:endParaRPr lang="en-US" sz="2400" b="1" dirty="0"/>
              </a:p>
              <a:p>
                <a:r>
                  <a:rPr lang="en-US" sz="2400" b="1" dirty="0" smtClean="0"/>
                  <a:t>Note:</a:t>
                </a:r>
                <a:r>
                  <a:rPr lang="en-US" sz="2400" dirty="0" smtClean="0"/>
                  <a:t/>
                </a:r>
                <a:r>
                  <a:rPr lang="en-US" sz="2400" dirty="0"/>
                  <a:t>E</a:t>
                </a:r>
                <a:r>
                  <a:rPr lang="en-US" sz="2400" dirty="0" smtClean="0"/>
                  <a:t>very </a:t>
                </a:r>
                <a:r>
                  <a:rPr lang="en-US" sz="2400" dirty="0"/>
                  <a:t>convergent sequence is a Cauchy </a:t>
                </a:r>
                <a:r>
                  <a:rPr lang="en-US" sz="2400" dirty="0" smtClean="0"/>
                  <a:t>sequence, but the converse is not true.</a:t>
                </a:r>
                <a:endParaRPr lang="en-US" sz="2400" dirty="0"/>
              </a:p>
              <a:p>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360609" y="682580"/>
                <a:ext cx="8062174" cy="5294847"/>
              </a:xfrm>
              <a:prstGeom prst="rect">
                <a:avLst/>
              </a:prstGeom>
              <a:blipFill rotWithShape="0">
                <a:blip r:embed="rId3"/>
                <a:stretch>
                  <a:fillRect l="-1134"/>
                </a:stretch>
              </a:blipFill>
            </p:spPr>
            <p:txBody>
              <a:bodyPr/>
              <a:lstStyle/>
              <a:p>
                <a:r>
                  <a:rPr lang="en-US">
                    <a:noFill/>
                  </a:rPr>
                  <a:t> </a:t>
                </a:r>
              </a:p>
            </p:txBody>
          </p:sp>
        </mc:Fallback>
      </mc:AlternateContent>
    </p:spTree>
    <p:extLst>
      <p:ext uri="{BB962C8B-B14F-4D97-AF65-F5344CB8AC3E}">
        <p14:creationId xmlns:p14="http://schemas.microsoft.com/office/powerpoint/2010/main" xmlns="" val="825791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46009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231820" y="1068946"/>
                <a:ext cx="8590208" cy="5578835"/>
              </a:xfrm>
              <a:prstGeom prst="rect">
                <a:avLst/>
              </a:prstGeom>
            </p:spPr>
            <p:txBody>
              <a:bodyPr wrap="square">
                <a:spAutoFit/>
              </a:bodyPr>
              <a:lstStyle/>
              <a:p>
                <a:r>
                  <a:rPr lang="en-US" sz="2400" b="1" dirty="0" smtClean="0"/>
                  <a:t>Definition (Complete Normed Space)</a:t>
                </a:r>
                <a:endParaRPr lang="en-US" sz="2400" b="1" dirty="0"/>
              </a:p>
              <a:p>
                <a:r>
                  <a:rPr lang="en-US" sz="2400" dirty="0"/>
                  <a:t>A normed space E is called complete if every Cauchy sequence in E converges to an element of E. </a:t>
                </a:r>
                <a:endParaRPr lang="en-US" sz="2400" dirty="0" smtClean="0"/>
              </a:p>
              <a:p>
                <a:endParaRPr lang="en-US" sz="2400" dirty="0" smtClean="0"/>
              </a:p>
              <a:p>
                <a:r>
                  <a:rPr lang="en-US" sz="2400" b="1" dirty="0"/>
                  <a:t>Definition </a:t>
                </a:r>
                <a:r>
                  <a:rPr lang="en-US" sz="2400" b="1" dirty="0" smtClean="0"/>
                  <a:t>(</a:t>
                </a:r>
                <a:r>
                  <a:rPr lang="en-US" sz="2400" b="1" dirty="0" err="1" smtClean="0"/>
                  <a:t>Banach</a:t>
                </a:r>
                <a:r>
                  <a:rPr lang="en-US" sz="2400" b="1" dirty="0" smtClean="0"/>
                  <a:t> Space)</a:t>
                </a:r>
                <a:endParaRPr lang="en-US" sz="2400" dirty="0" smtClean="0"/>
              </a:p>
              <a:p>
                <a:r>
                  <a:rPr lang="en-US" sz="2400" dirty="0" smtClean="0"/>
                  <a:t>A </a:t>
                </a:r>
                <a:r>
                  <a:rPr lang="en-US" sz="2400" dirty="0"/>
                  <a:t>complete normed space is called a </a:t>
                </a:r>
                <a:r>
                  <a:rPr lang="en-US" sz="2400" dirty="0" err="1"/>
                  <a:t>Banach</a:t>
                </a:r>
                <a:r>
                  <a:rPr lang="en-US" sz="2400" dirty="0"/>
                  <a:t> space</a:t>
                </a:r>
                <a:r>
                  <a:rPr lang="en-US" sz="2400" dirty="0" smtClean="0"/>
                  <a:t>.</a:t>
                </a:r>
              </a:p>
              <a:p>
                <a:endParaRPr lang="en-US" sz="2400" dirty="0"/>
              </a:p>
              <a:p>
                <a:r>
                  <a:rPr lang="en-US" sz="2400" b="1" dirty="0" smtClean="0"/>
                  <a:t>Example: </a:t>
                </a:r>
                <a:r>
                  <a:rPr lang="en-US" sz="2400" dirty="0" smtClean="0"/>
                  <a:t>Here we will show that </a:t>
                </a:r>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𝑙</m:t>
                        </m:r>
                      </m:e>
                      <m:sup>
                        <m:r>
                          <a:rPr lang="en-US" sz="2400" b="0" i="1" smtClean="0">
                            <a:latin typeface="Cambria Math" panose="02040503050406030204" pitchFamily="18" charset="0"/>
                          </a:rPr>
                          <m:t>2</m:t>
                        </m:r>
                      </m:sup>
                    </m:sSup>
                  </m:oMath>
                </a14:m>
                <a:r>
                  <a:rPr lang="en-US" sz="2400" dirty="0" smtClean="0"/>
                  <a:t> is a </a:t>
                </a:r>
                <a:r>
                  <a:rPr lang="en-US" sz="2400" dirty="0" err="1" smtClean="0"/>
                  <a:t>Banach</a:t>
                </a:r>
                <a:r>
                  <a:rPr lang="en-US" sz="2400" dirty="0" smtClean="0"/>
                  <a:t> space.</a:t>
                </a:r>
              </a:p>
              <a:p>
                <a:r>
                  <a:rPr lang="en-US" sz="2400" dirty="0" smtClean="0"/>
                  <a:t>Let </a:t>
                </a:r>
                <a14:m>
                  <m:oMath xmlns:m="http://schemas.openxmlformats.org/officeDocument/2006/math">
                    <m:d>
                      <m:dPr>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𝑛</m:t>
                            </m:r>
                          </m:sub>
                        </m:sSub>
                      </m:e>
                    </m:d>
                  </m:oMath>
                </a14:m>
                <a:r>
                  <a:rPr lang="en-US" sz="2400" dirty="0" smtClean="0"/>
                  <a:t> be a Cauchy sequence in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𝑙</m:t>
                        </m:r>
                      </m:e>
                      <m:sup>
                        <m:r>
                          <a:rPr lang="en-US" sz="2400" i="1">
                            <a:latin typeface="Cambria Math" panose="02040503050406030204" pitchFamily="18" charset="0"/>
                          </a:rPr>
                          <m:t>2</m:t>
                        </m:r>
                      </m:sup>
                    </m:sSup>
                  </m:oMath>
                </a14:m>
                <a:r>
                  <a:rPr lang="en-US" sz="2400" dirty="0" smtClean="0"/>
                  <a:t>. If </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b>
                            <m:sSubPr>
                              <m:ctrlPr>
                                <a:rPr lang="en-US" sz="2400" i="1">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𝑛</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𝑛</m:t>
                              </m:r>
                              <m:r>
                                <a:rPr lang="en-US" sz="2400" i="1">
                                  <a:latin typeface="Cambria Math" panose="02040503050406030204" pitchFamily="18" charset="0"/>
                                </a:rPr>
                                <m:t>,2</m:t>
                              </m:r>
                            </m:sub>
                          </m:sSub>
                          <m:r>
                            <a:rPr lang="en-US" sz="2400" b="0" i="1" smtClean="0">
                              <a:latin typeface="Cambria Math" panose="02040503050406030204" pitchFamily="18" charset="0"/>
                            </a:rPr>
                            <m:t>,…</m:t>
                          </m:r>
                        </m:e>
                      </m:d>
                    </m:oMath>
                  </m:oMathPara>
                </a14:m>
                <a:endParaRPr lang="en-US" sz="2400" dirty="0" smtClean="0"/>
              </a:p>
              <a:p>
                <a:r>
                  <a:rPr lang="en-US" sz="2400" dirty="0" smtClean="0"/>
                  <a:t>Then given any </a:t>
                </a:r>
                <a14:m>
                  <m:oMath xmlns:m="http://schemas.openxmlformats.org/officeDocument/2006/math">
                    <m:r>
                      <a:rPr lang="en-US" sz="2400" i="1" smtClean="0">
                        <a:latin typeface="Cambria Math" panose="02040503050406030204" pitchFamily="18" charset="0"/>
                        <a:ea typeface="Cambria Math" panose="02040503050406030204" pitchFamily="18" charset="0"/>
                      </a:rPr>
                      <m:t>𝜀</m:t>
                    </m:r>
                    <m:r>
                      <a:rPr lang="en-US" sz="2400" b="0" i="1" smtClean="0">
                        <a:latin typeface="Cambria Math" panose="02040503050406030204" pitchFamily="18" charset="0"/>
                        <a:ea typeface="Cambria Math" panose="02040503050406030204" pitchFamily="18" charset="0"/>
                      </a:rPr>
                      <m:t>&gt;0,</m:t>
                    </m:r>
                  </m:oMath>
                </a14:m>
                <a:r>
                  <a:rPr lang="en-US" sz="2400" dirty="0" smtClean="0"/>
                  <a:t> there exist a number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0</m:t>
                        </m:r>
                      </m:sub>
                    </m:sSub>
                  </m:oMath>
                </a14:m>
                <a:r>
                  <a:rPr lang="en-US" sz="2400" dirty="0" smtClean="0"/>
                  <a:t> such that </a:t>
                </a:r>
              </a:p>
              <a:p>
                <a:pPr/>
                <a14:m>
                  <m:oMathPara xmlns:m="http://schemas.openxmlformats.org/officeDocument/2006/math">
                    <m:oMathParaPr>
                      <m:jc m:val="centerGroup"/>
                    </m:oMathParaPr>
                    <m:oMath xmlns:m="http://schemas.openxmlformats.org/officeDocument/2006/math">
                      <m:nary>
                        <m:naryPr>
                          <m:chr m:val="∑"/>
                          <m:ctrlPr>
                            <a:rPr lang="en-US" sz="2400" i="1">
                              <a:latin typeface="Cambria Math" panose="02040503050406030204" pitchFamily="18" charset="0"/>
                            </a:rPr>
                          </m:ctrlPr>
                        </m:naryPr>
                        <m:sub>
                          <m:r>
                            <a:rPr lang="en-US" sz="2400" b="0" i="1" smtClean="0">
                              <a:latin typeface="Cambria Math" panose="02040503050406030204" pitchFamily="18" charset="0"/>
                            </a:rPr>
                            <m:t>𝑘</m:t>
                          </m:r>
                          <m:r>
                            <a:rPr lang="en-US" sz="2400" i="1" smtClean="0">
                              <a:latin typeface="Cambria Math" panose="02040503050406030204" pitchFamily="18" charset="0"/>
                            </a:rPr>
                            <m:t>=</m:t>
                          </m:r>
                          <m:r>
                            <a:rPr lang="en-US" sz="2400" b="0" i="1" smtClean="0">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smtClean="0">
                                  <a:latin typeface="Cambria Math" panose="02040503050406030204" pitchFamily="18" charset="0"/>
                                  <a:ea typeface="Cambria Math" panose="02040503050406030204" pitchFamily="18" charset="0"/>
                                </a:rPr>
                              </m:ctrlPr>
                            </m:sSupPr>
                            <m:e>
                              <m:d>
                                <m:dPr>
                                  <m:begChr m:val="|"/>
                                  <m:endChr m:val="|"/>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𝑚</m:t>
                                      </m:r>
                                      <m:r>
                                        <a:rPr lang="en-US" sz="2400" i="1">
                                          <a:latin typeface="Cambria Math" panose="02040503050406030204" pitchFamily="18" charset="0"/>
                                        </a:rPr>
                                        <m:t>,</m:t>
                                      </m:r>
                                      <m:r>
                                        <a:rPr lang="en-US" sz="2400" i="1">
                                          <a:latin typeface="Cambria Math" panose="02040503050406030204" pitchFamily="18" charset="0"/>
                                        </a:rPr>
                                        <m:t>𝑘</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ea typeface="Cambria Math" panose="02040503050406030204" pitchFamily="18" charset="0"/>
                                        </a:rPr>
                                        <m:t>𝑛</m:t>
                                      </m:r>
                                      <m:r>
                                        <a:rPr lang="en-US" sz="2400" i="1">
                                          <a:latin typeface="Cambria Math" panose="02040503050406030204" pitchFamily="18" charset="0"/>
                                        </a:rPr>
                                        <m:t>,</m:t>
                                      </m:r>
                                      <m:r>
                                        <a:rPr lang="en-US" sz="2400" i="1">
                                          <a:latin typeface="Cambria Math" panose="02040503050406030204" pitchFamily="18" charset="0"/>
                                        </a:rPr>
                                        <m:t>𝑘</m:t>
                                      </m:r>
                                    </m:sub>
                                  </m:sSub>
                                </m:e>
                              </m:d>
                            </m:e>
                            <m:sup>
                              <m:r>
                                <a:rPr lang="en-US" sz="2400" b="0" i="1" smtClean="0">
                                  <a:latin typeface="Cambria Math" panose="02040503050406030204" pitchFamily="18" charset="0"/>
                                  <a:ea typeface="Cambria Math" panose="02040503050406030204" pitchFamily="18" charset="0"/>
                                </a:rPr>
                                <m:t>2</m:t>
                              </m:r>
                            </m:sup>
                          </m:sSup>
                          <m:r>
                            <a:rPr lang="en-US" sz="2400" b="0" i="1" smtClean="0">
                              <a:latin typeface="Cambria Math" panose="02040503050406030204" pitchFamily="18" charset="0"/>
                              <a:ea typeface="Cambria Math" panose="02040503050406030204" pitchFamily="18" charset="0"/>
                            </a:rPr>
                            <m:t>&lt;</m:t>
                          </m:r>
                        </m:e>
                      </m:nary>
                      <m:sSup>
                        <m:sSupPr>
                          <m:ctrlPr>
                            <a:rPr lang="en-US" sz="2400" i="1" smtClean="0">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𝜀</m:t>
                          </m:r>
                        </m:e>
                        <m:sup>
                          <m:r>
                            <a:rPr lang="en-US" sz="2400" b="0" i="1" smtClean="0">
                              <a:latin typeface="Cambria Math" panose="02040503050406030204" pitchFamily="18" charset="0"/>
                            </a:rPr>
                            <m:t>2</m:t>
                          </m:r>
                        </m:sup>
                      </m:sSup>
                      <m:r>
                        <a:rPr lang="en-US" sz="2400" b="0" i="1" smtClean="0">
                          <a:latin typeface="Cambria Math" panose="02040503050406030204" pitchFamily="18" charset="0"/>
                        </a:rPr>
                        <m:t>                   (1)</m:t>
                      </m:r>
                    </m:oMath>
                  </m:oMathPara>
                </a14:m>
                <a:endParaRPr lang="en-US" sz="2400" dirty="0" smtClean="0"/>
              </a:p>
              <a:p>
                <a:r>
                  <a:rPr lang="en-US" sz="2400" dirty="0"/>
                  <a:t>f</a:t>
                </a:r>
                <a:r>
                  <a:rPr lang="en-US" sz="2400" dirty="0" smtClean="0"/>
                  <a:t>or all </a:t>
                </a:r>
                <a14:m>
                  <m:oMath xmlns:m="http://schemas.openxmlformats.org/officeDocument/2006/math">
                    <m:r>
                      <a:rPr lang="en-US" sz="2400" b="0" i="1" smtClean="0">
                        <a:latin typeface="Cambria Math" panose="02040503050406030204" pitchFamily="18" charset="0"/>
                      </a:rPr>
                      <m:t>𝑚</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i="1">
                        <a:latin typeface="Cambria Math" panose="02040503050406030204" pitchFamily="18" charset="0"/>
                        <a:ea typeface="Cambria Math" panose="02040503050406030204" pitchFamily="18" charset="0"/>
                      </a:rPr>
                      <m:t>≥</m:t>
                    </m:r>
                    <m:sSub>
                      <m:sSubPr>
                        <m:ctrlPr>
                          <a:rPr lang="en-US" sz="2400" i="1" smtClean="0">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0</m:t>
                        </m:r>
                      </m:sub>
                    </m:sSub>
                  </m:oMath>
                </a14:m>
                <a:r>
                  <a:rPr lang="en-US" sz="2400" dirty="0" smtClean="0"/>
                  <a:t>. This implies that for every fixed </a:t>
                </a:r>
                <a14:m>
                  <m:oMath xmlns:m="http://schemas.openxmlformats.org/officeDocument/2006/math">
                    <m:r>
                      <a:rPr lang="en-US" sz="2400" b="0" i="1" smtClean="0">
                        <a:latin typeface="Cambria Math" panose="02040503050406030204" pitchFamily="18" charset="0"/>
                      </a:rPr>
                      <m:t>𝑘</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ℕ</m:t>
                    </m:r>
                  </m:oMath>
                </a14:m>
                <a:r>
                  <a:rPr lang="en-US" sz="2400" dirty="0" smtClean="0"/>
                  <a:t> and for </a:t>
                </a:r>
              </a:p>
            </p:txBody>
          </p:sp>
        </mc:Choice>
        <mc:Fallback>
          <p:sp>
            <p:nvSpPr>
              <p:cNvPr id="2" name="Rectangle 1"/>
              <p:cNvSpPr>
                <a:spLocks noRot="1" noChangeAspect="1" noMove="1" noResize="1" noEditPoints="1" noAdjustHandles="1" noChangeArrowheads="1" noChangeShapeType="1" noTextEdit="1"/>
              </p:cNvSpPr>
              <p:nvPr/>
            </p:nvSpPr>
            <p:spPr>
              <a:xfrm>
                <a:off x="231820" y="1068946"/>
                <a:ext cx="8590208" cy="5578835"/>
              </a:xfrm>
              <a:prstGeom prst="rect">
                <a:avLst/>
              </a:prstGeom>
              <a:blipFill rotWithShape="0">
                <a:blip r:embed="rId2"/>
                <a:stretch>
                  <a:fillRect l="-1065" t="-873" b="-1419"/>
                </a:stretch>
              </a:blipFill>
            </p:spPr>
            <p:txBody>
              <a:bodyPr/>
              <a:lstStyle/>
              <a:p>
                <a:r>
                  <a:rPr lang="en-US">
                    <a:noFill/>
                  </a:rPr>
                  <a:t> </a:t>
                </a:r>
              </a:p>
            </p:txBody>
          </p:sp>
        </mc:Fallback>
      </mc:AlternateContent>
    </p:spTree>
    <p:extLst>
      <p:ext uri="{BB962C8B-B14F-4D97-AF65-F5344CB8AC3E}">
        <p14:creationId xmlns:p14="http://schemas.microsoft.com/office/powerpoint/2010/main" xmlns="" val="2633843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760319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437883" y="489397"/>
                <a:ext cx="8371266" cy="5605509"/>
              </a:xfrm>
              <a:prstGeom prst="rect">
                <a:avLst/>
              </a:prstGeom>
            </p:spPr>
            <p:txBody>
              <a:bodyPr wrap="square">
                <a:spAutoFit/>
              </a:bodyPr>
              <a:lstStyle/>
              <a:p>
                <a:r>
                  <a:rPr lang="en-US" sz="2400" dirty="0" smtClean="0"/>
                  <a:t>every </a:t>
                </a:r>
                <a14:m>
                  <m:oMath xmlns:m="http://schemas.openxmlformats.org/officeDocument/2006/math">
                    <m:r>
                      <a:rPr lang="en-US" sz="2400" i="1">
                        <a:latin typeface="Cambria Math" panose="02040503050406030204" pitchFamily="18" charset="0"/>
                        <a:ea typeface="Cambria Math" panose="02040503050406030204" pitchFamily="18" charset="0"/>
                      </a:rPr>
                      <m:t>𝜀</m:t>
                    </m:r>
                    <m:r>
                      <a:rPr lang="en-US" sz="2400" i="1">
                        <a:latin typeface="Cambria Math" panose="02040503050406030204" pitchFamily="18" charset="0"/>
                        <a:ea typeface="Cambria Math" panose="02040503050406030204" pitchFamily="18" charset="0"/>
                      </a:rPr>
                      <m:t>&gt;0</m:t>
                    </m:r>
                  </m:oMath>
                </a14:m>
                <a:r>
                  <a:rPr lang="en-US" sz="2400" dirty="0" smtClean="0"/>
                  <a:t>, there </a:t>
                </a:r>
                <a:r>
                  <a:rPr lang="en-US" sz="2400" dirty="0"/>
                  <a:t>exist a number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0</m:t>
                        </m:r>
                      </m:sub>
                    </m:sSub>
                  </m:oMath>
                </a14:m>
                <a:r>
                  <a:rPr lang="en-US" sz="2400" dirty="0"/>
                  <a:t> such that </a:t>
                </a:r>
              </a:p>
              <a:p>
                <a:pPr/>
                <a14:m>
                  <m:oMathPara xmlns:m="http://schemas.openxmlformats.org/officeDocument/2006/math">
                    <m:oMathParaPr>
                      <m:jc m:val="centerGroup"/>
                    </m:oMathParaPr>
                    <m:oMath xmlns:m="http://schemas.openxmlformats.org/officeDocument/2006/math">
                      <m:d>
                        <m:dPr>
                          <m:begChr m:val="|"/>
                          <m:endChr m:val="|"/>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𝑚</m:t>
                              </m:r>
                              <m:r>
                                <a:rPr lang="en-US" sz="2400" i="1">
                                  <a:latin typeface="Cambria Math" panose="02040503050406030204" pitchFamily="18" charset="0"/>
                                </a:rPr>
                                <m:t>,</m:t>
                              </m:r>
                              <m:r>
                                <a:rPr lang="en-US" sz="2400" i="1">
                                  <a:latin typeface="Cambria Math" panose="02040503050406030204" pitchFamily="18" charset="0"/>
                                </a:rPr>
                                <m:t>𝑘</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𝑛</m:t>
                              </m:r>
                              <m:r>
                                <a:rPr lang="en-US" sz="2400" i="1">
                                  <a:latin typeface="Cambria Math" panose="02040503050406030204" pitchFamily="18" charset="0"/>
                                </a:rPr>
                                <m:t>,</m:t>
                              </m:r>
                              <m:r>
                                <a:rPr lang="en-US" sz="2400" i="1">
                                  <a:latin typeface="Cambria Math" panose="02040503050406030204" pitchFamily="18" charset="0"/>
                                </a:rPr>
                                <m:t>𝑘</m:t>
                              </m:r>
                            </m:sub>
                          </m:sSub>
                        </m:e>
                      </m:d>
                      <m:r>
                        <a:rPr lang="en-US" sz="2400" b="0" i="1" smtClean="0">
                          <a:latin typeface="Cambria Math" panose="02040503050406030204" pitchFamily="18" charset="0"/>
                        </a:rPr>
                        <m:t>&lt;</m:t>
                      </m:r>
                      <m:r>
                        <a:rPr lang="en-US" sz="2400" i="1">
                          <a:latin typeface="Cambria Math" panose="02040503050406030204" pitchFamily="18" charset="0"/>
                          <a:ea typeface="Cambria Math" panose="02040503050406030204" pitchFamily="18" charset="0"/>
                        </a:rPr>
                        <m:t>𝜀</m:t>
                      </m:r>
                    </m:oMath>
                  </m:oMathPara>
                </a14:m>
                <a:endParaRPr lang="en-US" sz="2400" dirty="0" smtClean="0"/>
              </a:p>
              <a:p>
                <a:r>
                  <a:rPr lang="en-US" sz="2400" dirty="0"/>
                  <a:t>f</a:t>
                </a:r>
                <a:r>
                  <a:rPr lang="en-US" sz="2400" dirty="0" smtClean="0"/>
                  <a:t>or </a:t>
                </a:r>
                <a:r>
                  <a:rPr lang="en-US" sz="2400" dirty="0"/>
                  <a:t>all </a:t>
                </a:r>
                <a14:m>
                  <m:oMath xmlns:m="http://schemas.openxmlformats.org/officeDocument/2006/math">
                    <m:r>
                      <a:rPr lang="en-US" sz="2400" i="1">
                        <a:latin typeface="Cambria Math" panose="02040503050406030204" pitchFamily="18" charset="0"/>
                      </a:rPr>
                      <m:t>𝑚</m:t>
                    </m:r>
                    <m:r>
                      <a:rPr lang="en-US" sz="2400" i="1">
                        <a:latin typeface="Cambria Math" panose="02040503050406030204" pitchFamily="18" charset="0"/>
                      </a:rPr>
                      <m:t>,</m:t>
                    </m:r>
                    <m:r>
                      <a:rPr lang="en-US" sz="2400" i="1">
                        <a:latin typeface="Cambria Math" panose="02040503050406030204" pitchFamily="18" charset="0"/>
                      </a:rPr>
                      <m:t>𝑛</m:t>
                    </m:r>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0</m:t>
                        </m:r>
                      </m:sub>
                    </m:sSub>
                  </m:oMath>
                </a14:m>
                <a:r>
                  <a:rPr lang="en-US" sz="2400" dirty="0" smtClean="0"/>
                  <a:t>. But </a:t>
                </a:r>
                <a:r>
                  <a:rPr lang="en-US" sz="2400" dirty="0"/>
                  <a:t>this means that, for every </a:t>
                </a:r>
                <a14:m>
                  <m:oMath xmlns:m="http://schemas.openxmlformats.org/officeDocument/2006/math">
                    <m:r>
                      <a:rPr lang="en-US" sz="2400" i="1">
                        <a:latin typeface="Cambria Math" panose="02040503050406030204" pitchFamily="18" charset="0"/>
                      </a:rPr>
                      <m:t>𝑘</m:t>
                    </m:r>
                  </m:oMath>
                </a14:m>
                <a:r>
                  <a:rPr lang="en-US" sz="2400" dirty="0"/>
                  <a:t>, the sequence</a:t>
                </a:r>
                <a:r>
                  <a:rPr lang="en-US" sz="2400" dirty="0" smtClean="0"/>
                  <a:t/>
                </a:r>
                <a14:m>
                  <m:oMath xmlns:m="http://schemas.openxmlformats.org/officeDocument/2006/math">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𝑛</m:t>
                        </m:r>
                        <m:r>
                          <a:rPr lang="en-US" sz="2400" i="1">
                            <a:latin typeface="Cambria Math" panose="02040503050406030204" pitchFamily="18" charset="0"/>
                          </a:rPr>
                          <m:t>,</m:t>
                        </m:r>
                        <m:r>
                          <a:rPr lang="en-US" sz="2400" b="0" i="1" smtClean="0">
                            <a:latin typeface="Cambria Math" panose="02040503050406030204" pitchFamily="18" charset="0"/>
                          </a:rPr>
                          <m:t>𝑘</m:t>
                        </m:r>
                      </m:sub>
                    </m:sSub>
                    <m:r>
                      <a:rPr lang="en-US" sz="2400" b="0" i="1" smtClean="0">
                        <a:latin typeface="Cambria Math" panose="02040503050406030204" pitchFamily="18" charset="0"/>
                      </a:rPr>
                      <m:t>)</m:t>
                    </m:r>
                  </m:oMath>
                </a14:m>
                <a:r>
                  <a:rPr lang="en-US" sz="2400" dirty="0" smtClean="0"/>
                  <a:t> is a Cauchy Sequence in </a:t>
                </a:r>
                <a14:m>
                  <m:oMath xmlns:m="http://schemas.openxmlformats.org/officeDocument/2006/math">
                    <m:r>
                      <a:rPr lang="en-US" sz="2400" i="1" smtClean="0">
                        <a:latin typeface="Cambria Math" panose="02040503050406030204" pitchFamily="18" charset="0"/>
                        <a:ea typeface="Cambria Math" panose="02040503050406030204" pitchFamily="18" charset="0"/>
                      </a:rPr>
                      <m:t>ℂ</m:t>
                    </m:r>
                  </m:oMath>
                </a14:m>
                <a:r>
                  <a:rPr lang="en-US" sz="2400" dirty="0" smtClean="0"/>
                  <a:t> and thus convergent. Denote </a:t>
                </a:r>
              </a:p>
              <a:p>
                <a:pPr algn="ct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lim</m:t>
                            </m:r>
                          </m:e>
                          <m:lim>
                            <m:r>
                              <a:rPr lang="en-US" sz="2400" b="0" i="1" smtClean="0">
                                <a:latin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m:t>
                            </m:r>
                          </m:lim>
                        </m:limLow>
                      </m:fName>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𝑛</m:t>
                            </m:r>
                            <m:r>
                              <a:rPr lang="en-US" sz="2400" i="1">
                                <a:latin typeface="Cambria Math" panose="02040503050406030204" pitchFamily="18" charset="0"/>
                              </a:rPr>
                              <m:t>,</m:t>
                            </m:r>
                            <m:r>
                              <a:rPr lang="en-US" sz="2400" b="0" i="1" smtClean="0">
                                <a:latin typeface="Cambria Math" panose="02040503050406030204" pitchFamily="18" charset="0"/>
                              </a:rPr>
                              <m:t>𝑘</m:t>
                            </m:r>
                          </m:sub>
                        </m:sSub>
                        <m:r>
                          <a:rPr lang="en-US" sz="2400" b="0" i="1" smtClean="0">
                            <a:latin typeface="Cambria Math" panose="02040503050406030204" pitchFamily="18" charset="0"/>
                          </a:rPr>
                          <m:t>,</m:t>
                        </m:r>
                      </m:e>
                    </m:func>
                    <m:r>
                      <a:rPr lang="en-US" sz="2400" b="0" i="1" smtClean="0">
                        <a:latin typeface="Cambria Math" panose="02040503050406030204" pitchFamily="18" charset="0"/>
                      </a:rPr>
                      <m:t> </m:t>
                    </m:r>
                    <m:r>
                      <a:rPr lang="en-US" sz="2400" b="0" i="1" smtClean="0">
                        <a:latin typeface="Cambria Math" panose="02040503050406030204" pitchFamily="18" charset="0"/>
                      </a:rPr>
                      <m:t>𝑘</m:t>
                    </m:r>
                    <m:r>
                      <a:rPr lang="en-US" sz="2400" b="0" i="1" smtClean="0">
                        <a:latin typeface="Cambria Math" panose="02040503050406030204" pitchFamily="18" charset="0"/>
                      </a:rPr>
                      <m:t>=1,2,…</m:t>
                    </m:r>
                    <m:r>
                      <a:rPr lang="en-US" sz="2400" b="0" i="1" smtClean="0">
                        <a:latin typeface="Cambria Math" panose="02040503050406030204" pitchFamily="18" charset="0"/>
                      </a:rPr>
                      <m:t>𝑎𝑛𝑑</m:t>
                    </m:r>
                    <m:r>
                      <a:rPr lang="en-US" sz="2400" b="0" i="1" smtClean="0">
                        <a:latin typeface="Cambria Math" panose="02040503050406030204" pitchFamily="18" charset="0"/>
                      </a:rPr>
                      <m:t> </m:t>
                    </m:r>
                    <m:r>
                      <a:rPr lang="en-US" sz="2400" b="0" i="1" smtClean="0">
                        <a:latin typeface="Cambria Math" panose="02040503050406030204" pitchFamily="18" charset="0"/>
                      </a:rPr>
                      <m:t>𝑎</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𝑛</m:t>
                            </m:r>
                          </m:sub>
                        </m:sSub>
                      </m:e>
                    </m:d>
                  </m:oMath>
                </a14:m>
                <a:r>
                  <a:rPr lang="en-US" sz="2400" dirty="0" smtClean="0"/>
                  <a:t>.</a:t>
                </a:r>
              </a:p>
              <a:p>
                <a:r>
                  <a:rPr lang="en-US" sz="2400" dirty="0" smtClean="0"/>
                  <a:t>We have to prove that </a:t>
                </a:r>
                <a14:m>
                  <m:oMath xmlns:m="http://schemas.openxmlformats.org/officeDocument/2006/math">
                    <m:r>
                      <a:rPr lang="en-US" sz="2400" b="0" i="1" smtClean="0">
                        <a:latin typeface="Cambria Math" panose="02040503050406030204" pitchFamily="18" charset="0"/>
                      </a:rPr>
                      <m:t>𝑎</m:t>
                    </m:r>
                  </m:oMath>
                </a14:m>
                <a:r>
                  <a:rPr lang="en-US" sz="2400" dirty="0" smtClean="0"/>
                  <a:t> is an element of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𝑙</m:t>
                        </m:r>
                      </m:e>
                      <m:sup>
                        <m:r>
                          <a:rPr lang="en-US" sz="2400" i="1">
                            <a:latin typeface="Cambria Math" panose="02040503050406030204" pitchFamily="18" charset="0"/>
                          </a:rPr>
                          <m:t>2</m:t>
                        </m:r>
                      </m:sup>
                    </m:sSup>
                  </m:oMath>
                </a14:m>
                <a:r>
                  <a:rPr lang="en-US" sz="2400" dirty="0" smtClean="0"/>
                  <a:t> and that the sequence </a:t>
                </a:r>
                <a14:m>
                  <m:oMath xmlns:m="http://schemas.openxmlformats.org/officeDocument/2006/math">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𝑛</m:t>
                            </m:r>
                          </m:sub>
                        </m:sSub>
                      </m:e>
                    </m:d>
                  </m:oMath>
                </a14:m>
                <a:r>
                  <a:rPr lang="en-US" sz="2400" dirty="0" smtClean="0"/>
                  <a:t> converges to </a:t>
                </a:r>
                <a14:m>
                  <m:oMath xmlns:m="http://schemas.openxmlformats.org/officeDocument/2006/math">
                    <m:r>
                      <a:rPr lang="en-US" sz="2400" i="1">
                        <a:latin typeface="Cambria Math" panose="02040503050406030204" pitchFamily="18" charset="0"/>
                      </a:rPr>
                      <m:t>𝑎</m:t>
                    </m:r>
                    <m:r>
                      <a:rPr lang="en-US" sz="2400" b="0" i="1" smtClean="0">
                        <a:latin typeface="Cambria Math" panose="02040503050406030204" pitchFamily="18" charset="0"/>
                      </a:rPr>
                      <m:t>.</m:t>
                    </m:r>
                  </m:oMath>
                </a14:m>
                <a:endParaRPr lang="en-US" sz="2400" dirty="0"/>
              </a:p>
              <a:p>
                <a:r>
                  <a:rPr lang="en-US" sz="2400" dirty="0" smtClean="0"/>
                  <a:t>Now we let </a:t>
                </a:r>
                <a14:m>
                  <m:oMath xmlns:m="http://schemas.openxmlformats.org/officeDocument/2006/math">
                    <m:r>
                      <a:rPr lang="en-US" sz="2400" b="0" i="1" smtClean="0">
                        <a:latin typeface="Cambria Math" panose="02040503050406030204" pitchFamily="18" charset="0"/>
                      </a:rPr>
                      <m:t>𝑚</m:t>
                    </m:r>
                    <m:r>
                      <a:rPr lang="en-US" sz="2400" b="0" i="1" smtClean="0">
                        <a:latin typeface="Cambria Math" panose="02040503050406030204" pitchFamily="18" charset="0"/>
                        <a:ea typeface="Cambria Math" panose="02040503050406030204" pitchFamily="18" charset="0"/>
                      </a:rPr>
                      <m:t>→∞</m:t>
                    </m:r>
                  </m:oMath>
                </a14:m>
                <a:r>
                  <a:rPr lang="en-US" sz="2400" dirty="0" smtClean="0"/>
                  <a:t> in (1), so that</a:t>
                </a:r>
              </a:p>
              <a:p>
                <a:pPr/>
                <a14:m>
                  <m:oMathPara xmlns:m="http://schemas.openxmlformats.org/officeDocument/2006/math">
                    <m:oMathParaPr>
                      <m:jc m:val="centerGroup"/>
                    </m:oMathParaPr>
                    <m:oMath xmlns:m="http://schemas.openxmlformats.org/officeDocument/2006/math">
                      <m:sSup>
                        <m:sSupPr>
                          <m:ctrlPr>
                            <a:rPr lang="en-US" sz="2400" i="1">
                              <a:latin typeface="Cambria Math" panose="02040503050406030204" pitchFamily="18" charset="0"/>
                            </a:rPr>
                          </m:ctrlPr>
                        </m:sSupPr>
                        <m:e>
                          <m:nary>
                            <m:naryPr>
                              <m:chr m:val="∑"/>
                              <m:ctrlPr>
                                <a:rPr lang="en-US" sz="2400" i="1">
                                  <a:latin typeface="Cambria Math" panose="02040503050406030204" pitchFamily="18" charset="0"/>
                                </a:rPr>
                              </m:ctrlPr>
                            </m:naryPr>
                            <m:sub>
                              <m:r>
                                <a:rPr lang="en-US" sz="2400" i="1">
                                  <a:latin typeface="Cambria Math" panose="02040503050406030204" pitchFamily="18" charset="0"/>
                                </a:rPr>
                                <m:t>𝑘</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a:latin typeface="Cambria Math" panose="02040503050406030204" pitchFamily="18" charset="0"/>
                                      <a:ea typeface="Cambria Math" panose="02040503050406030204" pitchFamily="18" charset="0"/>
                                    </a:rPr>
                                  </m:ctrlPr>
                                </m:sSupPr>
                                <m:e>
                                  <m:d>
                                    <m:dPr>
                                      <m:begChr m:val="|"/>
                                      <m:endChr m:val="|"/>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𝑘</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𝑛</m:t>
                                          </m:r>
                                          <m:r>
                                            <a:rPr lang="en-US" sz="2400" i="1">
                                              <a:latin typeface="Cambria Math" panose="02040503050406030204" pitchFamily="18" charset="0"/>
                                            </a:rPr>
                                            <m:t>,</m:t>
                                          </m:r>
                                          <m:r>
                                            <a:rPr lang="en-US" sz="2400" i="1">
                                              <a:latin typeface="Cambria Math" panose="02040503050406030204" pitchFamily="18" charset="0"/>
                                            </a:rPr>
                                            <m:t>𝑘</m:t>
                                          </m:r>
                                        </m:sub>
                                      </m:sSub>
                                    </m:e>
                                  </m:d>
                                </m:e>
                                <m:sup>
                                  <m:r>
                                    <a:rPr lang="en-US" sz="2400" i="1">
                                      <a:latin typeface="Cambria Math" panose="02040503050406030204" pitchFamily="18" charset="0"/>
                                      <a:ea typeface="Cambria Math" panose="02040503050406030204" pitchFamily="18" charset="0"/>
                                    </a:rPr>
                                    <m:t>2</m:t>
                                  </m:r>
                                </m:sup>
                              </m:sSup>
                            </m:e>
                          </m:nary>
                          <m:r>
                            <a:rPr lang="en-US" sz="240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𝜀</m:t>
                          </m:r>
                        </m:e>
                        <m:sup>
                          <m:r>
                            <a:rPr lang="en-US" sz="2400" i="1">
                              <a:latin typeface="Cambria Math" panose="02040503050406030204" pitchFamily="18" charset="0"/>
                            </a:rPr>
                            <m:t>2</m:t>
                          </m:r>
                        </m:sup>
                      </m:sSup>
                      <m:r>
                        <a:rPr lang="en-US" sz="2400" b="0" i="1" smtClean="0">
                          <a:latin typeface="Cambria Math" panose="02040503050406030204" pitchFamily="18" charset="0"/>
                        </a:rPr>
                        <m:t>                     (2)</m:t>
                      </m:r>
                    </m:oMath>
                  </m:oMathPara>
                </a14:m>
                <a:endParaRPr lang="en-US" sz="2400" dirty="0" smtClean="0"/>
              </a:p>
              <a:p>
                <a:r>
                  <a:rPr lang="en-US" sz="2400" dirty="0"/>
                  <a:t>for all </a:t>
                </a:r>
                <a14:m>
                  <m:oMath xmlns:m="http://schemas.openxmlformats.org/officeDocument/2006/math">
                    <m:r>
                      <a:rPr lang="en-US" sz="2400" i="1">
                        <a:latin typeface="Cambria Math" panose="02040503050406030204" pitchFamily="18" charset="0"/>
                      </a:rPr>
                      <m:t>𝑛</m:t>
                    </m:r>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𝑛</m:t>
                        </m:r>
                      </m:e>
                      <m:sub>
                        <m:r>
                          <a:rPr lang="en-US" sz="2400" i="1">
                            <a:latin typeface="Cambria Math" panose="02040503050406030204" pitchFamily="18" charset="0"/>
                          </a:rPr>
                          <m:t>0</m:t>
                        </m:r>
                      </m:sub>
                    </m:sSub>
                  </m:oMath>
                </a14:m>
                <a:r>
                  <a:rPr lang="en-US" sz="2400" dirty="0" smtClean="0"/>
                  <a:t>. Since</a:t>
                </a:r>
                <a:endParaRPr lang="en-US" sz="2400" dirty="0"/>
              </a:p>
              <a:p>
                <a:pPr/>
                <a14:m>
                  <m:oMathPara xmlns:m="http://schemas.openxmlformats.org/officeDocument/2006/math">
                    <m:oMathParaPr>
                      <m:jc m:val="centerGroup"/>
                    </m:oMathParaPr>
                    <m:oMath xmlns:m="http://schemas.openxmlformats.org/officeDocument/2006/math">
                      <m:sSup>
                        <m:sSupPr>
                          <m:ctrlPr>
                            <a:rPr lang="en-US" sz="2400" i="1">
                              <a:latin typeface="Cambria Math" panose="02040503050406030204" pitchFamily="18" charset="0"/>
                            </a:rPr>
                          </m:ctrlPr>
                        </m:sSupPr>
                        <m:e>
                          <m:nary>
                            <m:naryPr>
                              <m:chr m:val="∑"/>
                              <m:ctrlPr>
                                <a:rPr lang="en-US" sz="2400" i="1">
                                  <a:latin typeface="Cambria Math" panose="02040503050406030204" pitchFamily="18" charset="0"/>
                                </a:rPr>
                              </m:ctrlPr>
                            </m:naryPr>
                            <m:sub>
                              <m:r>
                                <a:rPr lang="en-US" sz="2400" i="1">
                                  <a:latin typeface="Cambria Math" panose="02040503050406030204" pitchFamily="18" charset="0"/>
                                </a:rPr>
                                <m:t>𝑘</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a:latin typeface="Cambria Math" panose="02040503050406030204" pitchFamily="18" charset="0"/>
                                      <a:ea typeface="Cambria Math" panose="02040503050406030204" pitchFamily="18" charset="0"/>
                                    </a:rPr>
                                  </m:ctrlPr>
                                </m:sSupPr>
                                <m:e>
                                  <m:d>
                                    <m:dPr>
                                      <m:begChr m:val="|"/>
                                      <m:endChr m:val="|"/>
                                      <m:ctrlPr>
                                        <a:rPr lang="en-US" sz="2400" i="1">
                                          <a:latin typeface="Cambria Math" panose="02040503050406030204" pitchFamily="18" charset="0"/>
                                          <a:ea typeface="Cambria Math" panose="02040503050406030204" pitchFamily="18" charset="0"/>
                                        </a:rPr>
                                      </m:ctrlPr>
                                    </m:dPr>
                                    <m:e>
                                      <m:sSub>
                                        <m:sSubPr>
                                          <m:ctrlPr>
                                            <a:rPr lang="en-US" sz="2400" i="1" smtClean="0">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sSub>
                                            <m:sSubPr>
                                              <m:ctrlPr>
                                                <a:rPr lang="en-US" sz="240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𝑛</m:t>
                                              </m:r>
                                            </m:e>
                                            <m:sub>
                                              <m:r>
                                                <a:rPr lang="en-US" sz="2400" b="0" i="1" smtClean="0">
                                                  <a:latin typeface="Cambria Math" panose="02040503050406030204" pitchFamily="18" charset="0"/>
                                                  <a:ea typeface="Cambria Math" panose="02040503050406030204" pitchFamily="18" charset="0"/>
                                                </a:rPr>
                                                <m:t>0</m:t>
                                              </m:r>
                                            </m:sub>
                                          </m:sSub>
                                          <m:r>
                                            <a:rPr lang="en-US" sz="2400" i="1">
                                              <a:latin typeface="Cambria Math" panose="02040503050406030204" pitchFamily="18" charset="0"/>
                                            </a:rPr>
                                            <m:t>,</m:t>
                                          </m:r>
                                          <m:r>
                                            <a:rPr lang="en-US" sz="2400" i="1">
                                              <a:latin typeface="Cambria Math" panose="02040503050406030204" pitchFamily="18" charset="0"/>
                                            </a:rPr>
                                            <m:t>𝑘</m:t>
                                          </m:r>
                                        </m:sub>
                                      </m:sSub>
                                    </m:e>
                                  </m:d>
                                </m:e>
                                <m:sup>
                                  <m:r>
                                    <a:rPr lang="en-US" sz="2400" i="1">
                                      <a:latin typeface="Cambria Math" panose="02040503050406030204" pitchFamily="18" charset="0"/>
                                      <a:ea typeface="Cambria Math" panose="02040503050406030204" pitchFamily="18" charset="0"/>
                                    </a:rPr>
                                    <m:t>2</m:t>
                                  </m:r>
                                </m:sup>
                              </m:sSup>
                            </m:e>
                          </m:nary>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𝜀</m:t>
                          </m:r>
                        </m:e>
                        <m:sup>
                          <m:r>
                            <a:rPr lang="en-US" sz="2400" i="1">
                              <a:latin typeface="Cambria Math" panose="02040503050406030204" pitchFamily="18" charset="0"/>
                            </a:rPr>
                            <m:t>2</m:t>
                          </m:r>
                        </m:sup>
                      </m:sSup>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437883" y="489397"/>
                <a:ext cx="8371266" cy="5605509"/>
              </a:xfrm>
              <a:prstGeom prst="rect">
                <a:avLst/>
              </a:prstGeom>
              <a:blipFill rotWithShape="0">
                <a:blip r:embed="rId3"/>
                <a:stretch>
                  <a:fillRect l="-1165" t="-870"/>
                </a:stretch>
              </a:blipFill>
            </p:spPr>
            <p:txBody>
              <a:bodyPr/>
              <a:lstStyle/>
              <a:p>
                <a:r>
                  <a:rPr lang="en-US">
                    <a:noFill/>
                  </a:rPr>
                  <a:t> </a:t>
                </a:r>
              </a:p>
            </p:txBody>
          </p:sp>
        </mc:Fallback>
      </mc:AlternateContent>
    </p:spTree>
    <p:extLst>
      <p:ext uri="{BB962C8B-B14F-4D97-AF65-F5344CB8AC3E}">
        <p14:creationId xmlns:p14="http://schemas.microsoft.com/office/powerpoint/2010/main" xmlns="" val="10542880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3457332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476518" y="373487"/>
                <a:ext cx="7456868" cy="5133072"/>
              </a:xfrm>
              <a:prstGeom prst="rect">
                <a:avLst/>
              </a:prstGeom>
              <a:noFill/>
            </p:spPr>
            <p:txBody>
              <a:bodyPr wrap="square" rtlCol="0">
                <a:spAutoFit/>
              </a:bodyPr>
              <a:lstStyle/>
              <a:p>
                <a:r>
                  <a:rPr lang="en-US" sz="2400" dirty="0" smtClean="0"/>
                  <a:t>by </a:t>
                </a:r>
                <a:r>
                  <a:rPr lang="en-US" sz="2400" dirty="0" err="1"/>
                  <a:t>Minkowski’s</a:t>
                </a:r>
                <a:r>
                  <a:rPr lang="en-US" sz="2400" dirty="0"/>
                  <a:t> inequality, we </a:t>
                </a:r>
                <a:r>
                  <a:rPr lang="en-US" sz="2400" dirty="0" smtClean="0"/>
                  <a:t>have</a:t>
                </a:r>
              </a:p>
              <a:p>
                <a:pPr/>
                <a14:m>
                  <m:oMathPara xmlns:m="http://schemas.openxmlformats.org/officeDocument/2006/math">
                    <m:oMathParaPr>
                      <m:jc m:val="left"/>
                    </m:oMathParaPr>
                    <m:oMath xmlns:m="http://schemas.openxmlformats.org/officeDocument/2006/math">
                      <m:rad>
                        <m:radPr>
                          <m:degHide m:val="on"/>
                          <m:ctrlPr>
                            <a:rPr lang="en-US" sz="2400" i="1" smtClean="0">
                              <a:latin typeface="Cambria Math" panose="02040503050406030204" pitchFamily="18" charset="0"/>
                            </a:rPr>
                          </m:ctrlPr>
                        </m:radPr>
                        <m:deg/>
                        <m:e>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𝑘</m:t>
                              </m:r>
                              <m:r>
                                <a:rPr lang="en-US" sz="2400" b="0" i="1" smtClean="0">
                                  <a:latin typeface="Cambria Math" panose="02040503050406030204" pitchFamily="18" charset="0"/>
                                </a:rPr>
                                <m:t>=1</m:t>
                              </m:r>
                            </m:sub>
                            <m:sup>
                              <m:r>
                                <a:rPr lang="en-US" sz="2400" i="1" smtClean="0">
                                  <a:latin typeface="Cambria Math" panose="02040503050406030204" pitchFamily="18" charset="0"/>
                                  <a:ea typeface="Cambria Math" panose="02040503050406030204" pitchFamily="18" charset="0"/>
                                </a:rPr>
                                <m:t>∞</m:t>
                              </m:r>
                            </m:sup>
                            <m:e>
                              <m:sSup>
                                <m:sSupPr>
                                  <m:ctrlPr>
                                    <a:rPr lang="en-US" sz="2400" i="1" smtClean="0">
                                      <a:latin typeface="Cambria Math" panose="02040503050406030204" pitchFamily="18" charset="0"/>
                                    </a:rPr>
                                  </m:ctrlPr>
                                </m:sSup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𝑘</m:t>
                                          </m:r>
                                        </m:sub>
                                      </m:sSub>
                                    </m:e>
                                  </m:d>
                                </m:e>
                                <m:sup>
                                  <m:r>
                                    <a:rPr lang="en-US" sz="2400" b="0" i="1" smtClean="0">
                                      <a:latin typeface="Cambria Math" panose="02040503050406030204" pitchFamily="18" charset="0"/>
                                    </a:rPr>
                                    <m:t>2</m:t>
                                  </m:r>
                                </m:sup>
                              </m:sSup>
                            </m:e>
                          </m:nary>
                        </m:e>
                      </m:rad>
                      <m:r>
                        <a:rPr lang="en-US" sz="2400" b="0" i="1" smtClean="0">
                          <a:latin typeface="Cambria Math" panose="02040503050406030204" pitchFamily="18" charset="0"/>
                        </a:rPr>
                        <m:t>=</m:t>
                      </m:r>
                      <m:rad>
                        <m:radPr>
                          <m:degHide m:val="on"/>
                          <m:ctrlPr>
                            <a:rPr lang="en-US" sz="2400" i="1">
                              <a:latin typeface="Cambria Math" panose="02040503050406030204" pitchFamily="18" charset="0"/>
                            </a:rPr>
                          </m:ctrlPr>
                        </m:radPr>
                        <m:deg/>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𝑘</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smtClean="0">
                                      <a:latin typeface="Cambria Math" panose="02040503050406030204" pitchFamily="18" charset="0"/>
                                    </a:rPr>
                                  </m:ctrlPr>
                                </m:sSupPr>
                                <m:e>
                                  <m:d>
                                    <m:dPr>
                                      <m:ctrlPr>
                                        <a:rPr lang="en-US" sz="2400" i="1" smtClean="0">
                                          <a:latin typeface="Cambria Math" panose="02040503050406030204" pitchFamily="18" charset="0"/>
                                        </a:rPr>
                                      </m:ctrlPr>
                                    </m:d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𝑘</m:t>
                                              </m:r>
                                            </m:sub>
                                          </m:sSub>
                                        </m:e>
                                      </m:d>
                                      <m:r>
                                        <a:rPr lang="en-US" sz="2400" b="0" i="1" smtClean="0">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sSub>
                                                <m:sSubPr>
                                                  <m:ctrlPr>
                                                    <a:rPr lang="en-US" sz="240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𝑛</m:t>
                                                  </m:r>
                                                </m:e>
                                                <m:sub>
                                                  <m:r>
                                                    <a:rPr lang="en-US" sz="2400" b="0" i="1" smtClean="0">
                                                      <a:latin typeface="Cambria Math" panose="02040503050406030204" pitchFamily="18" charset="0"/>
                                                      <a:ea typeface="Cambria Math" panose="02040503050406030204" pitchFamily="18" charset="0"/>
                                                    </a:rPr>
                                                    <m:t>0</m:t>
                                                  </m:r>
                                                </m:sub>
                                              </m:sSub>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𝑘</m:t>
                                              </m:r>
                                            </m:sub>
                                          </m:sSub>
                                        </m:e>
                                      </m:d>
                                      <m:r>
                                        <a:rPr lang="en-US" sz="2400" b="0" i="1" smtClean="0">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𝑛</m:t>
                                                  </m:r>
                                                </m:e>
                                                <m:sub>
                                                  <m:r>
                                                    <a:rPr lang="en-US" sz="2400" i="1">
                                                      <a:latin typeface="Cambria Math" panose="02040503050406030204" pitchFamily="18" charset="0"/>
                                                      <a:ea typeface="Cambria Math" panose="02040503050406030204" pitchFamily="18" charset="0"/>
                                                    </a:rPr>
                                                    <m:t>0</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𝑘</m:t>
                                              </m:r>
                                            </m:sub>
                                          </m:sSub>
                                        </m:e>
                                      </m:d>
                                    </m:e>
                                  </m:d>
                                </m:e>
                                <m:sup>
                                  <m:r>
                                    <a:rPr lang="en-US" sz="2400" i="1">
                                      <a:latin typeface="Cambria Math" panose="02040503050406030204" pitchFamily="18" charset="0"/>
                                    </a:rPr>
                                    <m:t>2</m:t>
                                  </m:r>
                                </m:sup>
                              </m:sSup>
                            </m:e>
                          </m:nary>
                        </m:e>
                      </m:rad>
                    </m:oMath>
                  </m:oMathPara>
                </a14:m>
                <a:endParaRPr lang="en-US" sz="2400" dirty="0" smtClean="0"/>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m:t>
                      </m:r>
                      <m:rad>
                        <m:radPr>
                          <m:degHide m:val="on"/>
                          <m:ctrlPr>
                            <a:rPr lang="en-US" sz="2400" i="1">
                              <a:latin typeface="Cambria Math" panose="02040503050406030204" pitchFamily="18" charset="0"/>
                            </a:rPr>
                          </m:ctrlPr>
                        </m:radPr>
                        <m:deg/>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𝑘</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a:latin typeface="Cambria Math" panose="02040503050406030204" pitchFamily="18" charset="0"/>
                                    </a:rPr>
                                  </m:ctrlPr>
                                </m:sSupPr>
                                <m:e>
                                  <m:d>
                                    <m:dPr>
                                      <m:ctrlPr>
                                        <a:rPr lang="en-US" sz="2400" i="1">
                                          <a:latin typeface="Cambria Math" panose="02040503050406030204" pitchFamily="18" charset="0"/>
                                        </a:rPr>
                                      </m:ctrlPr>
                                    </m:d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𝑘</m:t>
                                              </m:r>
                                            </m:sub>
                                          </m:sSub>
                                        </m:e>
                                      </m:d>
                                      <m:r>
                                        <a:rPr lang="en-US" sz="2400" i="1">
                                          <a:latin typeface="Cambria Math" panose="02040503050406030204" pitchFamily="18" charset="0"/>
                                        </a:rPr>
                                        <m:t>−</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𝑛</m:t>
                                                  </m:r>
                                                </m:e>
                                                <m:sub>
                                                  <m:r>
                                                    <a:rPr lang="en-US" sz="2400" i="1">
                                                      <a:latin typeface="Cambria Math" panose="02040503050406030204" pitchFamily="18" charset="0"/>
                                                      <a:ea typeface="Cambria Math" panose="02040503050406030204" pitchFamily="18" charset="0"/>
                                                    </a:rPr>
                                                    <m:t>0</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𝑘</m:t>
                                              </m:r>
                                            </m:sub>
                                          </m:sSub>
                                        </m:e>
                                      </m:d>
                                    </m:e>
                                  </m:d>
                                </m:e>
                                <m:sup>
                                  <m:r>
                                    <a:rPr lang="en-US" sz="2400" i="1">
                                      <a:latin typeface="Cambria Math" panose="02040503050406030204" pitchFamily="18" charset="0"/>
                                    </a:rPr>
                                    <m:t>2</m:t>
                                  </m:r>
                                </m:sup>
                              </m:sSup>
                            </m:e>
                          </m:nary>
                        </m:e>
                      </m:rad>
                      <m:r>
                        <a:rPr lang="en-US" sz="2400" b="0" i="1" smtClean="0">
                          <a:latin typeface="Cambria Math" panose="02040503050406030204" pitchFamily="18" charset="0"/>
                        </a:rPr>
                        <m:t>+</m:t>
                      </m:r>
                      <m:rad>
                        <m:radPr>
                          <m:degHide m:val="on"/>
                          <m:ctrlPr>
                            <a:rPr lang="en-US" sz="2400" i="1">
                              <a:latin typeface="Cambria Math" panose="02040503050406030204" pitchFamily="18" charset="0"/>
                            </a:rPr>
                          </m:ctrlPr>
                        </m:radPr>
                        <m:deg/>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𝑘</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smtClean="0">
                                      <a:latin typeface="Cambria Math" panose="02040503050406030204" pitchFamily="18" charset="0"/>
                                      <a:ea typeface="Cambria Math" panose="02040503050406030204" pitchFamily="18" charset="0"/>
                                    </a:rPr>
                                  </m:ctrlPr>
                                </m:sSup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𝑛</m:t>
                                              </m:r>
                                            </m:e>
                                            <m:sub>
                                              <m:r>
                                                <a:rPr lang="en-US" sz="2400" i="1">
                                                  <a:latin typeface="Cambria Math" panose="02040503050406030204" pitchFamily="18" charset="0"/>
                                                  <a:ea typeface="Cambria Math" panose="02040503050406030204" pitchFamily="18" charset="0"/>
                                                </a:rPr>
                                                <m:t>0</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𝑘</m:t>
                                          </m:r>
                                        </m:sub>
                                      </m:sSub>
                                    </m:e>
                                  </m:d>
                                </m:e>
                                <m:sup>
                                  <m:r>
                                    <a:rPr lang="en-US" sz="2400" b="0" i="1" smtClean="0">
                                      <a:latin typeface="Cambria Math" panose="02040503050406030204" pitchFamily="18" charset="0"/>
                                      <a:ea typeface="Cambria Math" panose="02040503050406030204" pitchFamily="18" charset="0"/>
                                    </a:rPr>
                                    <m:t>2</m:t>
                                  </m:r>
                                </m:sup>
                              </m:sSup>
                            </m:e>
                          </m:nary>
                        </m:e>
                      </m:rad>
                    </m:oMath>
                  </m:oMathPara>
                </a14:m>
                <a:endParaRPr lang="en-US" sz="2400" dirty="0" smtClean="0"/>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rad>
                        <m:radPr>
                          <m:degHide m:val="on"/>
                          <m:ctrlPr>
                            <a:rPr lang="en-US" sz="2400" i="1">
                              <a:latin typeface="Cambria Math" panose="02040503050406030204" pitchFamily="18" charset="0"/>
                            </a:rPr>
                          </m:ctrlPr>
                        </m:radPr>
                        <m:deg/>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𝑘</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a:latin typeface="Cambria Math" panose="02040503050406030204" pitchFamily="18" charset="0"/>
                                    </a:rPr>
                                  </m:ctrlPr>
                                </m:sSup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𝑘</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𝛼</m:t>
                                          </m:r>
                                        </m:e>
                                        <m: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𝑛</m:t>
                                              </m:r>
                                            </m:e>
                                            <m:sub>
                                              <m:r>
                                                <a:rPr lang="en-US" sz="2400" i="1">
                                                  <a:latin typeface="Cambria Math" panose="02040503050406030204" pitchFamily="18" charset="0"/>
                                                  <a:ea typeface="Cambria Math" panose="02040503050406030204" pitchFamily="18" charset="0"/>
                                                </a:rPr>
                                                <m:t>0</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𝑘</m:t>
                                          </m:r>
                                        </m:sub>
                                      </m:sSub>
                                    </m:e>
                                  </m:d>
                                </m:e>
                                <m:sup>
                                  <m:r>
                                    <a:rPr lang="en-US" sz="2400" i="1">
                                      <a:latin typeface="Cambria Math" panose="02040503050406030204" pitchFamily="18" charset="0"/>
                                    </a:rPr>
                                    <m:t>2</m:t>
                                  </m:r>
                                </m:sup>
                              </m:sSup>
                            </m:e>
                          </m:nary>
                        </m:e>
                      </m:rad>
                      <m:r>
                        <a:rPr lang="en-US" sz="2400" i="1">
                          <a:latin typeface="Cambria Math" panose="02040503050406030204" pitchFamily="18" charset="0"/>
                        </a:rPr>
                        <m:t>+</m:t>
                      </m:r>
                      <m:rad>
                        <m:radPr>
                          <m:degHide m:val="on"/>
                          <m:ctrlPr>
                            <a:rPr lang="en-US" sz="2400" i="1">
                              <a:latin typeface="Cambria Math" panose="02040503050406030204" pitchFamily="18" charset="0"/>
                            </a:rPr>
                          </m:ctrlPr>
                        </m:radPr>
                        <m:deg/>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𝑘</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a:latin typeface="Cambria Math" panose="02040503050406030204" pitchFamily="18" charset="0"/>
                                      <a:ea typeface="Cambria Math" panose="02040503050406030204" pitchFamily="18" charset="0"/>
                                    </a:rPr>
                                  </m:ctrlPr>
                                </m:sSup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𝑛</m:t>
                                              </m:r>
                                            </m:e>
                                            <m:sub>
                                              <m:r>
                                                <a:rPr lang="en-US" sz="2400" i="1">
                                                  <a:latin typeface="Cambria Math" panose="02040503050406030204" pitchFamily="18" charset="0"/>
                                                  <a:ea typeface="Cambria Math" panose="02040503050406030204" pitchFamily="18" charset="0"/>
                                                </a:rPr>
                                                <m:t>0</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𝑘</m:t>
                                          </m:r>
                                        </m:sub>
                                      </m:sSub>
                                    </m:e>
                                  </m:d>
                                </m:e>
                                <m:sup>
                                  <m:r>
                                    <a:rPr lang="en-US" sz="2400" i="1">
                                      <a:latin typeface="Cambria Math" panose="02040503050406030204" pitchFamily="18" charset="0"/>
                                      <a:ea typeface="Cambria Math" panose="02040503050406030204" pitchFamily="18" charset="0"/>
                                    </a:rPr>
                                    <m:t>2</m:t>
                                  </m:r>
                                </m:sup>
                              </m:sSup>
                            </m:e>
                          </m:nary>
                        </m:e>
                      </m:rad>
                      <m:r>
                        <a:rPr lang="en-US" sz="2400" b="0" i="1" smtClean="0">
                          <a:latin typeface="Cambria Math" panose="02040503050406030204" pitchFamily="18" charset="0"/>
                          <a:ea typeface="Cambria Math" panose="02040503050406030204" pitchFamily="18" charset="0"/>
                        </a:rPr>
                        <m:t>&lt;∞.</m:t>
                      </m:r>
                    </m:oMath>
                  </m:oMathPara>
                </a14:m>
                <a:endParaRPr lang="en-US" sz="2400" dirty="0" smtClean="0"/>
              </a:p>
            </p:txBody>
          </p:sp>
        </mc:Choice>
        <mc:Fallback>
          <p:sp>
            <p:nvSpPr>
              <p:cNvPr id="2" name="TextBox 1"/>
              <p:cNvSpPr txBox="1">
                <a:spLocks noRot="1" noChangeAspect="1" noMove="1" noResize="1" noEditPoints="1" noAdjustHandles="1" noChangeArrowheads="1" noChangeShapeType="1" noTextEdit="1"/>
              </p:cNvSpPr>
              <p:nvPr/>
            </p:nvSpPr>
            <p:spPr>
              <a:xfrm>
                <a:off x="476518" y="373487"/>
                <a:ext cx="7456868" cy="5133072"/>
              </a:xfrm>
              <a:prstGeom prst="rect">
                <a:avLst/>
              </a:prstGeom>
              <a:blipFill rotWithShape="0">
                <a:blip r:embed="rId3"/>
                <a:stretch>
                  <a:fillRect l="-1226" t="-950"/>
                </a:stretch>
              </a:blipFill>
            </p:spPr>
            <p:txBody>
              <a:bodyPr/>
              <a:lstStyle/>
              <a:p>
                <a:r>
                  <a:rPr lang="en-US">
                    <a:noFill/>
                  </a:rPr>
                  <a:t> </a:t>
                </a:r>
              </a:p>
            </p:txBody>
          </p:sp>
        </mc:Fallback>
      </mc:AlternateContent>
    </p:spTree>
    <p:extLst>
      <p:ext uri="{BB962C8B-B14F-4D97-AF65-F5344CB8AC3E}">
        <p14:creationId xmlns:p14="http://schemas.microsoft.com/office/powerpoint/2010/main" xmlns="" val="18189160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09397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553791" y="1970462"/>
                <a:ext cx="7868991" cy="2637197"/>
              </a:xfrm>
              <a:prstGeom prst="rect">
                <a:avLst/>
              </a:prstGeom>
            </p:spPr>
            <p:txBody>
              <a:bodyPr wrap="square">
                <a:spAutoFit/>
              </a:bodyPr>
              <a:lstStyle/>
              <a:p>
                <a:r>
                  <a:rPr lang="en-US" sz="2400" dirty="0" smtClean="0"/>
                  <a:t>This proves that the sequence </a:t>
                </a:r>
                <a14:m>
                  <m:oMath xmlns:m="http://schemas.openxmlformats.org/officeDocument/2006/math">
                    <m:r>
                      <a:rPr lang="en-US" sz="2400" b="0" i="1" smtClean="0">
                        <a:latin typeface="Cambria Math" panose="02040503050406030204" pitchFamily="18" charset="0"/>
                      </a:rPr>
                      <m:t>𝑎</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oMath>
                </a14:m>
                <a:r>
                  <a:rPr lang="en-US" sz="2400" i="1" dirty="0" smtClean="0"/>
                  <a:t/>
                </a:r>
                <a:r>
                  <a:rPr lang="en-US" sz="2400" dirty="0"/>
                  <a:t>is an element </a:t>
                </a:r>
                <a:r>
                  <a:rPr lang="en-US" sz="2400" dirty="0" smtClean="0"/>
                  <a:t>of </a:t>
                </a:r>
                <a14:m>
                  <m:oMath xmlns:m="http://schemas.openxmlformats.org/officeDocument/2006/math">
                    <m:sSup>
                      <m:sSupPr>
                        <m:ctrlPr>
                          <a:rPr lang="en-US" sz="2400" i="1" smtClean="0">
                            <a:latin typeface="Cambria Math" panose="02040503050406030204" pitchFamily="18" charset="0"/>
                          </a:rPr>
                        </m:ctrlPr>
                      </m:sSupPr>
                      <m:e>
                        <m:r>
                          <a:rPr lang="en-US" sz="2400" b="0" i="1" smtClean="0">
                            <a:latin typeface="Cambria Math" panose="02040503050406030204" pitchFamily="18" charset="0"/>
                          </a:rPr>
                          <m:t>𝑙</m:t>
                        </m:r>
                      </m:e>
                      <m:sup>
                        <m:r>
                          <a:rPr lang="en-US" sz="2400" b="0" i="1" smtClean="0">
                            <a:latin typeface="Cambria Math" panose="02040503050406030204" pitchFamily="18" charset="0"/>
                          </a:rPr>
                          <m:t>2</m:t>
                        </m:r>
                      </m:sup>
                    </m:sSup>
                  </m:oMath>
                </a14:m>
                <a:r>
                  <a:rPr lang="en-US" sz="2400" dirty="0" smtClean="0"/>
                  <a:t>. Moreover</a:t>
                </a:r>
                <a:r>
                  <a:rPr lang="en-US" sz="2400" dirty="0"/>
                  <a:t>, since </a:t>
                </a:r>
                <a14:m>
                  <m:oMath xmlns:m="http://schemas.openxmlformats.org/officeDocument/2006/math">
                    <m:r>
                      <a:rPr lang="en-US" sz="2400" i="1" smtClean="0">
                        <a:latin typeface="Cambria Math" panose="02040503050406030204" pitchFamily="18" charset="0"/>
                        <a:ea typeface="Cambria Math" panose="02040503050406030204" pitchFamily="18" charset="0"/>
                      </a:rPr>
                      <m:t>𝜀</m:t>
                    </m:r>
                  </m:oMath>
                </a14:m>
                <a:r>
                  <a:rPr lang="en-US" sz="2400" i="1" dirty="0" smtClean="0"/>
                  <a:t/>
                </a:r>
                <a:r>
                  <a:rPr lang="en-US" sz="2400" dirty="0" smtClean="0"/>
                  <a:t>is arbitrarily </a:t>
                </a:r>
                <a:r>
                  <a:rPr lang="en-US" sz="2400" dirty="0"/>
                  <a:t>small, </a:t>
                </a:r>
                <a:r>
                  <a:rPr lang="en-US" sz="2400" dirty="0" smtClean="0"/>
                  <a:t>(2) implies</a:t>
                </a:r>
              </a:p>
              <a:p>
                <a:pPr/>
                <a14:m>
                  <m:oMathPara xmlns:m="http://schemas.openxmlformats.org/officeDocument/2006/math">
                    <m:oMathParaPr>
                      <m:jc m:val="centerGroup"/>
                    </m:oMathParaPr>
                    <m:oMath xmlns:m="http://schemas.openxmlformats.org/officeDocument/2006/math">
                      <m:func>
                        <m:funcPr>
                          <m:ctrlPr>
                            <a:rPr lang="en-US" sz="2400" i="1" smtClean="0">
                              <a:latin typeface="Cambria Math" panose="02040503050406030204" pitchFamily="18" charset="0"/>
                            </a:rPr>
                          </m:ctrlPr>
                        </m:funcPr>
                        <m:fName>
                          <m:limLow>
                            <m:limLowPr>
                              <m:ctrlPr>
                                <a:rPr lang="en-US" sz="2400" i="1" smtClean="0">
                                  <a:latin typeface="Cambria Math" panose="02040503050406030204" pitchFamily="18" charset="0"/>
                                </a:rPr>
                              </m:ctrlPr>
                            </m:limLowPr>
                            <m:e>
                              <m:r>
                                <m:rPr>
                                  <m:sty m:val="p"/>
                                </m:rPr>
                                <a:rPr lang="en-US" sz="2400" i="0" smtClean="0">
                                  <a:latin typeface="Cambria Math" panose="02040503050406030204" pitchFamily="18" charset="0"/>
                                </a:rPr>
                                <m:t>lim</m:t>
                              </m:r>
                            </m:e>
                            <m:lim>
                              <m:r>
                                <a:rPr lang="en-US" sz="2400" b="0" i="1" smtClean="0">
                                  <a:latin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m:t>
                              </m:r>
                            </m:lim>
                          </m:limLow>
                        </m:fName>
                        <m:e>
                          <m:d>
                            <m:dPr>
                              <m:begChr m:val="‖"/>
                              <m:endChr m:val="‖"/>
                              <m:ctrlPr>
                                <a:rPr lang="en-US" sz="2400" i="1" smtClean="0">
                                  <a:latin typeface="Cambria Math" panose="02040503050406030204" pitchFamily="18" charset="0"/>
                                </a:rPr>
                              </m:ctrlPr>
                            </m:dPr>
                            <m:e>
                              <m:r>
                                <a:rPr lang="en-US" sz="2400" b="0" i="1" smtClean="0">
                                  <a:latin typeface="Cambria Math" panose="02040503050406030204" pitchFamily="18" charset="0"/>
                                </a:rPr>
                                <m:t>𝑎</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b="0" i="1" smtClean="0">
                                      <a:latin typeface="Cambria Math" panose="02040503050406030204" pitchFamily="18" charset="0"/>
                                    </a:rPr>
                                    <m:t>𝑛</m:t>
                                  </m:r>
                                </m:sub>
                              </m:sSub>
                            </m:e>
                          </m:d>
                          <m:r>
                            <a:rPr lang="en-US" sz="2400" b="0" i="1" smtClean="0">
                              <a:latin typeface="Cambria Math" panose="02040503050406030204" pitchFamily="18" charset="0"/>
                            </a:rPr>
                            <m:t>=</m:t>
                          </m:r>
                        </m:e>
                      </m:func>
                      <m:limLow>
                        <m:limLowPr>
                          <m:ctrlPr>
                            <a:rPr lang="en-US" sz="2400" i="1">
                              <a:latin typeface="Cambria Math" panose="02040503050406030204" pitchFamily="18" charset="0"/>
                            </a:rPr>
                          </m:ctrlPr>
                        </m:limLowPr>
                        <m:e>
                          <m:r>
                            <m:rPr>
                              <m:sty m:val="p"/>
                            </m:rPr>
                            <a:rPr lang="en-US" sz="2400">
                              <a:latin typeface="Cambria Math" panose="02040503050406030204" pitchFamily="18" charset="0"/>
                            </a:rPr>
                            <m:t>lim</m:t>
                          </m:r>
                        </m:e>
                        <m:lim>
                          <m:r>
                            <a:rPr lang="en-US" sz="2400" i="1">
                              <a:latin typeface="Cambria Math" panose="02040503050406030204" pitchFamily="18" charset="0"/>
                            </a:rPr>
                            <m:t>𝑛</m:t>
                          </m:r>
                          <m:r>
                            <a:rPr lang="en-US" sz="2400" i="1">
                              <a:latin typeface="Cambria Math" panose="02040503050406030204" pitchFamily="18" charset="0"/>
                              <a:ea typeface="Cambria Math" panose="02040503050406030204" pitchFamily="18" charset="0"/>
                            </a:rPr>
                            <m:t>→∞</m:t>
                          </m:r>
                        </m:lim>
                      </m:limLow>
                      <m:rad>
                        <m:radPr>
                          <m:degHide m:val="on"/>
                          <m:ctrlPr>
                            <a:rPr lang="en-US" sz="2400" i="1">
                              <a:latin typeface="Cambria Math" panose="02040503050406030204" pitchFamily="18" charset="0"/>
                            </a:rPr>
                          </m:ctrlPr>
                        </m:radPr>
                        <m:deg/>
                        <m:e>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𝑘</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p>
                                <m:sSupPr>
                                  <m:ctrlPr>
                                    <a:rPr lang="en-US" sz="2400" i="1" smtClean="0">
                                      <a:latin typeface="Cambria Math" panose="02040503050406030204" pitchFamily="18" charset="0"/>
                                      <a:ea typeface="Cambria Math" panose="02040503050406030204" pitchFamily="18" charset="0"/>
                                    </a:rPr>
                                  </m:ctrlPr>
                                </m:sSupPr>
                                <m:e>
                                  <m:d>
                                    <m:dPr>
                                      <m:ctrlPr>
                                        <a:rPr lang="en-US" sz="2400" i="1" smtClean="0">
                                          <a:latin typeface="Cambria Math" panose="02040503050406030204" pitchFamily="18" charset="0"/>
                                          <a:ea typeface="Cambria Math" panose="02040503050406030204" pitchFamily="18" charset="0"/>
                                        </a:rPr>
                                      </m:ctrlPr>
                                    </m:dPr>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rPr>
                                                <m:t>𝑘</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𝛼</m:t>
                                              </m:r>
                                            </m:e>
                                            <m:sub>
                                              <m:r>
                                                <a:rPr lang="en-US" sz="2400" i="1">
                                                  <a:latin typeface="Cambria Math" panose="02040503050406030204" pitchFamily="18" charset="0"/>
                                                  <a:ea typeface="Cambria Math" panose="02040503050406030204" pitchFamily="18" charset="0"/>
                                                </a:rPr>
                                                <m:t>𝑛</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rPr>
                                                <m:t>𝑘</m:t>
                                              </m:r>
                                            </m:sub>
                                          </m:sSub>
                                        </m:e>
                                      </m:d>
                                    </m:e>
                                  </m:d>
                                </m:e>
                                <m:sup>
                                  <m:r>
                                    <a:rPr lang="en-US" sz="2400" b="0" i="1" smtClean="0">
                                      <a:latin typeface="Cambria Math" panose="02040503050406030204" pitchFamily="18" charset="0"/>
                                      <a:ea typeface="Cambria Math" panose="02040503050406030204" pitchFamily="18" charset="0"/>
                                    </a:rPr>
                                    <m:t>2</m:t>
                                  </m:r>
                                </m:sup>
                              </m:sSup>
                            </m:e>
                          </m:nary>
                        </m:e>
                      </m:rad>
                      <m:r>
                        <a:rPr lang="en-US" sz="2400" b="0" i="1" smtClean="0">
                          <a:latin typeface="Cambria Math" panose="02040503050406030204" pitchFamily="18" charset="0"/>
                        </a:rPr>
                        <m:t>=0,</m:t>
                      </m:r>
                    </m:oMath>
                  </m:oMathPara>
                </a14:m>
                <a:endParaRPr lang="en-US" sz="2400" dirty="0" smtClean="0"/>
              </a:p>
              <a:p>
                <a:r>
                  <a:rPr lang="en-US" sz="2400" dirty="0" smtClean="0"/>
                  <a:t>Which means that the sequence </a:t>
                </a:r>
                <a14:m>
                  <m:oMath xmlns:m="http://schemas.openxmlformats.org/officeDocument/2006/math">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𝑎</m:t>
                        </m:r>
                      </m:e>
                      <m:sub>
                        <m:r>
                          <a:rPr lang="en-US" sz="2400" i="1">
                            <a:latin typeface="Cambria Math" panose="02040503050406030204" pitchFamily="18" charset="0"/>
                          </a:rPr>
                          <m:t>𝑛</m:t>
                        </m:r>
                      </m:sub>
                    </m:sSub>
                    <m:r>
                      <a:rPr lang="en-US" sz="2400" i="1">
                        <a:latin typeface="Cambria Math" panose="02040503050406030204" pitchFamily="18" charset="0"/>
                      </a:rPr>
                      <m:t>)</m:t>
                    </m:r>
                  </m:oMath>
                </a14:m>
                <a:r>
                  <a:rPr lang="en-US" sz="2400" i="1" dirty="0"/>
                  <a:t/>
                </a:r>
                <a:r>
                  <a:rPr lang="en-US" sz="2400" i="1" dirty="0" smtClean="0"/>
                  <a:t>is convergent to </a:t>
                </a:r>
                <a14:m>
                  <m:oMath xmlns:m="http://schemas.openxmlformats.org/officeDocument/2006/math">
                    <m:r>
                      <a:rPr lang="en-US" sz="2400" b="0" i="1" smtClean="0">
                        <a:latin typeface="Cambria Math" panose="02040503050406030204" pitchFamily="18" charset="0"/>
                      </a:rPr>
                      <m:t>𝑎</m:t>
                    </m:r>
                  </m:oMath>
                </a14:m>
                <a:r>
                  <a:rPr lang="en-US" sz="2400" i="1" dirty="0" smtClean="0"/>
                  <a:t> in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𝑙</m:t>
                        </m:r>
                      </m:e>
                      <m:sup>
                        <m:r>
                          <a:rPr lang="en-US" sz="2400" i="1">
                            <a:latin typeface="Cambria Math" panose="02040503050406030204" pitchFamily="18" charset="0"/>
                          </a:rPr>
                          <m:t>2</m:t>
                        </m:r>
                      </m:sup>
                    </m:sSup>
                  </m:oMath>
                </a14:m>
                <a:r>
                  <a:rPr lang="en-US" sz="2400" i="1" dirty="0" smtClean="0"/>
                  <a:t>. </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553791" y="1970462"/>
                <a:ext cx="7868991" cy="2637197"/>
              </a:xfrm>
              <a:prstGeom prst="rect">
                <a:avLst/>
              </a:prstGeom>
              <a:blipFill rotWithShape="0">
                <a:blip r:embed="rId2"/>
                <a:stretch>
                  <a:fillRect l="-1239" t="-1848" r="-1007" b="-4388"/>
                </a:stretch>
              </a:blipFill>
            </p:spPr>
            <p:txBody>
              <a:bodyPr/>
              <a:lstStyle/>
              <a:p>
                <a:r>
                  <a:rPr lang="en-US">
                    <a:noFill/>
                  </a:rPr>
                  <a:t> </a:t>
                </a:r>
              </a:p>
            </p:txBody>
          </p:sp>
        </mc:Fallback>
      </mc:AlternateContent>
    </p:spTree>
    <p:extLst>
      <p:ext uri="{BB962C8B-B14F-4D97-AF65-F5344CB8AC3E}">
        <p14:creationId xmlns:p14="http://schemas.microsoft.com/office/powerpoint/2010/main" xmlns="" val="21517448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Rectangle 2"/>
              <p:cNvSpPr/>
              <p:nvPr/>
            </p:nvSpPr>
            <p:spPr>
              <a:xfrm rot="10800000" flipV="1">
                <a:off x="270455" y="777775"/>
                <a:ext cx="8371268" cy="5262979"/>
              </a:xfrm>
              <a:prstGeom prst="rect">
                <a:avLst/>
              </a:prstGeom>
            </p:spPr>
            <p:txBody>
              <a:bodyPr wrap="square">
                <a:spAutoFit/>
              </a:bodyPr>
              <a:lstStyle/>
              <a:p>
                <a:r>
                  <a:rPr lang="en-US" sz="2400" b="1" dirty="0" smtClean="0"/>
                  <a:t>Definition: Convergent Sequence</a:t>
                </a:r>
              </a:p>
              <a:p>
                <a:r>
                  <a:rPr lang="en-US" sz="2400" dirty="0"/>
                  <a:t>A </a:t>
                </a:r>
                <a:r>
                  <a:rPr lang="en-US" sz="2400" dirty="0" smtClean="0"/>
                  <a:t>series </a:t>
                </a: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𝑛</m:t>
                        </m:r>
                        <m:r>
                          <a:rPr lang="en-US" sz="2400" b="0" i="1" smtClean="0">
                            <a:latin typeface="Cambria Math" panose="02040503050406030204" pitchFamily="18" charset="0"/>
                          </a:rPr>
                          <m:t>=1</m:t>
                        </m:r>
                      </m:sub>
                      <m:sup>
                        <m:r>
                          <a:rPr lang="en-US" sz="2400" i="1" smtClean="0">
                            <a:latin typeface="Cambria Math" panose="02040503050406030204" pitchFamily="18" charset="0"/>
                            <a:ea typeface="Cambria Math" panose="02040503050406030204" pitchFamily="18" charset="0"/>
                          </a:rPr>
                          <m:t>∞</m:t>
                        </m:r>
                      </m:sup>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e>
                    </m:nary>
                  </m:oMath>
                </a14:m>
                <a:r>
                  <a:rPr lang="en-US" sz="2400" i="1" dirty="0" smtClean="0"/>
                  <a:t/>
                </a:r>
                <a:r>
                  <a:rPr lang="en-US" sz="2400" dirty="0"/>
                  <a:t>in a normed space </a:t>
                </a:r>
                <a14:m>
                  <m:oMath xmlns:m="http://schemas.openxmlformats.org/officeDocument/2006/math">
                    <m:r>
                      <a:rPr lang="en-US" sz="2400" b="0" i="1" smtClean="0">
                        <a:latin typeface="Cambria Math" panose="02040503050406030204" pitchFamily="18" charset="0"/>
                      </a:rPr>
                      <m:t>𝐸</m:t>
                    </m:r>
                  </m:oMath>
                </a14:m>
                <a:r>
                  <a:rPr lang="en-US" sz="2400" i="1" dirty="0" smtClean="0"/>
                  <a:t/>
                </a:r>
                <a:r>
                  <a:rPr lang="en-US" sz="2400" dirty="0"/>
                  <a:t>is called </a:t>
                </a:r>
                <a:r>
                  <a:rPr lang="en-US" sz="2400" i="1" dirty="0"/>
                  <a:t>convergent </a:t>
                </a:r>
                <a:r>
                  <a:rPr lang="en-US" sz="2400" dirty="0"/>
                  <a:t>if the sequence of </a:t>
                </a:r>
                <a:r>
                  <a:rPr lang="en-US" sz="2400" dirty="0" smtClean="0"/>
                  <a:t>partial sums </a:t>
                </a:r>
                <a:r>
                  <a:rPr lang="en-US" sz="2400" dirty="0"/>
                  <a:t>converges in </a:t>
                </a:r>
                <a14:m>
                  <m:oMath xmlns:m="http://schemas.openxmlformats.org/officeDocument/2006/math">
                    <m:r>
                      <a:rPr lang="en-US" sz="2400" i="1">
                        <a:latin typeface="Cambria Math" panose="02040503050406030204" pitchFamily="18" charset="0"/>
                      </a:rPr>
                      <m:t>𝐸</m:t>
                    </m:r>
                  </m:oMath>
                </a14:m>
                <a:r>
                  <a:rPr lang="en-US" sz="2400" dirty="0" smtClean="0"/>
                  <a:t>, </a:t>
                </a:r>
                <a:r>
                  <a:rPr lang="en-US" sz="2400" dirty="0"/>
                  <a:t>that is, there exists</a:t>
                </a:r>
                <a:r>
                  <a:rPr lang="en-US" sz="2400" dirty="0" smtClean="0"/>
                  <a:t/>
                </a:r>
              </a:p>
              <a:p>
                <a:r>
                  <a:rPr lang="en-US" sz="2400" dirty="0" smtClean="0"/>
                  <a:t>such that</a:t>
                </a:r>
              </a:p>
              <a:p>
                <a:pPr algn="ctr"/>
                <a14:m>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2</m:t>
                            </m:r>
                          </m:sub>
                        </m:sSub>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rPr>
                          <m:t>−</m:t>
                        </m:r>
                        <m:r>
                          <a:rPr lang="en-US" sz="2400" i="1">
                            <a:latin typeface="Cambria Math" panose="02040503050406030204" pitchFamily="18" charset="0"/>
                          </a:rPr>
                          <m:t>𝑥</m:t>
                        </m:r>
                      </m:e>
                    </m:d>
                    <m:r>
                      <a:rPr lang="en-US" sz="2400" i="1" smtClean="0">
                        <a:latin typeface="Cambria Math" panose="02040503050406030204" pitchFamily="18" charset="0"/>
                        <a:ea typeface="Cambria Math" panose="02040503050406030204" pitchFamily="18" charset="0"/>
                      </a:rPr>
                      <m:t>→0</m:t>
                    </m:r>
                  </m:oMath>
                </a14:m>
                <a:r>
                  <a:rPr lang="en-US" sz="2400" i="1" dirty="0" smtClean="0"/>
                  <a:t>  as </a:t>
                </a:r>
                <a14:m>
                  <m:oMath xmlns:m="http://schemas.openxmlformats.org/officeDocument/2006/math">
                    <m:r>
                      <a:rPr lang="en-US" sz="2400" b="0" i="1" smtClean="0">
                        <a:latin typeface="Cambria Math" panose="02040503050406030204" pitchFamily="18" charset="0"/>
                        <a:ea typeface="Cambria Math" panose="02040503050406030204" pitchFamily="18" charset="0"/>
                      </a:rPr>
                      <m:t> </m:t>
                    </m:r>
                    <m:r>
                      <a:rPr lang="en-US" sz="2400" i="1" smtClean="0">
                        <a:latin typeface="Cambria Math" panose="02040503050406030204" pitchFamily="18" charset="0"/>
                        <a:ea typeface="Cambria Math" panose="02040503050406030204" pitchFamily="18" charset="0"/>
                      </a:rPr>
                      <m:t>𝑛</m:t>
                    </m:r>
                    <m:r>
                      <a:rPr lang="en-US" sz="2400" i="1" smtClean="0">
                        <a:latin typeface="Cambria Math" panose="02040503050406030204" pitchFamily="18" charset="0"/>
                        <a:ea typeface="Cambria Math" panose="02040503050406030204" pitchFamily="18" charset="0"/>
                      </a:rPr>
                      <m:t>→∞</m:t>
                    </m:r>
                  </m:oMath>
                </a14:m>
                <a:r>
                  <a:rPr lang="en-US" sz="2400" i="1" dirty="0" smtClean="0"/>
                  <a:t>. </a:t>
                </a:r>
              </a:p>
              <a:p>
                <a:r>
                  <a:rPr lang="en-US" sz="2400" dirty="0" smtClean="0"/>
                  <a:t>In </a:t>
                </a:r>
                <a:r>
                  <a:rPr lang="en-US" sz="2400" dirty="0"/>
                  <a:t>that case we </a:t>
                </a:r>
                <a:r>
                  <a:rPr lang="en-US" sz="2400" dirty="0" smtClean="0"/>
                  <a:t>write </a:t>
                </a:r>
                <a14:m>
                  <m:oMath xmlns:m="http://schemas.openxmlformats.org/officeDocument/2006/math">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𝑛</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rPr>
                          <m:t>=</m:t>
                        </m:r>
                        <m:r>
                          <a:rPr lang="en-US" sz="2400" i="1">
                            <a:latin typeface="Cambria Math" panose="02040503050406030204" pitchFamily="18" charset="0"/>
                          </a:rPr>
                          <m:t>𝑥</m:t>
                        </m:r>
                      </m:e>
                    </m:nary>
                    <m:r>
                      <a:rPr lang="en-US" sz="2400">
                        <a:latin typeface="Cambria Math" panose="02040503050406030204" pitchFamily="18" charset="0"/>
                      </a:rPr>
                      <m:t>.</m:t>
                    </m:r>
                  </m:oMath>
                </a14:m>
                <a:r>
                  <a:rPr lang="en-US" sz="2400" dirty="0"/>
                  <a:t/>
                </a:r>
                <a:endParaRPr lang="en-US" sz="2400" dirty="0" smtClean="0"/>
              </a:p>
              <a:p>
                <a:endParaRPr lang="en-US" sz="2400" dirty="0"/>
              </a:p>
              <a:p>
                <a:r>
                  <a:rPr lang="en-US" sz="2400" b="1" dirty="0"/>
                  <a:t>Definition: </a:t>
                </a:r>
                <a:r>
                  <a:rPr lang="en-US" sz="2400" b="1" dirty="0" smtClean="0"/>
                  <a:t>Absolutely Convergent </a:t>
                </a:r>
                <a:r>
                  <a:rPr lang="en-US" sz="2400" b="1" dirty="0"/>
                  <a:t>Sequence</a:t>
                </a:r>
              </a:p>
              <a:p>
                <a:r>
                  <a:rPr lang="en-US" sz="2400" dirty="0"/>
                  <a:t>If </a:t>
                </a:r>
                <a14:m>
                  <m:oMath xmlns:m="http://schemas.openxmlformats.org/officeDocument/2006/math">
                    <m:nary>
                      <m:naryPr>
                        <m:chr m:val="∑"/>
                        <m:ctrlPr>
                          <a:rPr lang="en-US" sz="2400" i="1">
                            <a:latin typeface="Cambria Math" panose="02040503050406030204" pitchFamily="18" charset="0"/>
                          </a:rPr>
                        </m:ctrlPr>
                      </m:naryPr>
                      <m:sub>
                        <m:r>
                          <m:rPr>
                            <m:brk m:alnAt="23"/>
                          </m:rPr>
                          <a:rPr lang="en-US" sz="2400" i="1">
                            <a:latin typeface="Cambria Math" panose="02040503050406030204" pitchFamily="18" charset="0"/>
                          </a:rPr>
                          <m:t>𝑛</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d>
                          <m:dPr>
                            <m:begChr m:val="‖"/>
                            <m:endChr m:val="‖"/>
                            <m:ctrlPr>
                              <a:rPr lang="en-US" sz="2400" i="1">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𝑥</m:t>
                                </m:r>
                              </m:e>
                              <m:sub>
                                <m:r>
                                  <a:rPr lang="en-US" sz="2400" i="1">
                                    <a:latin typeface="Cambria Math" panose="02040503050406030204" pitchFamily="18" charset="0"/>
                                    <a:ea typeface="Cambria Math" panose="02040503050406030204" pitchFamily="18" charset="0"/>
                                  </a:rPr>
                                  <m:t>𝑛</m:t>
                                </m:r>
                              </m:sub>
                            </m:sSub>
                          </m:e>
                        </m:d>
                        <m:r>
                          <a:rPr lang="en-US" sz="2400" i="1">
                            <a:latin typeface="Cambria Math" panose="02040503050406030204" pitchFamily="18" charset="0"/>
                            <a:ea typeface="Cambria Math" panose="02040503050406030204" pitchFamily="18" charset="0"/>
                          </a:rPr>
                          <m:t>&lt;∞,</m:t>
                        </m:r>
                      </m:e>
                    </m:nary>
                  </m:oMath>
                </a14:m>
                <a:r>
                  <a:rPr lang="en-US" sz="2400" dirty="0"/>
                  <a:t> then the series is called absolutely convergent</a:t>
                </a:r>
                <a:r>
                  <a:rPr lang="en-US" sz="2400" dirty="0" smtClean="0"/>
                  <a:t>.</a:t>
                </a:r>
              </a:p>
              <a:p>
                <a:endParaRPr lang="en-US" sz="2400" dirty="0" smtClean="0"/>
              </a:p>
              <a:p>
                <a:r>
                  <a:rPr lang="en-US" sz="2400" b="1" dirty="0" smtClean="0"/>
                  <a:t>Note:</a:t>
                </a:r>
                <a:r>
                  <a:rPr lang="en-US" sz="2400" dirty="0" smtClean="0"/>
                  <a:t> An </a:t>
                </a:r>
                <a:r>
                  <a:rPr lang="en-US" sz="2400" dirty="0"/>
                  <a:t>absolutely convergent series need not </a:t>
                </a:r>
                <a:r>
                  <a:rPr lang="en-US" sz="2400" dirty="0" smtClean="0"/>
                  <a:t>converge</a:t>
                </a:r>
              </a:p>
              <a:p>
                <a:endParaRPr lang="en-US" sz="2400" dirty="0"/>
              </a:p>
              <a:p>
                <a:r>
                  <a:rPr lang="en-US" sz="2400" b="1" dirty="0"/>
                  <a:t>Theorem </a:t>
                </a:r>
                <a:r>
                  <a:rPr lang="en-US" sz="2400" dirty="0"/>
                  <a:t>A normed space is complete if and only if every absolutely convergent series converges</a:t>
                </a:r>
                <a:r>
                  <a:rPr lang="en-US" sz="2400" dirty="0" smtClean="0"/>
                  <a:t>.</a:t>
                </a:r>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rot="10800000" flipV="1">
                <a:off x="270455" y="777775"/>
                <a:ext cx="8371268" cy="5262979"/>
              </a:xfrm>
              <a:prstGeom prst="rect">
                <a:avLst/>
              </a:prstGeom>
              <a:blipFill rotWithShape="0">
                <a:blip r:embed="rId3"/>
                <a:stretch>
                  <a:fillRect l="-2766" t="-4519" b="-1738"/>
                </a:stretch>
              </a:blipFill>
            </p:spPr>
            <p:txBody>
              <a:bodyPr/>
              <a:lstStyle/>
              <a:p>
                <a:r>
                  <a:rPr lang="en-US">
                    <a:noFill/>
                  </a:rPr>
                  <a:t> </a:t>
                </a:r>
              </a:p>
            </p:txBody>
          </p:sp>
        </mc:Fallback>
      </mc:AlternateContent>
    </p:spTree>
    <p:extLst>
      <p:ext uri="{BB962C8B-B14F-4D97-AF65-F5344CB8AC3E}">
        <p14:creationId xmlns:p14="http://schemas.microsoft.com/office/powerpoint/2010/main" xmlns="" val="22162361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309086" y="64398"/>
                <a:ext cx="8682120" cy="6491649"/>
              </a:xfrm>
              <a:prstGeom prst="rect">
                <a:avLst/>
              </a:prstGeom>
              <a:noFill/>
            </p:spPr>
            <p:txBody>
              <a:bodyPr wrap="none" rtlCol="0">
                <a:spAutoFit/>
              </a:bodyPr>
              <a:lstStyle/>
              <a:p>
                <a:pPr/>
                <a14:m>
                  <m:oMathPara xmlns:m="http://schemas.openxmlformats.org/officeDocument/2006/math">
                    <m:oMathParaPr>
                      <m:jc m:val="left"/>
                    </m:oMathParaPr>
                    <m:oMath xmlns:m="http://schemas.openxmlformats.org/officeDocument/2006/math">
                      <m:r>
                        <m:rPr>
                          <m:sty m:val="p"/>
                        </m:rPr>
                        <a:rPr lang="en-US" sz="2400" b="0" i="0" smtClean="0">
                          <a:latin typeface="Cambria Math" panose="02040503050406030204" pitchFamily="18" charset="0"/>
                        </a:rPr>
                        <m:t>Let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Banach</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space</m:t>
                      </m:r>
                      <m:r>
                        <a:rPr lang="en-US" sz="2400" b="0" i="1" smtClean="0">
                          <a:latin typeface="Cambria Math" panose="02040503050406030204" pitchFamily="18" charset="0"/>
                        </a:rPr>
                        <m:t>. </m:t>
                      </m:r>
                      <m:r>
                        <a:rPr lang="en-US" sz="2400" b="0" i="1" smtClean="0">
                          <a:latin typeface="Cambria Math" panose="02040503050406030204" pitchFamily="18" charset="0"/>
                        </a:rPr>
                        <m:t>𝑆𝑢𝑝𝑝𝑜𝑠𝑒</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𝑎𝑛𝑑</m:t>
                      </m:r>
                      <m:nary>
                        <m:naryPr>
                          <m:chr m:val="∑"/>
                          <m:limLoc m:val="subSup"/>
                          <m:ctrlPr>
                            <a:rPr lang="en-US" sz="2400" b="0" i="1" smtClean="0">
                              <a:latin typeface="Cambria Math" panose="02040503050406030204" pitchFamily="18" charset="0"/>
                              <a:ea typeface="Cambria Math" panose="02040503050406030204" pitchFamily="18" charset="0"/>
                            </a:rPr>
                          </m:ctrlPr>
                        </m:naryPr>
                        <m:sub>
                          <m:r>
                            <m:rPr>
                              <m:brk m:alnAt="25"/>
                            </m:rPr>
                            <a:rPr lang="en-US" sz="2400" b="0" i="1" smtClean="0">
                              <a:latin typeface="Cambria Math" panose="02040503050406030204" pitchFamily="18" charset="0"/>
                              <a:ea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=1</m:t>
                          </m:r>
                        </m:sub>
                        <m:sup>
                          <m:r>
                            <a:rPr lang="en-US" sz="2400" b="0" i="1" smtClean="0">
                              <a:latin typeface="Cambria Math" panose="02040503050406030204" pitchFamily="18" charset="0"/>
                              <a:ea typeface="Cambria Math" panose="02040503050406030204" pitchFamily="18" charset="0"/>
                            </a:rPr>
                            <m:t>∞</m:t>
                          </m:r>
                        </m:sup>
                        <m:e>
                          <m:d>
                            <m:dPr>
                              <m:begChr m:val="‖"/>
                              <m:endChr m:val="‖"/>
                              <m:ctrlPr>
                                <a:rPr lang="en-US" sz="2400" b="0" i="1" smtClean="0">
                                  <a:latin typeface="Cambria Math" panose="02040503050406030204" pitchFamily="18" charset="0"/>
                                  <a:ea typeface="Cambria Math" panose="02040503050406030204" pitchFamily="18" charset="0"/>
                                </a:rPr>
                              </m:ctrlPr>
                            </m:dPr>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𝑥</m:t>
                                  </m:r>
                                </m:e>
                                <m:sub>
                                  <m:r>
                                    <a:rPr lang="en-US" sz="2400" b="0" i="1" smtClean="0">
                                      <a:latin typeface="Cambria Math" panose="02040503050406030204" pitchFamily="18" charset="0"/>
                                      <a:ea typeface="Cambria Math" panose="02040503050406030204" pitchFamily="18" charset="0"/>
                                    </a:rPr>
                                    <m:t>𝑛</m:t>
                                  </m:r>
                                </m:sub>
                              </m:sSub>
                            </m:e>
                          </m:d>
                          <m:r>
                            <a:rPr lang="en-US" sz="2400" b="0" i="1" smtClean="0">
                              <a:latin typeface="Cambria Math" panose="02040503050406030204" pitchFamily="18" charset="0"/>
                              <a:ea typeface="Cambria Math" panose="02040503050406030204" pitchFamily="18" charset="0"/>
                            </a:rPr>
                            <m:t>&lt;∞</m:t>
                          </m:r>
                        </m:e>
                      </m:nary>
                      <m:r>
                        <a:rPr lang="en-US" sz="2400" b="0" i="1" smtClean="0">
                          <a:latin typeface="Cambria Math" panose="02040503050406030204" pitchFamily="18" charset="0"/>
                          <a:ea typeface="Cambria Math" panose="02040503050406030204" pitchFamily="18" charset="0"/>
                        </a:rPr>
                        <m:t>. </m:t>
                      </m:r>
                    </m:oMath>
                  </m:oMathPara>
                </a14:m>
                <a:endParaRPr lang="en-US" sz="2400" b="0" i="1" dirty="0" smtClean="0">
                  <a:ea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ea typeface="Cambria Math" panose="02040503050406030204" pitchFamily="18" charset="0"/>
                        </a:rPr>
                        <m:t>𝐷𝑒𝑓𝑖𝑛𝑒</m:t>
                      </m:r>
                    </m:oMath>
                  </m:oMathPara>
                </a14:m>
                <a:endParaRPr lang="en-US" sz="2400" b="0" dirty="0" smtClean="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1</m:t>
                          </m:r>
                        </m:sub>
                      </m:sSub>
                      <m:r>
                        <a:rPr lang="en-US" sz="2400" b="0" i="0"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      </m:t>
                      </m:r>
                      <m:r>
                        <a:rPr lang="en-US" sz="2400" b="0" i="1" smtClean="0">
                          <a:latin typeface="Cambria Math" panose="02040503050406030204" pitchFamily="18" charset="0"/>
                        </a:rPr>
                        <m:t>𝑛</m:t>
                      </m:r>
                      <m:r>
                        <a:rPr lang="en-US" sz="2400" b="0" i="1" smtClean="0">
                          <a:latin typeface="Cambria Math" panose="02040503050406030204" pitchFamily="18" charset="0"/>
                        </a:rPr>
                        <m:t>=1,2,…</m:t>
                      </m:r>
                    </m:oMath>
                  </m:oMathPara>
                </a14:m>
                <a:endParaRPr lang="en-US" sz="2400" b="0" i="1" dirty="0" smtClean="0"/>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rPr>
                        <m:t>𝑤𝑒</m:t>
                      </m:r>
                      <m:r>
                        <a:rPr lang="en-US" sz="2400" b="0" i="1" smtClean="0">
                          <a:latin typeface="Cambria Math" panose="02040503050406030204" pitchFamily="18" charset="0"/>
                        </a:rPr>
                        <m:t> </m:t>
                      </m:r>
                      <m:r>
                        <a:rPr lang="en-US" sz="2400" b="0" i="1" smtClean="0">
                          <a:latin typeface="Cambria Math" panose="02040503050406030204" pitchFamily="18" charset="0"/>
                        </a:rPr>
                        <m:t>𝑤𝑖𝑙𝑙</m:t>
                      </m:r>
                      <m:r>
                        <a:rPr lang="en-US" sz="2400" b="0" i="1" smtClean="0">
                          <a:latin typeface="Cambria Math" panose="02040503050406030204" pitchFamily="18" charset="0"/>
                        </a:rPr>
                        <m:t> </m:t>
                      </m:r>
                      <m:r>
                        <a:rPr lang="en-US" sz="2400" b="0" i="1" smtClean="0">
                          <a:latin typeface="Cambria Math" panose="02040503050406030204" pitchFamily="18" charset="0"/>
                        </a:rPr>
                        <m:t>𝑠h𝑜𝑤</m:t>
                      </m:r>
                      <m:r>
                        <a:rPr lang="en-US" sz="2400" b="0" i="1" smtClean="0">
                          <a:latin typeface="Cambria Math" panose="02040503050406030204" pitchFamily="18" charset="0"/>
                        </a:rPr>
                        <m:t> </m:t>
                      </m:r>
                      <m:r>
                        <a:rPr lang="en-US" sz="2400" b="0" i="1" smtClean="0">
                          <a:latin typeface="Cambria Math" panose="02040503050406030204" pitchFamily="18" charset="0"/>
                        </a:rPr>
                        <m:t>𝑡h𝑎𝑡</m:t>
                      </m:r>
                      <m:r>
                        <a:rPr lang="en-US" sz="2400" b="0" i="1" smtClean="0">
                          <a:latin typeface="Cambria Math" panose="02040503050406030204" pitchFamily="18" charset="0"/>
                        </a:rPr>
                        <m:t> </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e>
                      </m:d>
                      <m:r>
                        <a:rPr lang="en-US" sz="2400" b="0" i="1" smtClean="0">
                          <a:latin typeface="Cambria Math" panose="02040503050406030204" pitchFamily="18" charset="0"/>
                        </a:rPr>
                        <m:t> </m:t>
                      </m:r>
                      <m:r>
                        <a:rPr lang="en-US" sz="2400" b="0" i="1" smtClean="0">
                          <a:latin typeface="Cambria Math" panose="02040503050406030204" pitchFamily="18" charset="0"/>
                        </a:rPr>
                        <m:t>𝑖𝑠</m:t>
                      </m:r>
                      <m:r>
                        <a:rPr lang="en-US" sz="2400" b="0" i="1" smtClean="0">
                          <a:latin typeface="Cambria Math" panose="02040503050406030204" pitchFamily="18" charset="0"/>
                        </a:rPr>
                        <m:t> </m:t>
                      </m:r>
                      <m:r>
                        <a:rPr lang="en-US" sz="2400" b="0" i="1" smtClean="0">
                          <a:latin typeface="Cambria Math" panose="02040503050406030204" pitchFamily="18" charset="0"/>
                        </a:rPr>
                        <m:t>𝑎</m:t>
                      </m:r>
                      <m:r>
                        <a:rPr lang="en-US" sz="2400" b="0" i="1" smtClean="0">
                          <a:latin typeface="Cambria Math" panose="02040503050406030204" pitchFamily="18" charset="0"/>
                        </a:rPr>
                        <m:t> </m:t>
                      </m:r>
                      <m:r>
                        <a:rPr lang="en-US" sz="2400" b="0" i="1" smtClean="0">
                          <a:latin typeface="Cambria Math" panose="02040503050406030204" pitchFamily="18" charset="0"/>
                        </a:rPr>
                        <m:t>𝐶𝑎𝑢𝑐h𝑦</m:t>
                      </m:r>
                      <m:r>
                        <a:rPr lang="en-US" sz="2400" b="0" i="1" smtClean="0">
                          <a:latin typeface="Cambria Math" panose="02040503050406030204" pitchFamily="18" charset="0"/>
                        </a:rPr>
                        <m:t> </m:t>
                      </m:r>
                      <m:r>
                        <a:rPr lang="en-US" sz="2400" b="0" i="1" smtClean="0">
                          <a:latin typeface="Cambria Math" panose="02040503050406030204" pitchFamily="18" charset="0"/>
                        </a:rPr>
                        <m:t>𝑆𝑒𝑞𝑢𝑒𝑛𝑐𝑒</m:t>
                      </m:r>
                      <m:r>
                        <a:rPr lang="en-US" sz="2400" b="0" i="1" smtClean="0">
                          <a:latin typeface="Cambria Math" panose="02040503050406030204" pitchFamily="18" charset="0"/>
                        </a:rPr>
                        <m:t>. </m:t>
                      </m:r>
                      <m:r>
                        <a:rPr lang="en-US" sz="2400" b="0" i="1" smtClean="0">
                          <a:latin typeface="Cambria Math" panose="02040503050406030204" pitchFamily="18" charset="0"/>
                        </a:rPr>
                        <m:t>𝐿𝑒𝑡</m:t>
                      </m:r>
                      <m:r>
                        <a:rPr lang="en-US" sz="2400" b="0" i="1" smtClean="0">
                          <a:latin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𝜀</m:t>
                      </m:r>
                      <m:r>
                        <a:rPr lang="en-US" sz="2400" b="0" i="1" smtClean="0">
                          <a:latin typeface="Cambria Math" panose="02040503050406030204" pitchFamily="18" charset="0"/>
                          <a:ea typeface="Cambria Math" panose="02040503050406030204" pitchFamily="18" charset="0"/>
                        </a:rPr>
                        <m:t>&gt;0 </m:t>
                      </m:r>
                      <m:r>
                        <a:rPr lang="en-US" sz="2400" b="0" i="1" smtClean="0">
                          <a:latin typeface="Cambria Math" panose="02040503050406030204" pitchFamily="18" charset="0"/>
                          <a:ea typeface="Cambria Math" panose="02040503050406030204" pitchFamily="18" charset="0"/>
                        </a:rPr>
                        <m:t>𝑎𝑛𝑑</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𝑙𝑒𝑡</m:t>
                      </m:r>
                      <m:r>
                        <a:rPr lang="en-US" sz="2400" b="0" i="1" smtClean="0">
                          <a:latin typeface="Cambria Math" panose="02040503050406030204" pitchFamily="18" charset="0"/>
                          <a:ea typeface="Cambria Math" panose="02040503050406030204" pitchFamily="18" charset="0"/>
                        </a:rPr>
                        <m:t> </m:t>
                      </m:r>
                    </m:oMath>
                  </m:oMathPara>
                </a14:m>
                <a:endParaRPr lang="en-US" sz="2400" b="0" i="1" dirty="0" smtClean="0">
                  <a:ea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ea typeface="Cambria Math" panose="02040503050406030204" pitchFamily="18" charset="0"/>
                        </a:rPr>
                        <m:t>𝑘</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𝑏𝑒</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𝑝𝑜𝑠𝑖𝑡𝑖𝑣𝑒</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𝑖𝑛𝑡𝑖𝑔𝑒𝑟</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𝑠𝑢𝑐h</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𝑡h𝑎𝑡</m:t>
                      </m:r>
                    </m:oMath>
                  </m:oMathPara>
                </a14:m>
                <a:endParaRPr lang="en-US" sz="2400" dirty="0" smtClean="0"/>
              </a:p>
              <a:p>
                <a:pPr/>
                <a14:m>
                  <m:oMathPara xmlns:m="http://schemas.openxmlformats.org/officeDocument/2006/math">
                    <m:oMathParaPr>
                      <m:jc m:val="center"/>
                    </m:oMathParaPr>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𝑛</m:t>
                          </m:r>
                          <m:r>
                            <a:rPr lang="en-US" sz="2400" b="0" i="1" smtClean="0">
                              <a:latin typeface="Cambria Math" panose="02040503050406030204" pitchFamily="18" charset="0"/>
                            </a:rPr>
                            <m:t>=</m:t>
                          </m:r>
                          <m:r>
                            <a:rPr lang="en-US" sz="2400" b="0" i="1" smtClean="0">
                              <a:latin typeface="Cambria Math" panose="02040503050406030204" pitchFamily="18" charset="0"/>
                            </a:rPr>
                            <m:t>𝑘</m:t>
                          </m:r>
                          <m:r>
                            <a:rPr lang="en-US" sz="2400" b="0" i="1" smtClean="0">
                              <a:latin typeface="Cambria Math" panose="02040503050406030204" pitchFamily="18" charset="0"/>
                            </a:rPr>
                            <m:t>+1</m:t>
                          </m:r>
                        </m:sub>
                        <m:sup>
                          <m:r>
                            <a:rPr lang="en-US" sz="2400" i="1" smtClean="0">
                              <a:latin typeface="Cambria Math" panose="02040503050406030204" pitchFamily="18" charset="0"/>
                              <a:ea typeface="Cambria Math" panose="02040503050406030204" pitchFamily="18" charset="0"/>
                            </a:rPr>
                            <m:t>∞</m:t>
                          </m:r>
                        </m:sup>
                        <m:e>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e>
                          </m:d>
                          <m:r>
                            <a:rPr lang="en-US" sz="2400" b="0" i="1" smtClean="0">
                              <a:latin typeface="Cambria Math" panose="02040503050406030204" pitchFamily="18" charset="0"/>
                            </a:rPr>
                            <m:t>&lt;</m:t>
                          </m:r>
                          <m:r>
                            <a:rPr lang="en-US" sz="2400" b="0" i="1" smtClean="0">
                              <a:latin typeface="Cambria Math" panose="02040503050406030204" pitchFamily="18" charset="0"/>
                              <a:ea typeface="Cambria Math" panose="02040503050406030204" pitchFamily="18" charset="0"/>
                            </a:rPr>
                            <m:t>𝜀</m:t>
                          </m:r>
                        </m:e>
                      </m:nary>
                    </m:oMath>
                  </m:oMathPara>
                </a14:m>
                <a:endParaRPr lang="en-US" sz="2400" dirty="0" smtClean="0"/>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rPr>
                        <m:t>𝑇h𝑒𝑛</m:t>
                      </m:r>
                      <m:r>
                        <a:rPr lang="en-US" sz="2400" b="0" i="1" smtClean="0">
                          <a:latin typeface="Cambria Math" panose="02040503050406030204" pitchFamily="18" charset="0"/>
                        </a:rPr>
                        <m:t> </m:t>
                      </m:r>
                      <m:r>
                        <a:rPr lang="en-US" sz="2400" b="0" i="1" smtClean="0">
                          <a:latin typeface="Cambria Math" panose="02040503050406030204" pitchFamily="18" charset="0"/>
                        </a:rPr>
                        <m:t>𝑓𝑜𝑟</m:t>
                      </m:r>
                      <m:r>
                        <a:rPr lang="en-US" sz="2400" b="0" i="1" smtClean="0">
                          <a:latin typeface="Cambria Math" panose="02040503050406030204" pitchFamily="18" charset="0"/>
                        </a:rPr>
                        <m:t> </m:t>
                      </m:r>
                      <m:r>
                        <a:rPr lang="en-US" sz="2400" b="0" i="1" smtClean="0">
                          <a:latin typeface="Cambria Math" panose="02040503050406030204" pitchFamily="18" charset="0"/>
                        </a:rPr>
                        <m:t>𝑒𝑣𝑒𝑟𝑦</m:t>
                      </m:r>
                      <m:r>
                        <a:rPr lang="en-US" sz="2400" b="0" i="1" smtClean="0">
                          <a:latin typeface="Cambria Math" panose="02040503050406030204" pitchFamily="18" charset="0"/>
                        </a:rPr>
                        <m:t> </m:t>
                      </m:r>
                      <m:r>
                        <a:rPr lang="en-US" sz="2400" b="0" i="1" smtClean="0">
                          <a:latin typeface="Cambria Math" panose="02040503050406030204" pitchFamily="18" charset="0"/>
                        </a:rPr>
                        <m:t>𝑚</m:t>
                      </m:r>
                      <m:r>
                        <a:rPr lang="en-US" sz="2400" b="0" i="1" smtClean="0">
                          <a:latin typeface="Cambria Math" panose="02040503050406030204" pitchFamily="18" charset="0"/>
                        </a:rPr>
                        <m:t>&gt;</m:t>
                      </m:r>
                      <m:r>
                        <a:rPr lang="en-US" sz="2400" b="0" i="1" smtClean="0">
                          <a:latin typeface="Cambria Math" panose="02040503050406030204" pitchFamily="18" charset="0"/>
                        </a:rPr>
                        <m:t>𝑛</m:t>
                      </m:r>
                      <m:r>
                        <a:rPr lang="en-US" sz="2400" b="0" i="1" smtClean="0">
                          <a:latin typeface="Cambria Math" panose="02040503050406030204" pitchFamily="18" charset="0"/>
                        </a:rPr>
                        <m:t>&gt;</m:t>
                      </m:r>
                      <m:r>
                        <a:rPr lang="en-US" sz="2400" b="0" i="1" smtClean="0">
                          <a:latin typeface="Cambria Math" panose="02040503050406030204" pitchFamily="18" charset="0"/>
                        </a:rPr>
                        <m:t>𝑘</m:t>
                      </m:r>
                      <m:r>
                        <a:rPr lang="en-US" sz="2400" b="0" i="1" smtClean="0">
                          <a:latin typeface="Cambria Math" panose="02040503050406030204" pitchFamily="18" charset="0"/>
                        </a:rPr>
                        <m:t>, </m:t>
                      </m:r>
                      <m:r>
                        <a:rPr lang="en-US" sz="2400" b="0" i="1" smtClean="0">
                          <a:latin typeface="Cambria Math" panose="02040503050406030204" pitchFamily="18" charset="0"/>
                        </a:rPr>
                        <m:t>𝑤𝑒</m:t>
                      </m:r>
                      <m:r>
                        <a:rPr lang="en-US" sz="2400" b="0" i="1" smtClean="0">
                          <a:latin typeface="Cambria Math" panose="02040503050406030204" pitchFamily="18" charset="0"/>
                        </a:rPr>
                        <m:t> </m:t>
                      </m:r>
                      <m:r>
                        <a:rPr lang="en-US" sz="2400" b="0" i="1" smtClean="0">
                          <a:latin typeface="Cambria Math" panose="02040503050406030204" pitchFamily="18" charset="0"/>
                        </a:rPr>
                        <m:t>h𝑎𝑣𝑒</m:t>
                      </m:r>
                    </m:oMath>
                  </m:oMathPara>
                </a14:m>
                <a:endParaRPr lang="en-US" sz="2400" b="0" dirty="0" smtClean="0"/>
              </a:p>
              <a:p>
                <a:pPr/>
                <a14:m>
                  <m:oMathPara xmlns:m="http://schemas.openxmlformats.org/officeDocument/2006/math">
                    <m:oMathParaPr>
                      <m:jc m:val="center"/>
                    </m:oMathParaPr>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𝑚</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𝑛</m:t>
                              </m:r>
                            </m:sub>
                          </m:sSub>
                        </m:e>
                      </m:d>
                      <m:r>
                        <a:rPr lang="en-US" sz="2400" b="0" i="1" smtClean="0">
                          <a:latin typeface="Cambria Math" panose="02040503050406030204" pitchFamily="18" charset="0"/>
                        </a:rPr>
                        <m:t>=</m:t>
                      </m:r>
                      <m:d>
                        <m:dPr>
                          <m:begChr m:val="‖"/>
                          <m:endChr m:val="‖"/>
                          <m:ctrlPr>
                            <a:rPr lang="en-US" sz="2400" b="0" i="1" smtClean="0">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𝑥</m:t>
                              </m:r>
                            </m:e>
                            <m:sub>
                              <m:r>
                                <a:rPr lang="en-US" sz="2400" i="1">
                                  <a:latin typeface="Cambria Math" panose="02040503050406030204" pitchFamily="18" charset="0"/>
                                </a:rPr>
                                <m:t>𝑛</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𝑚</m:t>
                              </m:r>
                            </m:sub>
                          </m:sSub>
                        </m:e>
                      </m:d>
                      <m:r>
                        <a:rPr lang="en-US" sz="2400" b="0" i="1" smtClean="0">
                          <a:latin typeface="Cambria Math" panose="02040503050406030204" pitchFamily="18" charset="0"/>
                          <a:ea typeface="Cambria Math" panose="02040503050406030204" pitchFamily="18" charset="0"/>
                        </a:rPr>
                        <m:t>≤</m:t>
                      </m:r>
                      <m:nary>
                        <m:naryPr>
                          <m:chr m:val="∑"/>
                          <m:ctrlPr>
                            <a:rPr lang="en-US" sz="2400" i="1">
                              <a:latin typeface="Cambria Math" panose="02040503050406030204" pitchFamily="18" charset="0"/>
                            </a:rPr>
                          </m:ctrlPr>
                        </m:naryPr>
                        <m:sub>
                          <m:r>
                            <a:rPr lang="en-US" sz="2400" b="0" i="1" smtClean="0">
                              <a:latin typeface="Cambria Math" panose="02040503050406030204" pitchFamily="18" charset="0"/>
                            </a:rPr>
                            <m:t>𝑟</m:t>
                          </m:r>
                          <m:r>
                            <a:rPr lang="en-US" sz="2400" i="1">
                              <a:latin typeface="Cambria Math" panose="02040503050406030204" pitchFamily="18" charset="0"/>
                            </a:rPr>
                            <m:t>=</m:t>
                          </m:r>
                          <m:r>
                            <a:rPr lang="en-US" sz="2400" b="0" i="1" smtClean="0">
                              <a:latin typeface="Cambria Math" panose="02040503050406030204" pitchFamily="18" charset="0"/>
                            </a:rPr>
                            <m:t>𝑛</m:t>
                          </m:r>
                          <m:r>
                            <a:rPr lang="en-US" sz="2400" i="1">
                              <a:latin typeface="Cambria Math" panose="02040503050406030204" pitchFamily="18" charset="0"/>
                            </a:rPr>
                            <m:t>+1</m:t>
                          </m:r>
                        </m:sub>
                        <m:sup>
                          <m:r>
                            <a:rPr lang="en-US" sz="2400" i="1">
                              <a:latin typeface="Cambria Math" panose="02040503050406030204" pitchFamily="18" charset="0"/>
                              <a:ea typeface="Cambria Math" panose="02040503050406030204" pitchFamily="18" charset="0"/>
                            </a:rPr>
                            <m:t>∞</m:t>
                          </m:r>
                        </m:sup>
                        <m:e>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b="0" i="1" smtClean="0">
                                      <a:latin typeface="Cambria Math" panose="02040503050406030204" pitchFamily="18" charset="0"/>
                                    </a:rPr>
                                    <m:t>𝑟</m:t>
                                  </m:r>
                                </m:sub>
                              </m:sSub>
                            </m:e>
                          </m:d>
                          <m:r>
                            <a:rPr lang="en-US" sz="2400" i="1">
                              <a:latin typeface="Cambria Math" panose="02040503050406030204" pitchFamily="18" charset="0"/>
                            </a:rPr>
                            <m:t>&lt;</m:t>
                          </m:r>
                          <m:r>
                            <a:rPr lang="en-US" sz="2400" i="1">
                              <a:latin typeface="Cambria Math" panose="02040503050406030204" pitchFamily="18" charset="0"/>
                              <a:ea typeface="Cambria Math" panose="02040503050406030204" pitchFamily="18" charset="0"/>
                            </a:rPr>
                            <m:t>𝜀</m:t>
                          </m:r>
                        </m:e>
                      </m:nary>
                    </m:oMath>
                  </m:oMathPara>
                </a14:m>
                <a:endParaRPr lang="en-US" sz="2400" dirty="0" smtClean="0"/>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rPr>
                        <m:t>𝑇h𝑖𝑠</m:t>
                      </m:r>
                      <m:r>
                        <a:rPr lang="en-US" sz="2400" b="0" i="1" smtClean="0">
                          <a:latin typeface="Cambria Math" panose="02040503050406030204" pitchFamily="18" charset="0"/>
                        </a:rPr>
                        <m:t> </m:t>
                      </m:r>
                      <m:r>
                        <a:rPr lang="en-US" sz="2400" b="0" i="1" smtClean="0">
                          <a:latin typeface="Cambria Math" panose="02040503050406030204" pitchFamily="18" charset="0"/>
                        </a:rPr>
                        <m:t>𝑠h𝑜𝑤𝑠</m:t>
                      </m:r>
                      <m:r>
                        <a:rPr lang="en-US" sz="2400" b="0" i="1" smtClean="0">
                          <a:latin typeface="Cambria Math" panose="02040503050406030204" pitchFamily="18" charset="0"/>
                        </a:rPr>
                        <m:t> </m:t>
                      </m:r>
                      <m:r>
                        <a:rPr lang="en-US" sz="2400" b="0" i="1" smtClean="0">
                          <a:latin typeface="Cambria Math" panose="02040503050406030204" pitchFamily="18" charset="0"/>
                        </a:rPr>
                        <m:t>𝑡h𝑎𝑡</m:t>
                      </m:r>
                      <m:r>
                        <a:rPr lang="en-US" sz="2400" b="0" i="1" smtClean="0">
                          <a:latin typeface="Cambria Math" panose="02040503050406030204" pitchFamily="18" charset="0"/>
                        </a:rPr>
                        <m:t> </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𝑛</m:t>
                              </m:r>
                            </m:sub>
                          </m:sSub>
                        </m:e>
                      </m:d>
                      <m:r>
                        <a:rPr lang="en-US" sz="2400" b="0" i="0" smtClean="0">
                          <a:latin typeface="Cambria Math" panose="02040503050406030204" pitchFamily="18" charset="0"/>
                        </a:rPr>
                        <m:t> </m:t>
                      </m:r>
                      <m:r>
                        <m:rPr>
                          <m:sty m:val="p"/>
                        </m:rPr>
                        <a:rPr lang="en-US" sz="2400" b="0" i="0" smtClean="0">
                          <a:latin typeface="Cambria Math" panose="02040503050406030204" pitchFamily="18" charset="0"/>
                        </a:rPr>
                        <m:t>is</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Cauchy</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sequence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in</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Since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is</m:t>
                      </m:r>
                    </m:oMath>
                  </m:oMathPara>
                </a14:m>
                <a:endParaRPr lang="en-US" sz="2400" b="0" dirty="0" smtClean="0"/>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rPr>
                        <m:t>𝑐𝑜𝑚𝑝𝑙𝑒𝑡𝑒</m:t>
                      </m:r>
                      <m:r>
                        <a:rPr lang="en-US" sz="2400" b="0" i="1" smtClean="0">
                          <a:latin typeface="Cambria Math" panose="02040503050406030204" pitchFamily="18" charset="0"/>
                        </a:rPr>
                        <m:t>, </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𝑠</m:t>
                              </m:r>
                            </m:e>
                            <m:sub>
                              <m:r>
                                <a:rPr lang="en-US" sz="2400" b="0" i="1" smtClean="0">
                                  <a:latin typeface="Cambria Math" panose="02040503050406030204" pitchFamily="18" charset="0"/>
                                </a:rPr>
                                <m:t>𝑛</m:t>
                              </m:r>
                            </m:sub>
                          </m:sSub>
                        </m:e>
                      </m:d>
                      <m:r>
                        <a:rPr lang="en-US" sz="2400" b="0" i="1" smtClean="0">
                          <a:latin typeface="Cambria Math" panose="02040503050406030204" pitchFamily="18" charset="0"/>
                        </a:rPr>
                        <m:t> </m:t>
                      </m:r>
                      <m:r>
                        <a:rPr lang="en-US" sz="2400" b="0" i="1" smtClean="0">
                          <a:latin typeface="Cambria Math" panose="02040503050406030204" pitchFamily="18" charset="0"/>
                        </a:rPr>
                        <m:t>𝑐𝑜𝑛𝑣𝑒𝑟𝑔𝑒𝑠</m:t>
                      </m:r>
                      <m:r>
                        <a:rPr lang="en-US" sz="2400" b="0" i="1" smtClean="0">
                          <a:latin typeface="Cambria Math" panose="02040503050406030204" pitchFamily="18" charset="0"/>
                        </a:rPr>
                        <m:t> </m:t>
                      </m:r>
                      <m:r>
                        <a:rPr lang="en-US" sz="2400" b="0" i="1" smtClean="0">
                          <a:latin typeface="Cambria Math" panose="02040503050406030204" pitchFamily="18" charset="0"/>
                        </a:rPr>
                        <m:t>𝑖𝑛</m:t>
                      </m:r>
                      <m:r>
                        <a:rPr lang="en-US" sz="2400" b="0" i="1" smtClean="0">
                          <a:latin typeface="Cambria Math" panose="02040503050406030204" pitchFamily="18" charset="0"/>
                        </a:rPr>
                        <m:t> </m:t>
                      </m:r>
                      <m:r>
                        <a:rPr lang="en-US" sz="2400" b="0" i="1" smtClean="0">
                          <a:latin typeface="Cambria Math" panose="02040503050406030204" pitchFamily="18" charset="0"/>
                        </a:rPr>
                        <m:t>𝐸</m:t>
                      </m:r>
                      <m:r>
                        <a:rPr lang="en-US" sz="2400" b="0" i="1" smtClean="0">
                          <a:latin typeface="Cambria Math" panose="02040503050406030204" pitchFamily="18" charset="0"/>
                        </a:rPr>
                        <m:t>, </m:t>
                      </m:r>
                      <m:r>
                        <a:rPr lang="en-US" sz="2400" b="0" i="1" smtClean="0">
                          <a:latin typeface="Cambria Math" panose="02040503050406030204" pitchFamily="18" charset="0"/>
                        </a:rPr>
                        <m:t>𝑤h𝑖𝑐h</m:t>
                      </m:r>
                      <m:r>
                        <a:rPr lang="en-US" sz="2400" b="0" i="1" smtClean="0">
                          <a:latin typeface="Cambria Math" panose="02040503050406030204" pitchFamily="18" charset="0"/>
                        </a:rPr>
                        <m:t> </m:t>
                      </m:r>
                      <m:r>
                        <a:rPr lang="en-US" sz="2400" b="0" i="1" smtClean="0">
                          <a:latin typeface="Cambria Math" panose="02040503050406030204" pitchFamily="18" charset="0"/>
                        </a:rPr>
                        <m:t>𝑚𝑒𝑎𝑛𝑠</m:t>
                      </m:r>
                      <m:r>
                        <a:rPr lang="en-US" sz="2400" b="0" i="1" smtClean="0">
                          <a:latin typeface="Cambria Math" panose="02040503050406030204" pitchFamily="18" charset="0"/>
                        </a:rPr>
                        <m:t> </m:t>
                      </m:r>
                      <m:r>
                        <a:rPr lang="en-US" sz="2400" b="0" i="1" smtClean="0">
                          <a:latin typeface="Cambria Math" panose="02040503050406030204" pitchFamily="18" charset="0"/>
                        </a:rPr>
                        <m:t>𝑡h𝑎𝑡</m:t>
                      </m:r>
                      <m:r>
                        <a:rPr lang="en-US" sz="2400" b="0" i="1" smtClean="0">
                          <a:latin typeface="Cambria Math" panose="02040503050406030204" pitchFamily="18" charset="0"/>
                        </a:rPr>
                        <m:t> </m:t>
                      </m:r>
                      <m:r>
                        <a:rPr lang="en-US" sz="2400" b="0" i="1" smtClean="0">
                          <a:latin typeface="Cambria Math" panose="02040503050406030204" pitchFamily="18" charset="0"/>
                        </a:rPr>
                        <m:t>𝑡h𝑒</m:t>
                      </m:r>
                      <m:r>
                        <a:rPr lang="en-US" sz="2400" b="0" i="1" smtClean="0">
                          <a:latin typeface="Cambria Math" panose="02040503050406030204" pitchFamily="18" charset="0"/>
                        </a:rPr>
                        <m:t> </m:t>
                      </m:r>
                      <m:r>
                        <a:rPr lang="en-US" sz="2400" b="0" i="1" smtClean="0">
                          <a:latin typeface="Cambria Math" panose="02040503050406030204" pitchFamily="18" charset="0"/>
                        </a:rPr>
                        <m:t>𝑠𝑒𝑟𝑖𝑒𝑠</m:t>
                      </m:r>
                      <m:r>
                        <a:rPr lang="en-US" sz="2400" b="0" i="1" smtClean="0">
                          <a:latin typeface="Cambria Math" panose="02040503050406030204" pitchFamily="18" charset="0"/>
                        </a:rPr>
                        <m:t> </m:t>
                      </m:r>
                    </m:oMath>
                  </m:oMathPara>
                </a14:m>
                <a:endParaRPr lang="en-US" sz="2400" b="0" dirty="0" smtClean="0"/>
              </a:p>
              <a:p>
                <a:pPr/>
                <a14:m>
                  <m:oMathPara xmlns:m="http://schemas.openxmlformats.org/officeDocument/2006/math">
                    <m:oMathParaPr>
                      <m:jc m:val="left"/>
                    </m:oMathParaPr>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𝑛</m:t>
                          </m:r>
                          <m:r>
                            <a:rPr lang="en-US" sz="2400" b="0" i="1" smtClean="0">
                              <a:latin typeface="Cambria Math" panose="02040503050406030204" pitchFamily="18" charset="0"/>
                            </a:rPr>
                            <m:t>=1</m:t>
                          </m:r>
                        </m:sub>
                        <m:sup>
                          <m:r>
                            <a:rPr lang="en-US" sz="2400" i="1" smtClean="0">
                              <a:latin typeface="Cambria Math" panose="02040503050406030204" pitchFamily="18" charset="0"/>
                              <a:ea typeface="Cambria Math" panose="02040503050406030204" pitchFamily="18" charset="0"/>
                            </a:rPr>
                            <m:t>∞</m:t>
                          </m:r>
                        </m:sup>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 </m:t>
                          </m:r>
                          <m:r>
                            <a:rPr lang="en-US" sz="2400" b="0" i="1" smtClean="0">
                              <a:latin typeface="Cambria Math" panose="02040503050406030204" pitchFamily="18" charset="0"/>
                            </a:rPr>
                            <m:t>𝑐𝑜𝑛𝑣𝑒𝑟𝑔𝑒𝑠</m:t>
                          </m:r>
                          <m:r>
                            <a:rPr lang="en-US" sz="2400" b="0" i="1" smtClean="0">
                              <a:latin typeface="Cambria Math" panose="02040503050406030204" pitchFamily="18" charset="0"/>
                            </a:rPr>
                            <m:t>.</m:t>
                          </m:r>
                        </m:e>
                      </m:nary>
                    </m:oMath>
                  </m:oMathPara>
                </a14:m>
                <a:endParaRPr lang="en-US" sz="2400" dirty="0" smtClean="0"/>
              </a:p>
            </p:txBody>
          </p:sp>
        </mc:Choice>
        <mc:Fallback>
          <p:sp>
            <p:nvSpPr>
              <p:cNvPr id="2" name="TextBox 1"/>
              <p:cNvSpPr txBox="1">
                <a:spLocks noRot="1" noChangeAspect="1" noMove="1" noResize="1" noEditPoints="1" noAdjustHandles="1" noChangeArrowheads="1" noChangeShapeType="1" noTextEdit="1"/>
              </p:cNvSpPr>
              <p:nvPr/>
            </p:nvSpPr>
            <p:spPr>
              <a:xfrm>
                <a:off x="309086" y="64398"/>
                <a:ext cx="8682120" cy="6491649"/>
              </a:xfrm>
              <a:prstGeom prst="rect">
                <a:avLst/>
              </a:prstGeom>
              <a:blipFill rotWithShape="0">
                <a:blip r:embed="rId3"/>
                <a:stretch>
                  <a:fillRect l="-632"/>
                </a:stretch>
              </a:blipFill>
            </p:spPr>
            <p:txBody>
              <a:bodyPr/>
              <a:lstStyle/>
              <a:p>
                <a:r>
                  <a:rPr lang="en-US">
                    <a:noFill/>
                  </a:rPr>
                  <a:t> </a:t>
                </a:r>
              </a:p>
            </p:txBody>
          </p:sp>
        </mc:Fallback>
      </mc:AlternateContent>
    </p:spTree>
    <p:extLst>
      <p:ext uri="{BB962C8B-B14F-4D97-AF65-F5344CB8AC3E}">
        <p14:creationId xmlns:p14="http://schemas.microsoft.com/office/powerpoint/2010/main" xmlns="" val="14493524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128787" y="1017431"/>
                <a:ext cx="8564452" cy="463575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𝐶𝑜𝑛𝑣𝑒𝑟𝑠𝑒𝑙𝑦</m:t>
                      </m:r>
                      <m:r>
                        <a:rPr lang="en-US" sz="2400" b="0" i="1" smtClean="0">
                          <a:latin typeface="Cambria Math" panose="02040503050406030204" pitchFamily="18" charset="0"/>
                        </a:rPr>
                        <m:t>, </m:t>
                      </m:r>
                      <m:r>
                        <a:rPr lang="en-US" sz="2400" b="0" i="1" smtClean="0">
                          <a:latin typeface="Cambria Math" panose="02040503050406030204" pitchFamily="18" charset="0"/>
                        </a:rPr>
                        <m:t>𝑎𝑠𝑠𝑢𝑚𝑒</m:t>
                      </m:r>
                      <m:r>
                        <a:rPr lang="en-US" sz="2400" b="0" i="1" smtClean="0">
                          <a:latin typeface="Cambria Math" panose="02040503050406030204" pitchFamily="18" charset="0"/>
                        </a:rPr>
                        <m:t> </m:t>
                      </m:r>
                      <m:r>
                        <a:rPr lang="en-US" sz="2400" b="0" i="1" smtClean="0">
                          <a:latin typeface="Cambria Math" panose="02040503050406030204" pitchFamily="18" charset="0"/>
                        </a:rPr>
                        <m:t>𝑡h𝑎𝑡</m:t>
                      </m:r>
                      <m:r>
                        <a:rPr lang="en-US" sz="2400" b="0" i="1" smtClean="0">
                          <a:latin typeface="Cambria Math" panose="02040503050406030204" pitchFamily="18" charset="0"/>
                        </a:rPr>
                        <m:t> </m:t>
                      </m:r>
                      <m:r>
                        <a:rPr lang="en-US" sz="2400" b="0" i="1" smtClean="0">
                          <a:latin typeface="Cambria Math" panose="02040503050406030204" pitchFamily="18" charset="0"/>
                        </a:rPr>
                        <m:t>𝐸</m:t>
                      </m:r>
                      <m:r>
                        <a:rPr lang="en-US" sz="2400" b="0" i="1" smtClean="0">
                          <a:latin typeface="Cambria Math" panose="02040503050406030204" pitchFamily="18" charset="0"/>
                        </a:rPr>
                        <m:t> </m:t>
                      </m:r>
                      <m:r>
                        <a:rPr lang="en-US" sz="2400" b="0" i="1" smtClean="0">
                          <a:latin typeface="Cambria Math" panose="02040503050406030204" pitchFamily="18" charset="0"/>
                        </a:rPr>
                        <m:t>𝑖𝑠</m:t>
                      </m:r>
                      <m:r>
                        <a:rPr lang="en-US" sz="2400" b="0" i="1" smtClean="0">
                          <a:latin typeface="Cambria Math" panose="02040503050406030204" pitchFamily="18" charset="0"/>
                        </a:rPr>
                        <m:t> </m:t>
                      </m:r>
                      <m:r>
                        <a:rPr lang="en-US" sz="2400" b="0" i="1" smtClean="0">
                          <a:latin typeface="Cambria Math" panose="02040503050406030204" pitchFamily="18" charset="0"/>
                        </a:rPr>
                        <m:t>𝑎</m:t>
                      </m:r>
                      <m:r>
                        <a:rPr lang="en-US" sz="2400" b="0" i="1" smtClean="0">
                          <a:latin typeface="Cambria Math" panose="02040503050406030204" pitchFamily="18" charset="0"/>
                        </a:rPr>
                        <m:t> </m:t>
                      </m:r>
                      <m:r>
                        <a:rPr lang="en-US" sz="2400" b="0" i="1" smtClean="0">
                          <a:latin typeface="Cambria Math" panose="02040503050406030204" pitchFamily="18" charset="0"/>
                        </a:rPr>
                        <m:t>𝑛𝑜𝑟𝑚𝑒𝑑</m:t>
                      </m:r>
                      <m:r>
                        <a:rPr lang="en-US" sz="2400" b="0" i="1" smtClean="0">
                          <a:latin typeface="Cambria Math" panose="02040503050406030204" pitchFamily="18" charset="0"/>
                        </a:rPr>
                        <m:t> </m:t>
                      </m:r>
                      <m:r>
                        <a:rPr lang="en-US" sz="2400" b="0" i="1" smtClean="0">
                          <a:latin typeface="Cambria Math" panose="02040503050406030204" pitchFamily="18" charset="0"/>
                        </a:rPr>
                        <m:t>𝑠𝑝𝑎𝑐𝑒</m:t>
                      </m:r>
                      <m:r>
                        <a:rPr lang="en-US" sz="2400" b="0" i="1" smtClean="0">
                          <a:latin typeface="Cambria Math" panose="02040503050406030204" pitchFamily="18" charset="0"/>
                        </a:rPr>
                        <m:t> </m:t>
                      </m:r>
                      <m:r>
                        <a:rPr lang="en-US" sz="2400" b="0" i="1" smtClean="0">
                          <a:latin typeface="Cambria Math" panose="02040503050406030204" pitchFamily="18" charset="0"/>
                        </a:rPr>
                        <m:t>𝑖𝑛</m:t>
                      </m:r>
                      <m:r>
                        <a:rPr lang="en-US" sz="2400" b="0" i="1" smtClean="0">
                          <a:latin typeface="Cambria Math" panose="02040503050406030204" pitchFamily="18" charset="0"/>
                        </a:rPr>
                        <m:t> </m:t>
                      </m:r>
                      <m:r>
                        <a:rPr lang="en-US" sz="2400" b="0" i="1" smtClean="0">
                          <a:latin typeface="Cambria Math" panose="02040503050406030204" pitchFamily="18" charset="0"/>
                        </a:rPr>
                        <m:t>𝑤h𝑖𝑐h</m:t>
                      </m:r>
                      <m:r>
                        <a:rPr lang="en-US" sz="2400" b="0" i="1" smtClean="0">
                          <a:latin typeface="Cambria Math" panose="02040503050406030204" pitchFamily="18" charset="0"/>
                        </a:rPr>
                        <m:t> </m:t>
                      </m:r>
                      <m:r>
                        <a:rPr lang="en-US" sz="2400" b="0" i="1" smtClean="0">
                          <a:latin typeface="Cambria Math" panose="02040503050406030204" pitchFamily="18" charset="0"/>
                        </a:rPr>
                        <m:t>𝑒𝑣𝑒𝑟𝑦</m:t>
                      </m:r>
                    </m:oMath>
                  </m:oMathPara>
                </a14:m>
                <a:endParaRPr lang="en-US" sz="2400" b="0" dirty="0" smtClean="0"/>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rPr>
                        <m:t>𝑎𝑏𝑠𝑜𝑙𝑢𝑡𝑙𝑦</m:t>
                      </m:r>
                      <m:r>
                        <a:rPr lang="en-US" sz="2400" b="0" i="1" smtClean="0">
                          <a:latin typeface="Cambria Math" panose="02040503050406030204" pitchFamily="18" charset="0"/>
                        </a:rPr>
                        <m:t> </m:t>
                      </m:r>
                      <m:r>
                        <a:rPr lang="en-US" sz="2400" b="0" i="1" smtClean="0">
                          <a:latin typeface="Cambria Math" panose="02040503050406030204" pitchFamily="18" charset="0"/>
                        </a:rPr>
                        <m:t>𝑐𝑜𝑛𝑣𝑒𝑟𝑔𝑒𝑛𝑡</m:t>
                      </m:r>
                      <m:r>
                        <a:rPr lang="en-US" sz="2400" b="0" i="1" smtClean="0">
                          <a:latin typeface="Cambria Math" panose="02040503050406030204" pitchFamily="18" charset="0"/>
                        </a:rPr>
                        <m:t> </m:t>
                      </m:r>
                      <m:r>
                        <a:rPr lang="en-US" sz="2400" b="0" i="1" smtClean="0">
                          <a:latin typeface="Cambria Math" panose="02040503050406030204" pitchFamily="18" charset="0"/>
                        </a:rPr>
                        <m:t>𝑠𝑒𝑟𝑖𝑒𝑠</m:t>
                      </m:r>
                      <m:r>
                        <a:rPr lang="en-US" sz="2400" b="0" i="1" smtClean="0">
                          <a:latin typeface="Cambria Math" panose="02040503050406030204" pitchFamily="18" charset="0"/>
                        </a:rPr>
                        <m:t> </m:t>
                      </m:r>
                      <m:r>
                        <a:rPr lang="en-US" sz="2400" b="0" i="1" smtClean="0">
                          <a:latin typeface="Cambria Math" panose="02040503050406030204" pitchFamily="18" charset="0"/>
                        </a:rPr>
                        <m:t>𝑐𝑜𝑛𝑣𝑒𝑟𝑔𝑒𝑠</m:t>
                      </m:r>
                      <m:r>
                        <a:rPr lang="en-US" sz="2400" b="0" i="1" smtClean="0">
                          <a:latin typeface="Cambria Math" panose="02040503050406030204" pitchFamily="18" charset="0"/>
                        </a:rPr>
                        <m:t>. </m:t>
                      </m:r>
                      <m:r>
                        <a:rPr lang="en-US" sz="2400" b="0" i="1" smtClean="0">
                          <a:latin typeface="Cambria Math" panose="02040503050406030204" pitchFamily="18" charset="0"/>
                        </a:rPr>
                        <m:t>𝑊𝑒</m:t>
                      </m:r>
                      <m:r>
                        <a:rPr lang="en-US" sz="2400" b="0" i="1" smtClean="0">
                          <a:latin typeface="Cambria Math" panose="02040503050406030204" pitchFamily="18" charset="0"/>
                        </a:rPr>
                        <m:t> </m:t>
                      </m:r>
                      <m:r>
                        <a:rPr lang="en-US" sz="2400" b="0" i="1" smtClean="0">
                          <a:latin typeface="Cambria Math" panose="02040503050406030204" pitchFamily="18" charset="0"/>
                        </a:rPr>
                        <m:t>h𝑎𝑣𝑒</m:t>
                      </m:r>
                      <m:r>
                        <a:rPr lang="en-US" sz="2400" b="0" i="1" smtClean="0">
                          <a:latin typeface="Cambria Math" panose="02040503050406030204" pitchFamily="18" charset="0"/>
                        </a:rPr>
                        <m:t> </m:t>
                      </m:r>
                      <m:r>
                        <a:rPr lang="en-US" sz="2400" b="0" i="1" smtClean="0">
                          <a:latin typeface="Cambria Math" panose="02040503050406030204" pitchFamily="18" charset="0"/>
                        </a:rPr>
                        <m:t>𝑡𝑜</m:t>
                      </m:r>
                      <m:r>
                        <a:rPr lang="en-US" sz="2400" b="0" i="1" smtClean="0">
                          <a:latin typeface="Cambria Math" panose="02040503050406030204" pitchFamily="18" charset="0"/>
                        </a:rPr>
                        <m:t> </m:t>
                      </m:r>
                      <m:r>
                        <a:rPr lang="en-US" sz="2400" b="0" i="1" smtClean="0">
                          <a:latin typeface="Cambria Math" panose="02040503050406030204" pitchFamily="18" charset="0"/>
                        </a:rPr>
                        <m:t>𝑝𝑟𝑜𝑣𝑒</m:t>
                      </m:r>
                      <m:r>
                        <a:rPr lang="en-US" sz="2400" b="0" i="1" smtClean="0">
                          <a:latin typeface="Cambria Math" panose="02040503050406030204" pitchFamily="18" charset="0"/>
                        </a:rPr>
                        <m:t> </m:t>
                      </m:r>
                    </m:oMath>
                  </m:oMathPara>
                </a14:m>
                <a:endParaRPr lang="en-US" sz="2400" b="0" dirty="0" smtClean="0"/>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𝐸</m:t>
                      </m:r>
                      <m:r>
                        <a:rPr lang="en-US" sz="2400" b="0" i="1" smtClean="0">
                          <a:latin typeface="Cambria Math" panose="02040503050406030204" pitchFamily="18" charset="0"/>
                        </a:rPr>
                        <m:t> </m:t>
                      </m:r>
                      <m:r>
                        <a:rPr lang="en-US" sz="2400" b="0" i="1" smtClean="0">
                          <a:latin typeface="Cambria Math" panose="02040503050406030204" pitchFamily="18" charset="0"/>
                        </a:rPr>
                        <m:t>𝑖𝑠</m:t>
                      </m:r>
                      <m:r>
                        <a:rPr lang="en-US" sz="2400" b="0" i="1" smtClean="0">
                          <a:latin typeface="Cambria Math" panose="02040503050406030204" pitchFamily="18" charset="0"/>
                        </a:rPr>
                        <m:t> </m:t>
                      </m:r>
                      <m:r>
                        <a:rPr lang="en-US" sz="2400" b="0" i="1" smtClean="0">
                          <a:latin typeface="Cambria Math" panose="02040503050406030204" pitchFamily="18" charset="0"/>
                        </a:rPr>
                        <m:t>𝑐𝑜𝑚𝑝𝑙𝑒𝑡𝑒</m:t>
                      </m:r>
                      <m:r>
                        <a:rPr lang="en-US" sz="2400" b="0" i="1" smtClean="0">
                          <a:latin typeface="Cambria Math" panose="02040503050406030204" pitchFamily="18" charset="0"/>
                        </a:rPr>
                        <m:t>. </m:t>
                      </m:r>
                      <m:r>
                        <a:rPr lang="en-US" sz="2400" b="0" i="1" smtClean="0">
                          <a:latin typeface="Cambria Math" panose="02040503050406030204" pitchFamily="18" charset="0"/>
                        </a:rPr>
                        <m:t>𝐿𝑒𝑡</m:t>
                      </m:r>
                      <m:r>
                        <a:rPr lang="en-US" sz="2400" b="0" i="1" smtClean="0">
                          <a:latin typeface="Cambria Math" panose="02040503050406030204" pitchFamily="18" charset="0"/>
                        </a:rPr>
                        <m:t> </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e>
                      </m:d>
                      <m:r>
                        <a:rPr lang="en-US" sz="2400" b="0" i="1" smtClean="0">
                          <a:latin typeface="Cambria Math" panose="02040503050406030204" pitchFamily="18" charset="0"/>
                        </a:rPr>
                        <m:t> </m:t>
                      </m:r>
                      <m:r>
                        <a:rPr lang="en-US" sz="2400" b="0" i="1" smtClean="0">
                          <a:latin typeface="Cambria Math" panose="02040503050406030204" pitchFamily="18" charset="0"/>
                        </a:rPr>
                        <m:t>𝑏𝑒</m:t>
                      </m:r>
                      <m:r>
                        <a:rPr lang="en-US" sz="2400" b="0" i="1" smtClean="0">
                          <a:latin typeface="Cambria Math" panose="02040503050406030204" pitchFamily="18" charset="0"/>
                        </a:rPr>
                        <m:t> </m:t>
                      </m:r>
                      <m:r>
                        <a:rPr lang="en-US" sz="2400" b="0" i="1" smtClean="0">
                          <a:latin typeface="Cambria Math" panose="02040503050406030204" pitchFamily="18" charset="0"/>
                        </a:rPr>
                        <m:t>𝑎</m:t>
                      </m:r>
                      <m:r>
                        <a:rPr lang="en-US" sz="2400" b="0" i="1" smtClean="0">
                          <a:latin typeface="Cambria Math" panose="02040503050406030204" pitchFamily="18" charset="0"/>
                        </a:rPr>
                        <m:t> </m:t>
                      </m:r>
                      <m:r>
                        <a:rPr lang="en-US" sz="2400" b="0" i="1" smtClean="0">
                          <a:latin typeface="Cambria Math" panose="02040503050406030204" pitchFamily="18" charset="0"/>
                        </a:rPr>
                        <m:t>𝐶𝑎𝑢𝑐h𝑦</m:t>
                      </m:r>
                      <m:r>
                        <a:rPr lang="en-US" sz="2400" b="0" i="1" smtClean="0">
                          <a:latin typeface="Cambria Math" panose="02040503050406030204" pitchFamily="18" charset="0"/>
                        </a:rPr>
                        <m:t> </m:t>
                      </m:r>
                      <m:r>
                        <a:rPr lang="en-US" sz="2400" b="0" i="1" smtClean="0">
                          <a:latin typeface="Cambria Math" panose="02040503050406030204" pitchFamily="18" charset="0"/>
                        </a:rPr>
                        <m:t>𝑠𝑒𝑞𝑢𝑒𝑛𝑐𝑒</m:t>
                      </m:r>
                      <m:r>
                        <a:rPr lang="en-US" sz="2400" b="0" i="1" smtClean="0">
                          <a:latin typeface="Cambria Math" panose="02040503050406030204" pitchFamily="18" charset="0"/>
                        </a:rPr>
                        <m:t> </m:t>
                      </m:r>
                      <m:r>
                        <a:rPr lang="en-US" sz="2400" b="0" i="1" smtClean="0">
                          <a:latin typeface="Cambria Math" panose="02040503050406030204" pitchFamily="18" charset="0"/>
                        </a:rPr>
                        <m:t>𝑖𝑛</m:t>
                      </m:r>
                      <m:r>
                        <a:rPr lang="en-US" sz="2400" b="0" i="1" smtClean="0">
                          <a:latin typeface="Cambria Math" panose="02040503050406030204" pitchFamily="18" charset="0"/>
                        </a:rPr>
                        <m:t> </m:t>
                      </m:r>
                      <m:r>
                        <a:rPr lang="en-US" sz="2400" b="0" i="1" smtClean="0">
                          <a:latin typeface="Cambria Math" panose="02040503050406030204" pitchFamily="18" charset="0"/>
                        </a:rPr>
                        <m:t>𝐸</m:t>
                      </m:r>
                      <m:r>
                        <a:rPr lang="en-US" sz="2400" b="0" i="1" smtClean="0">
                          <a:latin typeface="Cambria Math" panose="02040503050406030204" pitchFamily="18" charset="0"/>
                        </a:rPr>
                        <m:t>. </m:t>
                      </m:r>
                      <m:r>
                        <a:rPr lang="en-US" sz="2400" b="0" i="1" smtClean="0">
                          <a:latin typeface="Cambria Math" panose="02040503050406030204" pitchFamily="18" charset="0"/>
                        </a:rPr>
                        <m:t>𝑇h𝑒𝑛</m:t>
                      </m:r>
                      <m:r>
                        <a:rPr lang="en-US" sz="2400" b="0" i="1" smtClean="0">
                          <a:latin typeface="Cambria Math" panose="02040503050406030204" pitchFamily="18" charset="0"/>
                        </a:rPr>
                        <m:t> </m:t>
                      </m:r>
                      <m:r>
                        <a:rPr lang="en-US" sz="2400" b="0" i="1" smtClean="0">
                          <a:latin typeface="Cambria Math" panose="02040503050406030204" pitchFamily="18" charset="0"/>
                        </a:rPr>
                        <m:t>𝑓𝑜𝑟</m:t>
                      </m:r>
                      <m:r>
                        <a:rPr lang="en-US" sz="2400" b="0" i="1" smtClean="0">
                          <a:latin typeface="Cambria Math" panose="02040503050406030204" pitchFamily="18" charset="0"/>
                        </a:rPr>
                        <m:t> </m:t>
                      </m:r>
                      <m:r>
                        <a:rPr lang="en-US" sz="2400" b="0" i="1" smtClean="0">
                          <a:latin typeface="Cambria Math" panose="02040503050406030204" pitchFamily="18" charset="0"/>
                        </a:rPr>
                        <m:t>𝑎𝑛𝑦</m:t>
                      </m:r>
                      <m:r>
                        <a:rPr lang="en-US" sz="2400" b="0" i="1" smtClean="0">
                          <a:latin typeface="Cambria Math" panose="02040503050406030204" pitchFamily="18" charset="0"/>
                        </a:rPr>
                        <m:t> </m:t>
                      </m:r>
                      <m:r>
                        <a:rPr lang="en-US" sz="2400" b="0" i="1" smtClean="0">
                          <a:latin typeface="Cambria Math" panose="02040503050406030204" pitchFamily="18" charset="0"/>
                        </a:rPr>
                        <m:t>𝑘</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ℕ</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𝑡h𝑒𝑟𝑒</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𝑒𝑥𝑖𝑠𝑡</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𝑝</m:t>
                          </m:r>
                        </m:e>
                        <m:sub>
                          <m:r>
                            <a:rPr lang="en-US" sz="2400" b="0" i="1" smtClean="0">
                              <a:latin typeface="Cambria Math" panose="02040503050406030204" pitchFamily="18" charset="0"/>
                              <a:ea typeface="Cambria Math" panose="02040503050406030204" pitchFamily="18" charset="0"/>
                            </a:rPr>
                            <m:t>𝑘</m:t>
                          </m:r>
                        </m:sub>
                      </m:sSub>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ℕ</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𝑠𝑢𝑐h</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𝑡h𝑎𝑡</m:t>
                      </m:r>
                      <m:r>
                        <a:rPr lang="en-US" sz="2400" b="0" i="1" smtClean="0">
                          <a:latin typeface="Cambria Math" panose="02040503050406030204" pitchFamily="18" charset="0"/>
                          <a:ea typeface="Cambria Math" panose="02040503050406030204" pitchFamily="18" charset="0"/>
                        </a:rPr>
                        <m:t> </m:t>
                      </m:r>
                    </m:oMath>
                  </m:oMathPara>
                </a14:m>
                <a:endParaRPr lang="en-US" sz="2400" b="0" dirty="0" smtClean="0">
                  <a:ea typeface="Cambria Math" panose="02040503050406030204" pitchFamily="18" charset="0"/>
                </a:endParaRPr>
              </a:p>
              <a:p>
                <a:pPr algn="ctr"/>
                <a14:m>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𝑚</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e>
                    </m:d>
                    <m:r>
                      <a:rPr lang="en-US" sz="2400" i="1" smtClean="0">
                        <a:latin typeface="Cambria Math" panose="02040503050406030204" pitchFamily="18" charset="0"/>
                        <a:ea typeface="Cambria Math" panose="02040503050406030204" pitchFamily="18" charset="0"/>
                      </a:rPr>
                      <m:t>&lt;</m:t>
                    </m:r>
                    <m:sSup>
                      <m:sSupPr>
                        <m:ctrlPr>
                          <a:rPr lang="en-US" sz="240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2</m:t>
                        </m:r>
                      </m:e>
                      <m:sup>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sup>
                    </m:sSup>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𝑓𝑜𝑟</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𝑎𝑙𝑙</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𝑚</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𝑛</m:t>
                    </m:r>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𝑝</m:t>
                        </m:r>
                      </m:e>
                      <m:sub>
                        <m:r>
                          <a:rPr lang="en-US" sz="2400" b="0" i="1" smtClean="0">
                            <a:latin typeface="Cambria Math" panose="02040503050406030204" pitchFamily="18" charset="0"/>
                            <a:ea typeface="Cambria Math" panose="02040503050406030204" pitchFamily="18" charset="0"/>
                          </a:rPr>
                          <m:t>𝑘</m:t>
                        </m:r>
                      </m:sub>
                    </m:sSub>
                  </m:oMath>
                </a14:m>
                <a:r>
                  <a:rPr lang="en-US" sz="2400" b="0" dirty="0" smtClean="0">
                    <a:ea typeface="Cambria Math" panose="02040503050406030204" pitchFamily="18" charset="0"/>
                  </a:rPr>
                  <a:t>.</a:t>
                </a:r>
              </a:p>
              <a:p>
                <a14:m>
                  <m:oMath xmlns:m="http://schemas.openxmlformats.org/officeDocument/2006/math">
                    <m:r>
                      <a:rPr lang="en-US" sz="2400" b="0" i="1" smtClean="0">
                        <a:latin typeface="Cambria Math" panose="02040503050406030204" pitchFamily="18" charset="0"/>
                      </a:rPr>
                      <m:t>𝐵𝑦</m:t>
                    </m:r>
                    <m:r>
                      <a:rPr lang="en-US" sz="2400" b="0" i="1" smtClean="0">
                        <a:latin typeface="Cambria Math" panose="02040503050406030204" pitchFamily="18" charset="0"/>
                      </a:rPr>
                      <m:t> </m:t>
                    </m:r>
                    <m:r>
                      <a:rPr lang="en-US" sz="2400" b="0" i="1" smtClean="0">
                        <a:latin typeface="Cambria Math" panose="02040503050406030204" pitchFamily="18" charset="0"/>
                      </a:rPr>
                      <m:t>𝑜𝑢𝑟</m:t>
                    </m:r>
                    <m:r>
                      <a:rPr lang="en-US" sz="2400" b="0" i="1" smtClean="0">
                        <a:latin typeface="Cambria Math" panose="02040503050406030204" pitchFamily="18" charset="0"/>
                      </a:rPr>
                      <m:t> </m:t>
                    </m:r>
                    <m:r>
                      <a:rPr lang="en-US" sz="2400" b="0" i="1" smtClean="0">
                        <a:latin typeface="Cambria Math" panose="02040503050406030204" pitchFamily="18" charset="0"/>
                      </a:rPr>
                      <m:t>𝑎𝑠𝑠𝑢𝑚𝑝𝑡𝑖𝑜𝑛</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the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series</m:t>
                    </m:r>
                    <m:r>
                      <a:rPr lang="en-US" sz="2400" b="0" i="0" smtClean="0">
                        <a:latin typeface="Cambria Math" panose="02040503050406030204" pitchFamily="18" charset="0"/>
                      </a:rPr>
                      <m:t> </m:t>
                    </m:r>
                    <m:nary>
                      <m:naryPr>
                        <m:chr m:val="∑"/>
                        <m:limLoc m:val="subSup"/>
                        <m:ctrlPr>
                          <a:rPr lang="en-US" sz="2400" b="0" i="1" smtClean="0">
                            <a:latin typeface="Cambria Math" panose="02040503050406030204" pitchFamily="18" charset="0"/>
                          </a:rPr>
                        </m:ctrlPr>
                      </m:naryPr>
                      <m:sub>
                        <m:r>
                          <m:rPr>
                            <m:brk m:alnAt="25"/>
                          </m:rPr>
                          <a:rPr lang="en-US" sz="2400" b="0" i="1" smtClean="0">
                            <a:latin typeface="Cambria Math" panose="02040503050406030204" pitchFamily="18" charset="0"/>
                          </a:rPr>
                          <m:t>𝑘</m:t>
                        </m:r>
                        <m:r>
                          <a:rPr lang="en-US" sz="2400" b="0" i="1" smtClean="0">
                            <a:latin typeface="Cambria Math" panose="02040503050406030204" pitchFamily="18" charset="0"/>
                          </a:rPr>
                          <m:t>=1</m:t>
                        </m:r>
                      </m:sub>
                      <m:sup>
                        <m:r>
                          <a:rPr lang="en-US" sz="2400" b="0" i="1" smtClean="0">
                            <a:latin typeface="Cambria Math" panose="02040503050406030204" pitchFamily="18" charset="0"/>
                          </a:rPr>
                          <m:t>𝑛</m:t>
                        </m:r>
                      </m:sup>
                      <m:e>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𝑝</m:t>
                                    </m:r>
                                  </m:e>
                                  <m:sub>
                                    <m:r>
                                      <a:rPr lang="en-US" sz="2400" b="0" i="1" smtClean="0">
                                        <a:latin typeface="Cambria Math" panose="02040503050406030204" pitchFamily="18" charset="0"/>
                                      </a:rPr>
                                      <m:t>𝑘</m:t>
                                    </m:r>
                                    <m:r>
                                      <a:rPr lang="en-US" sz="2400" b="0" i="1" smtClean="0">
                                        <a:latin typeface="Cambria Math" panose="02040503050406030204" pitchFamily="18" charset="0"/>
                                      </a:rPr>
                                      <m:t>+1</m:t>
                                    </m:r>
                                  </m:sub>
                                </m:sSub>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𝑘</m:t>
                                    </m:r>
                                  </m:sub>
                                </m:sSub>
                              </m:sub>
                            </m:sSub>
                          </m:e>
                        </m:d>
                        <m:r>
                          <a:rPr lang="en-US" sz="2400" b="0" i="1" smtClean="0">
                            <a:latin typeface="Cambria Math" panose="02040503050406030204" pitchFamily="18" charset="0"/>
                          </a:rPr>
                          <m:t> </m:t>
                        </m:r>
                        <m:r>
                          <a:rPr lang="en-US" sz="2400" b="0" i="1" smtClean="0">
                            <a:latin typeface="Cambria Math" panose="02040503050406030204" pitchFamily="18" charset="0"/>
                          </a:rPr>
                          <m:t>𝑖𝑠</m:t>
                        </m:r>
                        <m:r>
                          <a:rPr lang="en-US" sz="2400" b="0" i="1" smtClean="0">
                            <a:latin typeface="Cambria Math" panose="02040503050406030204" pitchFamily="18" charset="0"/>
                          </a:rPr>
                          <m:t> </m:t>
                        </m:r>
                        <m:r>
                          <a:rPr lang="en-US" sz="2400" b="0" i="1" smtClean="0">
                            <a:latin typeface="Cambria Math" panose="02040503050406030204" pitchFamily="18" charset="0"/>
                          </a:rPr>
                          <m:t>𝑎𝑏𝑠𝑜𝑙𝑢𝑡𝑒𝑙𝑦</m:t>
                        </m:r>
                      </m:e>
                    </m:nary>
                  </m:oMath>
                </a14:m>
                <a:r>
                  <a:rPr lang="en-US" sz="2400" dirty="0" smtClean="0"/>
                  <a:t/>
                </a:r>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rPr>
                        <m:t>𝑐𝑜𝑛𝑣𝑒𝑟𝑔𝑒𝑛𝑡</m:t>
                      </m:r>
                      <m:r>
                        <a:rPr lang="en-US" sz="2400" b="0" i="1" smtClean="0">
                          <a:latin typeface="Cambria Math" panose="02040503050406030204" pitchFamily="18" charset="0"/>
                        </a:rPr>
                        <m:t>, </m:t>
                      </m:r>
                      <m:r>
                        <a:rPr lang="en-US" sz="2400" b="0" i="1" smtClean="0">
                          <a:latin typeface="Cambria Math" panose="02040503050406030204" pitchFamily="18" charset="0"/>
                        </a:rPr>
                        <m:t>𝑖𝑡</m:t>
                      </m:r>
                      <m:r>
                        <a:rPr lang="en-US" sz="2400" b="0" i="1" smtClean="0">
                          <a:latin typeface="Cambria Math" panose="02040503050406030204" pitchFamily="18" charset="0"/>
                        </a:rPr>
                        <m:t> </m:t>
                      </m:r>
                      <m:r>
                        <a:rPr lang="en-US" sz="2400" b="0" i="1" smtClean="0">
                          <a:latin typeface="Cambria Math" panose="02040503050406030204" pitchFamily="18" charset="0"/>
                        </a:rPr>
                        <m:t>𝑖𝑠</m:t>
                      </m:r>
                      <m:r>
                        <a:rPr lang="en-US" sz="2400" b="0" i="1" smtClean="0">
                          <a:latin typeface="Cambria Math" panose="02040503050406030204" pitchFamily="18" charset="0"/>
                        </a:rPr>
                        <m:t> </m:t>
                      </m:r>
                      <m:r>
                        <a:rPr lang="en-US" sz="2400" b="0" i="1" smtClean="0">
                          <a:latin typeface="Cambria Math" panose="02040503050406030204" pitchFamily="18" charset="0"/>
                        </a:rPr>
                        <m:t>𝑐𝑜𝑛𝑣𝑒𝑟𝑔𝑒𝑛𝑡</m:t>
                      </m:r>
                      <m:r>
                        <a:rPr lang="en-US" sz="2400" b="0" i="1" smtClean="0">
                          <a:latin typeface="Cambria Math" panose="02040503050406030204" pitchFamily="18" charset="0"/>
                        </a:rPr>
                        <m:t> </m:t>
                      </m:r>
                      <m:r>
                        <a:rPr lang="en-US" sz="2400" b="0" i="1" smtClean="0">
                          <a:latin typeface="Cambria Math" panose="02040503050406030204" pitchFamily="18" charset="0"/>
                        </a:rPr>
                        <m:t>𝑎𝑛𝑑</m:t>
                      </m:r>
                      <m:r>
                        <a:rPr lang="en-US" sz="2400" b="0" i="1" smtClean="0">
                          <a:latin typeface="Cambria Math" panose="02040503050406030204" pitchFamily="18" charset="0"/>
                        </a:rPr>
                        <m:t> </m:t>
                      </m:r>
                      <m:r>
                        <a:rPr lang="en-US" sz="2400" b="0" i="1" smtClean="0">
                          <a:latin typeface="Cambria Math" panose="02040503050406030204" pitchFamily="18" charset="0"/>
                        </a:rPr>
                        <m:t>𝑡h𝑢𝑠</m:t>
                      </m:r>
                      <m:r>
                        <a:rPr lang="en-US" sz="2400" b="0" i="1" smtClean="0">
                          <a:latin typeface="Cambria Math" panose="02040503050406030204" pitchFamily="18" charset="0"/>
                        </a:rPr>
                        <m:t> </m:t>
                      </m:r>
                      <m:r>
                        <a:rPr lang="en-US" sz="2400" b="0" i="1" smtClean="0">
                          <a:latin typeface="Cambria Math" panose="02040503050406030204" pitchFamily="18" charset="0"/>
                        </a:rPr>
                        <m:t>𝑡h𝑒</m:t>
                      </m:r>
                      <m:r>
                        <a:rPr lang="en-US" sz="2400" b="0" i="1" smtClean="0">
                          <a:latin typeface="Cambria Math" panose="02040503050406030204" pitchFamily="18" charset="0"/>
                        </a:rPr>
                        <m:t> </m:t>
                      </m:r>
                      <m:r>
                        <a:rPr lang="en-US" sz="2400" b="0" i="1" smtClean="0">
                          <a:latin typeface="Cambria Math" panose="02040503050406030204" pitchFamily="18" charset="0"/>
                        </a:rPr>
                        <m:t>𝑠𝑒𝑞𝑢𝑒𝑛𝑐𝑒</m:t>
                      </m:r>
                    </m:oMath>
                  </m:oMathPara>
                </a14:m>
                <a:endParaRPr lang="en-US" sz="2400" dirty="0" smtClean="0"/>
              </a:p>
              <a:p>
                <a:pPr/>
                <a14:m>
                  <m:oMathPara xmlns:m="http://schemas.openxmlformats.org/officeDocument/2006/math">
                    <m:oMathParaPr>
                      <m:jc m:val="center"/>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𝑘</m:t>
                              </m:r>
                            </m:sub>
                          </m:sSub>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b="0" i="1" smtClean="0">
                                  <a:latin typeface="Cambria Math" panose="02040503050406030204" pitchFamily="18" charset="0"/>
                                </a:rPr>
                                <m:t>1</m:t>
                              </m:r>
                            </m:sub>
                          </m:sSub>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m:t>
                          </m:r>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b="0" i="1" smtClean="0">
                                  <a:latin typeface="Cambria Math" panose="02040503050406030204" pitchFamily="18" charset="0"/>
                                </a:rPr>
                                <m:t>2</m:t>
                              </m:r>
                            </m:sub>
                          </m:sSub>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b="0" i="1" smtClean="0">
                                  <a:latin typeface="Cambria Math" panose="02040503050406030204" pitchFamily="18" charset="0"/>
                                </a:rPr>
                                <m:t>1</m:t>
                              </m:r>
                            </m:sub>
                          </m:sSub>
                        </m:sub>
                      </m:sSub>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m:t>
                          </m:r>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b="0" i="1" smtClean="0">
                                  <a:latin typeface="Cambria Math" panose="02040503050406030204" pitchFamily="18" charset="0"/>
                                </a:rPr>
                                <m:t>𝑘</m:t>
                              </m:r>
                            </m:sub>
                          </m:sSub>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b="0" i="1" smtClean="0">
                                  <a:latin typeface="Cambria Math" panose="02040503050406030204" pitchFamily="18" charset="0"/>
                                </a:rPr>
                                <m:t>𝑘</m:t>
                              </m:r>
                              <m:r>
                                <a:rPr lang="en-US" sz="2400" b="0" i="1" smtClean="0">
                                  <a:latin typeface="Cambria Math" panose="02040503050406030204" pitchFamily="18" charset="0"/>
                                </a:rPr>
                                <m:t>−1</m:t>
                              </m:r>
                            </m:sub>
                          </m:sSub>
                        </m:sub>
                      </m:sSub>
                      <m:r>
                        <a:rPr lang="en-US" sz="2400" i="1">
                          <a:latin typeface="Cambria Math" panose="02040503050406030204" pitchFamily="18" charset="0"/>
                        </a:rPr>
                        <m:t>)</m:t>
                      </m:r>
                    </m:oMath>
                  </m:oMathPara>
                </a14:m>
                <a:endParaRPr lang="en-US" sz="2400" dirty="0" smtClean="0"/>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rPr>
                        <m:t>𝑐𝑜𝑛𝑣𝑒𝑟𝑔𝑒𝑠</m:t>
                      </m:r>
                      <m:r>
                        <a:rPr lang="en-US" sz="2400" b="0" i="1" smtClean="0">
                          <a:latin typeface="Cambria Math" panose="02040503050406030204" pitchFamily="18" charset="0"/>
                        </a:rPr>
                        <m:t> </m:t>
                      </m:r>
                      <m:r>
                        <a:rPr lang="en-US" sz="2400" b="0" i="1" smtClean="0">
                          <a:latin typeface="Cambria Math" panose="02040503050406030204" pitchFamily="18" charset="0"/>
                        </a:rPr>
                        <m:t>𝑡𝑜</m:t>
                      </m:r>
                      <m:r>
                        <a:rPr lang="en-US" sz="2400" b="0" i="1" smtClean="0">
                          <a:latin typeface="Cambria Math" panose="02040503050406030204" pitchFamily="18" charset="0"/>
                        </a:rPr>
                        <m:t> </m:t>
                      </m:r>
                      <m:r>
                        <a:rPr lang="en-US" sz="2400" b="0" i="1" smtClean="0">
                          <a:latin typeface="Cambria Math" panose="02040503050406030204" pitchFamily="18" charset="0"/>
                        </a:rPr>
                        <m:t>𝑎𝑛</m:t>
                      </m:r>
                      <m:r>
                        <a:rPr lang="en-US" sz="2400" b="0" i="1" smtClean="0">
                          <a:latin typeface="Cambria Math" panose="02040503050406030204" pitchFamily="18" charset="0"/>
                        </a:rPr>
                        <m:t> </m:t>
                      </m:r>
                      <m:r>
                        <a:rPr lang="en-US" sz="2400" b="0" i="1" smtClean="0">
                          <a:latin typeface="Cambria Math" panose="02040503050406030204" pitchFamily="18" charset="0"/>
                        </a:rPr>
                        <m:t>𝑒𝑙𝑒𝑚𝑒𝑛𝑡</m:t>
                      </m:r>
                      <m:r>
                        <a:rPr lang="en-US" sz="2400" b="0" i="1" smtClean="0">
                          <a:latin typeface="Cambria Math" panose="02040503050406030204" pitchFamily="18" charset="0"/>
                        </a:rPr>
                        <m:t> </m:t>
                      </m:r>
                      <m:r>
                        <a:rPr lang="en-US" sz="2400" b="0" i="1" smtClean="0">
                          <a:latin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𝐶𝑜𝑛𝑠𝑒𝑞𝑢𝑒𝑛𝑡𝑙𝑦</m:t>
                      </m:r>
                      <m:r>
                        <a:rPr lang="en-US" sz="2400" b="0" i="1" smtClean="0">
                          <a:latin typeface="Cambria Math" panose="02040503050406030204" pitchFamily="18" charset="0"/>
                          <a:ea typeface="Cambria Math" panose="02040503050406030204" pitchFamily="18" charset="0"/>
                        </a:rPr>
                        <m:t>,</m:t>
                      </m:r>
                    </m:oMath>
                  </m:oMathPara>
                </a14:m>
                <a:endParaRPr lang="en-US" sz="2400" b="0" dirty="0" smtClean="0">
                  <a:ea typeface="Cambria Math" panose="02040503050406030204" pitchFamily="18" charset="0"/>
                </a:endParaRPr>
              </a:p>
              <a:p>
                <a:pPr/>
                <a14:m>
                  <m:oMathPara xmlns:m="http://schemas.openxmlformats.org/officeDocument/2006/math">
                    <m:oMathParaPr>
                      <m:jc m:val="center"/>
                    </m:oMathParaPr>
                    <m:oMath xmlns:m="http://schemas.openxmlformats.org/officeDocument/2006/math">
                      <m:d>
                        <m:dPr>
                          <m:begChr m:val="‖"/>
                          <m:endChr m:val="‖"/>
                          <m:ctrlPr>
                            <a:rPr lang="en-US" sz="2400" i="1" smtClean="0">
                              <a:latin typeface="Cambria Math" panose="02040503050406030204" pitchFamily="18" charset="0"/>
                            </a:rPr>
                          </m:ctrlPr>
                        </m:dPr>
                        <m:e>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m:t>
                          </m:r>
                          <m:r>
                            <a:rPr lang="en-US" sz="2400" b="0" i="1" smtClean="0">
                              <a:latin typeface="Cambria Math" panose="02040503050406030204" pitchFamily="18" charset="0"/>
                            </a:rPr>
                            <m:t>𝑥</m:t>
                          </m:r>
                        </m:e>
                      </m:d>
                      <m:r>
                        <a:rPr lang="en-US" sz="2400" i="1">
                          <a:latin typeface="Cambria Math" panose="02040503050406030204" pitchFamily="18" charset="0"/>
                          <a:ea typeface="Cambria Math" panose="02040503050406030204" pitchFamily="18" charset="0"/>
                        </a:rPr>
                        <m:t>≤</m:t>
                      </m:r>
                      <m:d>
                        <m:dPr>
                          <m:begChr m:val="‖"/>
                          <m:endChr m:val="‖"/>
                          <m:ctrlPr>
                            <a:rPr lang="en-US" sz="2400" i="1" smtClean="0">
                              <a:latin typeface="Cambria Math" panose="02040503050406030204" pitchFamily="18" charset="0"/>
                              <a:ea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𝑛</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b="0" i="1" smtClean="0">
                                      <a:latin typeface="Cambria Math" panose="02040503050406030204" pitchFamily="18" charset="0"/>
                                    </a:rPr>
                                    <m:t>𝑛</m:t>
                                  </m:r>
                                </m:sub>
                              </m:sSub>
                            </m:sub>
                          </m:sSub>
                        </m:e>
                      </m:d>
                      <m:r>
                        <a:rPr lang="en-US" sz="2400" b="0" i="1" smtClean="0">
                          <a:latin typeface="Cambria Math" panose="02040503050406030204" pitchFamily="18" charset="0"/>
                          <a:ea typeface="Cambria Math" panose="02040503050406030204" pitchFamily="18" charset="0"/>
                        </a:rPr>
                        <m:t>+</m:t>
                      </m:r>
                      <m:d>
                        <m:dPr>
                          <m:begChr m:val="‖"/>
                          <m:endChr m:val="‖"/>
                          <m:ctrlPr>
                            <a:rPr lang="en-US" sz="2400" i="1">
                              <a:latin typeface="Cambria Math" panose="02040503050406030204" pitchFamily="18" charset="0"/>
                              <a:ea typeface="Cambria Math" panose="02040503050406030204" pitchFamily="18" charset="0"/>
                            </a:rPr>
                          </m:ctrlPr>
                        </m:dPr>
                        <m:e>
                          <m:sSub>
                            <m:sSubPr>
                              <m:ctrlPr>
                                <a:rPr lang="en-US" sz="2400" i="1" smtClean="0">
                                  <a:latin typeface="Cambria Math" panose="02040503050406030204" pitchFamily="18" charset="0"/>
                                </a:rPr>
                              </m:ctrlPr>
                            </m:sSubPr>
                            <m:e>
                              <m:r>
                                <a:rPr lang="en-US" sz="2400" i="1">
                                  <a:latin typeface="Cambria Math" panose="02040503050406030204" pitchFamily="18" charset="0"/>
                                </a:rPr>
                                <m:t>𝑥</m:t>
                              </m:r>
                            </m:e>
                            <m:sub>
                              <m:sSub>
                                <m:sSubPr>
                                  <m:ctrlPr>
                                    <a:rPr lang="en-US"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𝑛</m:t>
                                  </m:r>
                                </m:sub>
                              </m:sSub>
                            </m:sub>
                          </m:sSub>
                          <m:r>
                            <a:rPr lang="en-US" sz="2400" b="0" i="1" smtClean="0">
                              <a:latin typeface="Cambria Math" panose="02040503050406030204" pitchFamily="18" charset="0"/>
                            </a:rPr>
                            <m:t>−</m:t>
                          </m:r>
                          <m:r>
                            <a:rPr lang="en-US" sz="2400" b="0" i="1" smtClean="0">
                              <a:latin typeface="Cambria Math" panose="02040503050406030204" pitchFamily="18" charset="0"/>
                            </a:rPr>
                            <m:t>𝑥</m:t>
                          </m:r>
                        </m:e>
                      </m:d>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oMath>
                  </m:oMathPara>
                </a14:m>
                <a:endParaRPr lang="en-US" sz="2400" b="0" dirty="0" smtClean="0">
                  <a:ea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400" b="0" i="1" smtClean="0">
                          <a:latin typeface="Cambria Math" panose="02040503050406030204" pitchFamily="18" charset="0"/>
                        </a:rPr>
                        <m:t>𝑏𝑒𝑐𝑎𝑢𝑠𝑒</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m:t>
                          </m:r>
                          <m:r>
                            <a:rPr lang="en-US" sz="2400" b="0" i="1" smtClean="0">
                              <a:latin typeface="Cambria Math" panose="02040503050406030204" pitchFamily="18" charset="0"/>
                            </a:rPr>
                            <m:t>𝑥</m:t>
                          </m:r>
                        </m:e>
                        <m:sub>
                          <m:r>
                            <a:rPr lang="en-US" sz="2400" b="0" i="1" smtClean="0">
                              <a:latin typeface="Cambria Math" panose="02040503050406030204" pitchFamily="18" charset="0"/>
                            </a:rPr>
                            <m:t>𝑛</m:t>
                          </m:r>
                        </m:sub>
                      </m:sSub>
                      <m:r>
                        <a:rPr lang="en-US" sz="2400" b="0" i="1" smtClean="0">
                          <a:latin typeface="Cambria Math" panose="02040503050406030204" pitchFamily="18" charset="0"/>
                        </a:rPr>
                        <m:t>) </m:t>
                      </m:r>
                      <m:r>
                        <a:rPr lang="en-US" sz="2400" b="0" i="1" smtClean="0">
                          <a:latin typeface="Cambria Math" panose="02040503050406030204" pitchFamily="18" charset="0"/>
                        </a:rPr>
                        <m:t>𝑖𝑠</m:t>
                      </m:r>
                      <m:r>
                        <a:rPr lang="en-US" sz="2400" b="0" i="1" smtClean="0">
                          <a:latin typeface="Cambria Math" panose="02040503050406030204" pitchFamily="18" charset="0"/>
                        </a:rPr>
                        <m:t> </m:t>
                      </m:r>
                      <m:r>
                        <a:rPr lang="en-US" sz="2400" b="0" i="1" smtClean="0">
                          <a:latin typeface="Cambria Math" panose="02040503050406030204" pitchFamily="18" charset="0"/>
                        </a:rPr>
                        <m:t>𝑎</m:t>
                      </m:r>
                      <m:r>
                        <a:rPr lang="en-US" sz="2400" b="0" i="1" smtClean="0">
                          <a:latin typeface="Cambria Math" panose="02040503050406030204" pitchFamily="18" charset="0"/>
                        </a:rPr>
                        <m:t> </m:t>
                      </m:r>
                      <m:r>
                        <a:rPr lang="en-US" sz="2400" b="0" i="1" smtClean="0">
                          <a:latin typeface="Cambria Math" panose="02040503050406030204" pitchFamily="18" charset="0"/>
                        </a:rPr>
                        <m:t>𝐶𝑎𝑢𝑐h𝑦</m:t>
                      </m:r>
                      <m:r>
                        <a:rPr lang="en-US" sz="2400" b="0" i="1" smtClean="0">
                          <a:latin typeface="Cambria Math" panose="02040503050406030204" pitchFamily="18" charset="0"/>
                        </a:rPr>
                        <m:t> </m:t>
                      </m:r>
                      <m:r>
                        <a:rPr lang="en-US" sz="2400" b="0" i="1" smtClean="0">
                          <a:latin typeface="Cambria Math" panose="02040503050406030204" pitchFamily="18" charset="0"/>
                        </a:rPr>
                        <m:t>𝑠𝑒𝑞𝑢𝑒𝑛𝑐𝑒</m:t>
                      </m:r>
                      <m:r>
                        <a:rPr lang="en-US" sz="2400" b="0" i="1" smtClean="0">
                          <a:latin typeface="Cambria Math" panose="02040503050406030204" pitchFamily="18" charset="0"/>
                        </a:rPr>
                        <m:t>.</m:t>
                      </m:r>
                    </m:oMath>
                  </m:oMathPara>
                </a14:m>
                <a:endParaRPr lang="en-US" sz="2400" dirty="0" smtClean="0"/>
              </a:p>
            </p:txBody>
          </p:sp>
        </mc:Choice>
        <mc:Fallback>
          <p:sp>
            <p:nvSpPr>
              <p:cNvPr id="2" name="TextBox 1"/>
              <p:cNvSpPr txBox="1">
                <a:spLocks noRot="1" noChangeAspect="1" noMove="1" noResize="1" noEditPoints="1" noAdjustHandles="1" noChangeArrowheads="1" noChangeShapeType="1" noTextEdit="1"/>
              </p:cNvSpPr>
              <p:nvPr/>
            </p:nvSpPr>
            <p:spPr>
              <a:xfrm>
                <a:off x="128787" y="1017431"/>
                <a:ext cx="8564452" cy="4635756"/>
              </a:xfrm>
              <a:prstGeom prst="rect">
                <a:avLst/>
              </a:prstGeom>
              <a:blipFill rotWithShape="0">
                <a:blip r:embed="rId3"/>
                <a:stretch>
                  <a:fillRect l="-569" r="-4270" b="-921"/>
                </a:stretch>
              </a:blipFill>
            </p:spPr>
            <p:txBody>
              <a:bodyPr/>
              <a:lstStyle/>
              <a:p>
                <a:r>
                  <a:rPr lang="en-US">
                    <a:noFill/>
                  </a:rPr>
                  <a:t> </a:t>
                </a:r>
              </a:p>
            </p:txBody>
          </p:sp>
        </mc:Fallback>
      </mc:AlternateContent>
    </p:spTree>
    <p:extLst>
      <p:ext uri="{BB962C8B-B14F-4D97-AF65-F5344CB8AC3E}">
        <p14:creationId xmlns:p14="http://schemas.microsoft.com/office/powerpoint/2010/main" xmlns="" val="30095482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504481"/>
            <a:ext cx="5378460" cy="523220"/>
          </a:xfrm>
          <a:prstGeom prst="rect">
            <a:avLst/>
          </a:prstGeom>
        </p:spPr>
        <p:txBody>
          <a:bodyPr wrap="none">
            <a:spAutoFit/>
          </a:bodyPr>
          <a:lstStyle/>
          <a:p>
            <a:r>
              <a:rPr lang="en-US" sz="2800" b="1" dirty="0" smtClean="0">
                <a:latin typeface="TarzanaNarrowBold"/>
              </a:rPr>
              <a:t>Summary of </a:t>
            </a:r>
            <a:r>
              <a:rPr lang="en-US" sz="2800" b="1" dirty="0" smtClean="0">
                <a:latin typeface="TarzanaNarrowBold"/>
              </a:rPr>
              <a:t>Today’s</a:t>
            </a:r>
            <a:r>
              <a:rPr lang="en-US" sz="2800" b="1" dirty="0" smtClean="0">
                <a:latin typeface="TarzanaNarrowBold"/>
              </a:rPr>
              <a:t> </a:t>
            </a:r>
            <a:r>
              <a:rPr lang="en-US" sz="2800" b="1" dirty="0" smtClean="0">
                <a:latin typeface="TarzanaNarrowBold"/>
              </a:rPr>
              <a:t>Lectures</a:t>
            </a:r>
            <a:endParaRPr lang="en-US" sz="2800" dirty="0"/>
          </a:p>
        </p:txBody>
      </p:sp>
      <p:sp>
        <p:nvSpPr>
          <p:cNvPr id="3" name="TextBox 2"/>
          <p:cNvSpPr txBox="1"/>
          <p:nvPr/>
        </p:nvSpPr>
        <p:spPr>
          <a:xfrm>
            <a:off x="669701" y="2756077"/>
            <a:ext cx="7868992" cy="3539430"/>
          </a:xfrm>
          <a:prstGeom prst="rect">
            <a:avLst/>
          </a:prstGeom>
          <a:noFill/>
        </p:spPr>
        <p:txBody>
          <a:bodyPr wrap="square" rtlCol="0">
            <a:spAutoFit/>
          </a:bodyPr>
          <a:lstStyle/>
          <a:p>
            <a:r>
              <a:rPr lang="en-US" sz="2800" dirty="0" smtClean="0"/>
              <a:t>In this we have defined Cauchy sequence, give an example of the same.</a:t>
            </a:r>
            <a:r>
              <a:rPr lang="en-US" sz="2800" dirty="0" smtClean="0"/>
              <a:t> Then we define the </a:t>
            </a:r>
            <a:r>
              <a:rPr lang="en-US" sz="2800" dirty="0" err="1" smtClean="0"/>
              <a:t>Banach</a:t>
            </a:r>
            <a:r>
              <a:rPr lang="en-US" sz="2800" dirty="0" smtClean="0"/>
              <a:t> space and proved that      is a </a:t>
            </a:r>
            <a:r>
              <a:rPr lang="en-US" sz="2800" dirty="0" smtClean="0"/>
              <a:t>c</a:t>
            </a:r>
            <a:r>
              <a:rPr lang="en-US" sz="2800" dirty="0" smtClean="0"/>
              <a:t>omplete </a:t>
            </a:r>
            <a:r>
              <a:rPr lang="en-US" sz="2800" dirty="0" err="1" smtClean="0"/>
              <a:t>n</a:t>
            </a:r>
            <a:r>
              <a:rPr lang="en-US" sz="2800" dirty="0" err="1" smtClean="0"/>
              <a:t>ormed</a:t>
            </a:r>
            <a:r>
              <a:rPr lang="en-US" sz="2800" dirty="0" smtClean="0"/>
              <a:t> space. Finally, we give the definition of convergent and absolutely convergent series. Lastly, we prove the theorem that states that</a:t>
            </a:r>
          </a:p>
          <a:p>
            <a:r>
              <a:rPr lang="en-US" sz="2800" dirty="0" smtClean="0"/>
              <a:t>A </a:t>
            </a:r>
            <a:r>
              <a:rPr lang="en-US" sz="2800" dirty="0" err="1" smtClean="0"/>
              <a:t>normed</a:t>
            </a:r>
            <a:r>
              <a:rPr lang="en-US" sz="2800" dirty="0" smtClean="0"/>
              <a:t> space is complete if and only if every absolutely convergent sequence converges.</a:t>
            </a:r>
            <a:endParaRPr lang="en-US" sz="2800" dirty="0" smtClean="0"/>
          </a:p>
        </p:txBody>
      </p:sp>
      <p:graphicFrame>
        <p:nvGraphicFramePr>
          <p:cNvPr id="4" name="Object 3"/>
          <p:cNvGraphicFramePr>
            <a:graphicFrameLocks noChangeAspect="1"/>
          </p:cNvGraphicFramePr>
          <p:nvPr/>
        </p:nvGraphicFramePr>
        <p:xfrm>
          <a:off x="4016119" y="3600625"/>
          <a:ext cx="401135" cy="681929"/>
        </p:xfrm>
        <a:graphic>
          <a:graphicData uri="http://schemas.openxmlformats.org/presentationml/2006/ole">
            <p:oleObj spid="_x0000_s14338" name="Equation" r:id="rId3" imgW="126720" imgH="215640" progId="Equation.3">
              <p:embed/>
            </p:oleObj>
          </a:graphicData>
        </a:graphic>
      </p:graphicFrame>
    </p:spTree>
    <p:extLst>
      <p:ext uri="{BB962C8B-B14F-4D97-AF65-F5344CB8AC3E}">
        <p14:creationId xmlns:p14="http://schemas.microsoft.com/office/powerpoint/2010/main" xmlns="" val="745867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1845</TotalTime>
  <Words>116</Words>
  <Application>Microsoft Office PowerPoint</Application>
  <PresentationFormat>On-screen Show (4:3)</PresentationFormat>
  <Paragraphs>16</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Microsoft Equation 3.0</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stdc_lp</cp:lastModifiedBy>
  <cp:revision>197</cp:revision>
  <dcterms:created xsi:type="dcterms:W3CDTF">2014-06-15T01:18:03Z</dcterms:created>
  <dcterms:modified xsi:type="dcterms:W3CDTF">2014-06-28T18:01:51Z</dcterms:modified>
</cp:coreProperties>
</file>