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96" r:id="rId1"/>
  </p:sldMasterIdLst>
  <p:notesMasterIdLst>
    <p:notesMasterId r:id="rId35"/>
  </p:notesMasterIdLst>
  <p:sldIdLst>
    <p:sldId id="370" r:id="rId2"/>
    <p:sldId id="330" r:id="rId3"/>
    <p:sldId id="384" r:id="rId4"/>
    <p:sldId id="379" r:id="rId5"/>
    <p:sldId id="380" r:id="rId6"/>
    <p:sldId id="381" r:id="rId7"/>
    <p:sldId id="382" r:id="rId8"/>
    <p:sldId id="385" r:id="rId9"/>
    <p:sldId id="386" r:id="rId10"/>
    <p:sldId id="387" r:id="rId11"/>
    <p:sldId id="388" r:id="rId12"/>
    <p:sldId id="389" r:id="rId13"/>
    <p:sldId id="390" r:id="rId14"/>
    <p:sldId id="391" r:id="rId15"/>
    <p:sldId id="392" r:id="rId16"/>
    <p:sldId id="393" r:id="rId17"/>
    <p:sldId id="394" r:id="rId18"/>
    <p:sldId id="395" r:id="rId19"/>
    <p:sldId id="396" r:id="rId20"/>
    <p:sldId id="397" r:id="rId21"/>
    <p:sldId id="398" r:id="rId22"/>
    <p:sldId id="399" r:id="rId23"/>
    <p:sldId id="383" r:id="rId24"/>
    <p:sldId id="373" r:id="rId25"/>
    <p:sldId id="372" r:id="rId26"/>
    <p:sldId id="371" r:id="rId27"/>
    <p:sldId id="374" r:id="rId28"/>
    <p:sldId id="375" r:id="rId29"/>
    <p:sldId id="376" r:id="rId30"/>
    <p:sldId id="400" r:id="rId31"/>
    <p:sldId id="377" r:id="rId32"/>
    <p:sldId id="378" r:id="rId33"/>
    <p:sldId id="339" r:id="rId3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jad" initials="a" lastIdx="0" clrIdx="0">
    <p:extLst>
      <p:ext uri="{19B8F6BF-5375-455C-9EA6-DF929625EA0E}">
        <p15:presenceInfo xmlns:p15="http://schemas.microsoft.com/office/powerpoint/2012/main" xmlns="" userId="amjad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69" d="100"/>
          <a:sy n="69" d="100"/>
        </p:scale>
        <p:origin x="-1356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7A8C1B-C22B-4929-9A76-C19A4125A906}" type="datetimeFigureOut">
              <a:rPr lang="en-US" smtClean="0"/>
              <a:pPr/>
              <a:t>7/17/2014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E0DFBB-E4D4-4759-81E1-06309B39380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924629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7/17/2014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801" r:id="rId5"/>
    <p:sldLayoutId id="2147483802" r:id="rId6"/>
    <p:sldLayoutId id="2147483803" r:id="rId7"/>
    <p:sldLayoutId id="2147483804" r:id="rId8"/>
    <p:sldLayoutId id="2147483805" r:id="rId9"/>
    <p:sldLayoutId id="2147483806" r:id="rId10"/>
    <p:sldLayoutId id="21474838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4.emf"/><Relationship Id="rId4" Type="http://schemas.openxmlformats.org/officeDocument/2006/relationships/image" Target="../media/image3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6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8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4" Type="http://schemas.openxmlformats.org/officeDocument/2006/relationships/image" Target="../media/image10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5.emf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7.emf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5" Type="http://schemas.openxmlformats.org/officeDocument/2006/relationships/image" Target="../media/image21.emf"/><Relationship Id="rId4" Type="http://schemas.openxmlformats.org/officeDocument/2006/relationships/image" Target="../media/image20.emf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589736"/>
            <a:ext cx="6858000" cy="2387600"/>
          </a:xfrm>
        </p:spPr>
        <p:txBody>
          <a:bodyPr>
            <a:noAutofit/>
          </a:bodyPr>
          <a:lstStyle/>
          <a:p>
            <a:pPr algn="ctr"/>
            <a:r>
              <a:rPr lang="en-US" sz="6000" b="1" dirty="0" smtClean="0">
                <a:latin typeface="+mn-lt"/>
              </a:rPr>
              <a:t>Introduction To Hilbert Spaces with Applications</a:t>
            </a:r>
            <a:endParaRPr lang="en-US" sz="6000" b="1" dirty="0">
              <a:latin typeface="+mn-lt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80479" y="3820628"/>
            <a:ext cx="506863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Lokenath</a:t>
            </a:r>
            <a:r>
              <a:rPr lang="en-US" sz="2400" dirty="0" smtClean="0"/>
              <a:t> </a:t>
            </a:r>
            <a:r>
              <a:rPr lang="en-US" sz="2400" dirty="0" err="1" smtClean="0"/>
              <a:t>Debnath</a:t>
            </a:r>
            <a:r>
              <a:rPr lang="en-US" sz="2400" dirty="0" smtClean="0"/>
              <a:t> and </a:t>
            </a:r>
            <a:r>
              <a:rPr lang="en-US" sz="2400" dirty="0" err="1" smtClean="0"/>
              <a:t>Piotr</a:t>
            </a:r>
            <a:r>
              <a:rPr lang="en-US" sz="2400" dirty="0" smtClean="0"/>
              <a:t> </a:t>
            </a:r>
            <a:r>
              <a:rPr lang="en-US" sz="2400" dirty="0" err="1" smtClean="0"/>
              <a:t>Mikusinski</a:t>
            </a:r>
            <a:endParaRPr lang="en-US" sz="2400" dirty="0" smtClean="0"/>
          </a:p>
          <a:p>
            <a:endParaRPr lang="en-US" sz="2400" dirty="0" smtClean="0"/>
          </a:p>
          <a:p>
            <a:endParaRPr lang="en-US" sz="2400" dirty="0" smtClean="0"/>
          </a:p>
          <a:p>
            <a:r>
              <a:rPr lang="en-US" sz="2400" dirty="0" smtClean="0"/>
              <a:t>Course Teacher: Dr. </a:t>
            </a:r>
            <a:r>
              <a:rPr lang="en-US" sz="2400" dirty="0" err="1" smtClean="0"/>
              <a:t>Amjad</a:t>
            </a:r>
            <a:r>
              <a:rPr lang="en-US" sz="2400" dirty="0" smtClean="0"/>
              <a:t> </a:t>
            </a:r>
            <a:r>
              <a:rPr lang="en-US" sz="2400" dirty="0" err="1" smtClean="0"/>
              <a:t>Hussain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xmlns="" val="2655773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076468" y="1040843"/>
            <a:ext cx="513954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the Last 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last lecture, we considered the definitions of extension of an operator, densely defined operator, </a:t>
            </a:r>
            <a:r>
              <a:rPr lang="en-US" sz="2800" dirty="0" err="1"/>
              <a:t>a</a:t>
            </a:r>
            <a:r>
              <a:rPr lang="en-US" sz="2800" dirty="0" err="1" smtClean="0"/>
              <a:t>djoint</a:t>
            </a:r>
            <a:r>
              <a:rPr lang="en-US" sz="2800" dirty="0" smtClean="0"/>
              <a:t> of densely defined operator, Self-</a:t>
            </a:r>
            <a:r>
              <a:rPr lang="en-US" sz="2800" dirty="0" err="1" smtClean="0"/>
              <a:t>adjoint</a:t>
            </a:r>
            <a:r>
              <a:rPr lang="en-US" sz="2800" dirty="0" smtClean="0"/>
              <a:t> operator, symmetric operator, and closed operator. Several theorems were then stated to characterize such kind of operators.</a:t>
            </a:r>
          </a:p>
        </p:txBody>
      </p:sp>
    </p:spTree>
    <p:extLst>
      <p:ext uri="{BB962C8B-B14F-4D97-AF65-F5344CB8AC3E}">
        <p14:creationId xmlns:p14="http://schemas.microsoft.com/office/powerpoint/2010/main" xmlns="" val="3908398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404" y="2248078"/>
            <a:ext cx="8719191" cy="187244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0081" y="360942"/>
            <a:ext cx="8383837" cy="237548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2" y="2708693"/>
            <a:ext cx="8830975" cy="16209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538" y="4374283"/>
            <a:ext cx="8607407" cy="1020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905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567" y="278193"/>
            <a:ext cx="8886867" cy="6356756"/>
            <a:chOff x="128567" y="342588"/>
            <a:chExt cx="8886867" cy="635675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68296" y="342588"/>
              <a:ext cx="8607407" cy="2515219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28567" y="2940489"/>
              <a:ext cx="8886867" cy="3758855"/>
            </a:xfrm>
            <a:prstGeom prst="rect">
              <a:avLst/>
            </a:prstGeom>
          </p:spPr>
        </p:pic>
        <p:sp>
          <p:nvSpPr>
            <p:cNvPr id="3" name="Rectangle 2"/>
            <p:cNvSpPr/>
            <p:nvPr/>
          </p:nvSpPr>
          <p:spPr>
            <a:xfrm>
              <a:off x="347728" y="2240924"/>
              <a:ext cx="4868215" cy="7083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90932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90" y="347204"/>
            <a:ext cx="8495621" cy="420600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6512" y="5002064"/>
            <a:ext cx="8830975" cy="1103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897175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56512" y="662136"/>
            <a:ext cx="8830975" cy="5406240"/>
            <a:chOff x="156512" y="662136"/>
            <a:chExt cx="8830975" cy="5406240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512" y="662136"/>
              <a:ext cx="8830975" cy="768539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8296" y="1485087"/>
              <a:ext cx="8607407" cy="45832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81460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190" y="871861"/>
            <a:ext cx="8495621" cy="5114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09312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287886" y="1427208"/>
            <a:ext cx="6963060" cy="4139883"/>
            <a:chOff x="1287886" y="512809"/>
            <a:chExt cx="6963060" cy="4139883"/>
          </a:xfrm>
        </p:grpSpPr>
        <p:sp>
          <p:nvSpPr>
            <p:cNvPr id="3" name="TextBox 2"/>
            <p:cNvSpPr txBox="1"/>
            <p:nvPr/>
          </p:nvSpPr>
          <p:spPr>
            <a:xfrm>
              <a:off x="1287886" y="1236372"/>
              <a:ext cx="6963060" cy="34163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342900" indent="-342900">
                <a:buAutoNum type="arabicPeriod"/>
              </a:pPr>
              <a:r>
                <a:rPr lang="en-US" sz="2400" dirty="0" smtClean="0"/>
                <a:t>Bilinear </a:t>
              </a:r>
              <a:r>
                <a:rPr lang="en-US" sz="2400" dirty="0" err="1" smtClean="0"/>
                <a:t>Functionals</a:t>
              </a:r>
              <a:r>
                <a:rPr lang="en-US" sz="2400" dirty="0" smtClean="0"/>
                <a:t> and quadratic form</a:t>
              </a:r>
            </a:p>
            <a:p>
              <a:pPr marL="342900" indent="-342900">
                <a:buAutoNum type="arabicPeriod"/>
              </a:pPr>
              <a:r>
                <a:rPr lang="en-US" sz="2400" dirty="0" err="1" smtClean="0"/>
                <a:t>Adjoint</a:t>
              </a:r>
              <a:r>
                <a:rPr lang="en-US" sz="2400" dirty="0" smtClean="0"/>
                <a:t> and self-</a:t>
              </a:r>
              <a:r>
                <a:rPr lang="en-US" sz="2400" dirty="0" err="1" smtClean="0"/>
                <a:t>Adjoint</a:t>
              </a:r>
              <a:r>
                <a:rPr lang="en-US" sz="2400" dirty="0" smtClean="0"/>
                <a:t> operators</a:t>
              </a:r>
            </a:p>
            <a:p>
              <a:pPr marL="342900" indent="-342900">
                <a:buAutoNum type="arabicPeriod"/>
              </a:pPr>
              <a:r>
                <a:rPr lang="en-US" sz="2400" dirty="0" smtClean="0"/>
                <a:t>Invertible Normal, Isometric, and Unitary Operators</a:t>
              </a:r>
            </a:p>
            <a:p>
              <a:pPr marL="342900" indent="-342900">
                <a:buAutoNum type="arabicPeriod"/>
              </a:pPr>
              <a:r>
                <a:rPr lang="en-US" sz="2400" dirty="0" smtClean="0"/>
                <a:t>Positive Operators</a:t>
              </a:r>
            </a:p>
            <a:p>
              <a:pPr marL="342900" indent="-342900">
                <a:buAutoNum type="arabicPeriod"/>
              </a:pPr>
              <a:r>
                <a:rPr lang="en-US" sz="2400" dirty="0" smtClean="0"/>
                <a:t>Projection Operators</a:t>
              </a:r>
            </a:p>
            <a:p>
              <a:pPr marL="342900" indent="-342900">
                <a:buAutoNum type="arabicPeriod"/>
              </a:pPr>
              <a:r>
                <a:rPr lang="en-US" sz="2400" dirty="0" smtClean="0"/>
                <a:t>Compact Operators</a:t>
              </a:r>
            </a:p>
            <a:p>
              <a:pPr marL="342900" indent="-342900">
                <a:buAutoNum type="arabicPeriod"/>
              </a:pPr>
              <a:r>
                <a:rPr lang="en-US" sz="2400" dirty="0" smtClean="0"/>
                <a:t>Eigenvalues and Eigenvectors</a:t>
              </a:r>
            </a:p>
            <a:p>
              <a:pPr marL="342900" indent="-342900">
                <a:buAutoNum type="arabicPeriod"/>
              </a:pPr>
              <a:r>
                <a:rPr lang="en-US" sz="2400" dirty="0" smtClean="0"/>
                <a:t>Spectral decomposition</a:t>
              </a:r>
            </a:p>
            <a:p>
              <a:pPr marL="342900" indent="-342900">
                <a:buAutoNum type="arabicPeriod"/>
              </a:pPr>
              <a:r>
                <a:rPr lang="en-US" sz="2400" dirty="0" smtClean="0"/>
                <a:t>Unbounded Operators</a:t>
              </a:r>
              <a:endParaRPr lang="en-US" sz="2400" dirty="0"/>
            </a:p>
          </p:txBody>
        </p:sp>
        <p:sp>
          <p:nvSpPr>
            <p:cNvPr id="4" name="Rectangle 3"/>
            <p:cNvSpPr/>
            <p:nvPr/>
          </p:nvSpPr>
          <p:spPr>
            <a:xfrm>
              <a:off x="1844648" y="512809"/>
              <a:ext cx="6016391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800" b="1" dirty="0" smtClean="0">
                  <a:latin typeface="TarzanaNarrowBold"/>
                </a:rPr>
                <a:t>Linear Operators on Hilbert Space</a:t>
              </a:r>
              <a:endParaRPr lang="en-US" sz="2800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428405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40852" y="2921157"/>
            <a:ext cx="853310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Application to Integral and Differential Equations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xmlns="" val="3828275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462837" y="705992"/>
            <a:ext cx="341952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Integral Equations</a:t>
            </a:r>
            <a:endParaRPr lang="en-US" sz="28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1545779"/>
            <a:ext cx="8942760" cy="451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02203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620" y="977432"/>
            <a:ext cx="8942760" cy="3898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81425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462837" y="345380"/>
            <a:ext cx="454162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Basic Existence Theorem</a:t>
            </a:r>
            <a:endParaRPr lang="en-US" sz="2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8567" y="803348"/>
            <a:ext cx="8886867" cy="489070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567" y="5716298"/>
            <a:ext cx="8886867" cy="111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2728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512" y="406892"/>
            <a:ext cx="8830975" cy="33396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6916" y="3782088"/>
            <a:ext cx="8495621" cy="2822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02742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73" y="248947"/>
            <a:ext cx="8998652" cy="6385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64139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6512" y="421214"/>
            <a:ext cx="8830975" cy="5458316"/>
            <a:chOff x="156512" y="421214"/>
            <a:chExt cx="8830975" cy="5458316"/>
          </a:xfrm>
        </p:grpSpPr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6512" y="421214"/>
              <a:ext cx="8830975" cy="2151910"/>
            </a:xfrm>
            <a:prstGeom prst="rect">
              <a:avLst/>
            </a:prstGeom>
          </p:spPr>
        </p:pic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512" y="2722314"/>
              <a:ext cx="8830975" cy="2752768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47063" y="5460327"/>
              <a:ext cx="2571043" cy="41920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xmlns="" val="185062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99952" y="1002206"/>
            <a:ext cx="564558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 smtClean="0">
                <a:latin typeface="TarzanaNarrowBold"/>
              </a:rPr>
              <a:t>Summary of </a:t>
            </a:r>
            <a:r>
              <a:rPr lang="en-US" sz="2800" b="1" dirty="0">
                <a:latin typeface="TarzanaNarrowBold"/>
              </a:rPr>
              <a:t>the today’s </a:t>
            </a:r>
            <a:r>
              <a:rPr lang="en-US" sz="2800" b="1" dirty="0" smtClean="0">
                <a:latin typeface="TarzanaNarrowBold"/>
              </a:rPr>
              <a:t>Lecture</a:t>
            </a:r>
            <a:endParaRPr lang="en-US" sz="2800" dirty="0"/>
          </a:p>
        </p:txBody>
      </p:sp>
      <p:sp>
        <p:nvSpPr>
          <p:cNvPr id="4" name="TextBox 3"/>
          <p:cNvSpPr txBox="1"/>
          <p:nvPr/>
        </p:nvSpPr>
        <p:spPr>
          <a:xfrm>
            <a:off x="772732" y="2356833"/>
            <a:ext cx="786899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In our today’s lecture, we considered the </a:t>
            </a:r>
            <a:r>
              <a:rPr lang="en-US" sz="2800" dirty="0" err="1" smtClean="0"/>
              <a:t>remaning</a:t>
            </a:r>
            <a:r>
              <a:rPr lang="en-US" sz="2800" dirty="0" smtClean="0"/>
              <a:t> part of Chapter 3 and then started Chapter 4. Thus, we consider some application of Hilbert space to the integral and </a:t>
            </a:r>
            <a:r>
              <a:rPr lang="en-US" sz="2800" smtClean="0"/>
              <a:t>differential equations.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xmlns="" val="621351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7317</TotalTime>
  <Words>156</Words>
  <Application>Microsoft Office PowerPoint</Application>
  <PresentationFormat>On-screen Show (4:3)</PresentationFormat>
  <Paragraphs>22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Office Theme</vt:lpstr>
      <vt:lpstr>Introduction To Hilbert Spaces with Applications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Hilbert Spaces</dc:title>
  <dc:creator>amjad</dc:creator>
  <cp:lastModifiedBy>NTS</cp:lastModifiedBy>
  <cp:revision>686</cp:revision>
  <dcterms:created xsi:type="dcterms:W3CDTF">2014-06-15T01:18:03Z</dcterms:created>
  <dcterms:modified xsi:type="dcterms:W3CDTF">2014-07-17T02:00:52Z</dcterms:modified>
</cp:coreProperties>
</file>