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6" r:id="rId1"/>
  </p:sldMasterIdLst>
  <p:notesMasterIdLst>
    <p:notesMasterId r:id="rId19"/>
  </p:notesMasterIdLst>
  <p:sldIdLst>
    <p:sldId id="370" r:id="rId2"/>
    <p:sldId id="330" r:id="rId3"/>
    <p:sldId id="371" r:id="rId4"/>
    <p:sldId id="372" r:id="rId5"/>
    <p:sldId id="373" r:id="rId6"/>
    <p:sldId id="374" r:id="rId7"/>
    <p:sldId id="375" r:id="rId8"/>
    <p:sldId id="376" r:id="rId9"/>
    <p:sldId id="377" r:id="rId10"/>
    <p:sldId id="378" r:id="rId11"/>
    <p:sldId id="379" r:id="rId12"/>
    <p:sldId id="380" r:id="rId13"/>
    <p:sldId id="381" r:id="rId14"/>
    <p:sldId id="382" r:id="rId15"/>
    <p:sldId id="384" r:id="rId16"/>
    <p:sldId id="383" r:id="rId17"/>
    <p:sldId id="339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jad" initials="a" lastIdx="0" clrIdx="0">
    <p:extLst>
      <p:ext uri="{19B8F6BF-5375-455C-9EA6-DF929625EA0E}">
        <p15:presenceInfo xmlns:p15="http://schemas.microsoft.com/office/powerpoint/2012/main" xmlns="" userId="amja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A8C1B-C22B-4929-9A76-C19A4125A906}" type="datetimeFigureOut">
              <a:rPr lang="en-US" smtClean="0"/>
              <a:pPr/>
              <a:t>15/07/2014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0DFBB-E4D4-4759-81E1-06309B393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2462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15/07/2014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15/07/2014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15/07/2014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15/07/2014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15/07/2014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589736"/>
            <a:ext cx="6858000" cy="2387600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 smtClean="0">
                <a:latin typeface="+mn-lt"/>
              </a:rPr>
              <a:t>Introduction To Hilbert Spaces with Applications</a:t>
            </a:r>
            <a:endParaRPr lang="en-US" sz="6000" b="1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80479" y="3820628"/>
            <a:ext cx="506863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Lokenath</a:t>
            </a:r>
            <a:r>
              <a:rPr lang="en-US" sz="2400" dirty="0" smtClean="0"/>
              <a:t> </a:t>
            </a:r>
            <a:r>
              <a:rPr lang="en-US" sz="2400" dirty="0" err="1" smtClean="0"/>
              <a:t>Debnath</a:t>
            </a:r>
            <a:r>
              <a:rPr lang="en-US" sz="2400" dirty="0" smtClean="0"/>
              <a:t> and </a:t>
            </a:r>
            <a:r>
              <a:rPr lang="en-US" sz="2400" dirty="0" err="1" smtClean="0"/>
              <a:t>Piotr</a:t>
            </a:r>
            <a:r>
              <a:rPr lang="en-US" sz="2400" dirty="0" smtClean="0"/>
              <a:t> </a:t>
            </a:r>
            <a:r>
              <a:rPr lang="en-US" sz="2400" dirty="0" err="1" smtClean="0"/>
              <a:t>Mikusinski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Course Teacher: Dr. </a:t>
            </a:r>
            <a:r>
              <a:rPr lang="en-US" sz="2400" dirty="0" err="1" smtClean="0"/>
              <a:t>Amjad</a:t>
            </a:r>
            <a:r>
              <a:rPr lang="en-US" sz="2400" dirty="0" smtClean="0"/>
              <a:t> </a:t>
            </a:r>
            <a:r>
              <a:rPr lang="en-US" sz="2400" dirty="0" err="1" smtClean="0"/>
              <a:t>Hussain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65577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76468" y="1040843"/>
            <a:ext cx="51395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the Last Lecture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72732" y="2356833"/>
            <a:ext cx="78689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our last lecture, we considered further results regarding eigenvalues and eigenvectors corresponding to the self-</a:t>
            </a:r>
            <a:r>
              <a:rPr lang="en-US" sz="2800" dirty="0" err="1" smtClean="0"/>
              <a:t>adjoint</a:t>
            </a:r>
            <a:r>
              <a:rPr lang="en-US" sz="2800" dirty="0" smtClean="0"/>
              <a:t>, compact and orthogonal operators. Finally, we defined approximate eigenvalue and proved related theorems.</a:t>
            </a:r>
          </a:p>
        </p:txBody>
      </p:sp>
    </p:spTree>
    <p:extLst>
      <p:ext uri="{BB962C8B-B14F-4D97-AF65-F5344CB8AC3E}">
        <p14:creationId xmlns:p14="http://schemas.microsoft.com/office/powerpoint/2010/main" xmlns="" val="390839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41446" y="319625"/>
            <a:ext cx="8886867" cy="6418033"/>
            <a:chOff x="141446" y="345383"/>
            <a:chExt cx="8886867" cy="6418033"/>
          </a:xfrm>
        </p:grpSpPr>
        <p:sp>
          <p:nvSpPr>
            <p:cNvPr id="2" name="Rectangle 1"/>
            <p:cNvSpPr/>
            <p:nvPr/>
          </p:nvSpPr>
          <p:spPr>
            <a:xfrm>
              <a:off x="2076468" y="345383"/>
              <a:ext cx="42995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 smtClean="0">
                  <a:latin typeface="TarzanaNarrowBold"/>
                </a:rPr>
                <a:t>Spectral Decomposition</a:t>
              </a:r>
              <a:endParaRPr lang="en-US" sz="2800" dirty="0"/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1446" y="941933"/>
              <a:ext cx="8886867" cy="1187743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1446" y="2026420"/>
              <a:ext cx="8886867" cy="47369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36634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43" y="340870"/>
            <a:ext cx="8551514" cy="6176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8278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296" y="318256"/>
            <a:ext cx="8607407" cy="34654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296" y="3775100"/>
            <a:ext cx="8607407" cy="2836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3480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82" y="1074476"/>
            <a:ext cx="8383837" cy="4709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2933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67" y="732125"/>
            <a:ext cx="8886867" cy="539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139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20" y="909149"/>
            <a:ext cx="8942760" cy="5477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6698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12" y="850901"/>
            <a:ext cx="8830975" cy="515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5028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459" y="679702"/>
            <a:ext cx="8775083" cy="3772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3513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459" y="313711"/>
            <a:ext cx="8775083" cy="3088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3571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12" y="1186263"/>
            <a:ext cx="8830975" cy="4485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3334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12" y="801993"/>
            <a:ext cx="8830975" cy="525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7685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28" y="180176"/>
            <a:ext cx="9054544" cy="6497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1522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67" y="382790"/>
            <a:ext cx="8886867" cy="6092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2417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9952" y="1002206"/>
            <a:ext cx="56455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</a:t>
            </a:r>
            <a:r>
              <a:rPr lang="en-US" sz="2800" b="1" dirty="0">
                <a:latin typeface="TarzanaNarrowBold"/>
              </a:rPr>
              <a:t>the today’s </a:t>
            </a:r>
            <a:r>
              <a:rPr lang="en-US" sz="2800" b="1" dirty="0" smtClean="0">
                <a:latin typeface="TarzanaNarrowBold"/>
              </a:rPr>
              <a:t>Lecture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72732" y="2356833"/>
            <a:ext cx="78689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our today’s lecture, we started a new section which is </a:t>
            </a:r>
            <a:r>
              <a:rPr lang="en-US" sz="2800" dirty="0"/>
              <a:t>s</a:t>
            </a:r>
            <a:r>
              <a:rPr lang="en-US" sz="2800" dirty="0" smtClean="0"/>
              <a:t>pectral decomposition. We proved </a:t>
            </a:r>
            <a:r>
              <a:rPr lang="en-US" sz="2800" dirty="0" err="1" smtClean="0"/>
              <a:t>Hibert</a:t>
            </a:r>
            <a:r>
              <a:rPr lang="en-US" sz="2800" dirty="0" smtClean="0"/>
              <a:t> Schmidt theorem and spectral theorem for compact self-</a:t>
            </a:r>
            <a:r>
              <a:rPr lang="en-US" sz="2800" dirty="0" err="1" smtClean="0"/>
              <a:t>adjoint</a:t>
            </a:r>
            <a:r>
              <a:rPr lang="en-US" sz="2800" dirty="0" smtClean="0"/>
              <a:t> operators. At the end we define function of operators and furnished many examples to explain </a:t>
            </a:r>
            <a:r>
              <a:rPr lang="en-US" sz="2800" smtClean="0"/>
              <a:t>this definition.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62135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6920</TotalTime>
  <Words>109</Words>
  <Application>Microsoft Office PowerPoint</Application>
  <PresentationFormat>On-screen Show (4:3)</PresentationFormat>
  <Paragraphs>10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Introduction To Hilbert Spaces with Applications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Hilbert Spaces</dc:title>
  <dc:creator>amjad</dc:creator>
  <cp:lastModifiedBy>NTS</cp:lastModifiedBy>
  <cp:revision>648</cp:revision>
  <dcterms:created xsi:type="dcterms:W3CDTF">2014-06-15T01:18:03Z</dcterms:created>
  <dcterms:modified xsi:type="dcterms:W3CDTF">2014-07-15T02:56:18Z</dcterms:modified>
</cp:coreProperties>
</file>