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96" r:id="rId1"/>
  </p:sldMasterIdLst>
  <p:notesMasterIdLst>
    <p:notesMasterId r:id="rId21"/>
  </p:notesMasterIdLst>
  <p:sldIdLst>
    <p:sldId id="370" r:id="rId2"/>
    <p:sldId id="330" r:id="rId3"/>
    <p:sldId id="371" r:id="rId4"/>
    <p:sldId id="372" r:id="rId5"/>
    <p:sldId id="373" r:id="rId6"/>
    <p:sldId id="374" r:id="rId7"/>
    <p:sldId id="375" r:id="rId8"/>
    <p:sldId id="376" r:id="rId9"/>
    <p:sldId id="377" r:id="rId10"/>
    <p:sldId id="379" r:id="rId11"/>
    <p:sldId id="388" r:id="rId12"/>
    <p:sldId id="380" r:id="rId13"/>
    <p:sldId id="381" r:id="rId14"/>
    <p:sldId id="389" r:id="rId15"/>
    <p:sldId id="382" r:id="rId16"/>
    <p:sldId id="383" r:id="rId17"/>
    <p:sldId id="384" r:id="rId18"/>
    <p:sldId id="385" r:id="rId19"/>
    <p:sldId id="33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mjad" initials="a" lastIdx="0" clrIdx="0">
    <p:extLst>
      <p:ext uri="{19B8F6BF-5375-455C-9EA6-DF929625EA0E}">
        <p15:presenceInfo xmlns:p15="http://schemas.microsoft.com/office/powerpoint/2012/main" xmlns="" userId="amja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000" autoAdjust="0"/>
    <p:restoredTop sz="94660"/>
  </p:normalViewPr>
  <p:slideViewPr>
    <p:cSldViewPr snapToGrid="0">
      <p:cViewPr varScale="1">
        <p:scale>
          <a:sx n="67" d="100"/>
          <a:sy n="67" d="100"/>
        </p:scale>
        <p:origin x="-1416"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7A8C1B-C22B-4929-9A76-C19A4125A906}" type="datetimeFigureOut">
              <a:rPr lang="en-US" smtClean="0"/>
              <a:pPr/>
              <a:t>14/07/2014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E0DFBB-E4D4-4759-81E1-06309B393803}" type="slidenum">
              <a:rPr lang="en-US" smtClean="0"/>
              <a:pPr/>
              <a:t>‹#›</a:t>
            </a:fld>
            <a:endParaRPr lang="en-US"/>
          </a:p>
        </p:txBody>
      </p:sp>
    </p:spTree>
    <p:extLst>
      <p:ext uri="{BB962C8B-B14F-4D97-AF65-F5344CB8AC3E}">
        <p14:creationId xmlns:p14="http://schemas.microsoft.com/office/powerpoint/2010/main" xmlns="" val="2892462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14/07/2014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14/07/2014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14/07/2014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1BEF0D-F0BB-DE4B-95CE-6DB70DBA9567}" type="datetimeFigureOut">
              <a:rPr lang="en-US" smtClean="0"/>
              <a:pPr/>
              <a:t>14/07/2014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1BEF0D-F0BB-DE4B-95CE-6DB70DBA9567}" type="datetimeFigureOut">
              <a:rPr lang="en-US" smtClean="0"/>
              <a:pPr/>
              <a:t>14/07/2014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14/07/2014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14/07/2014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14/07/2014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14/07/2014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14/07/2014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14/07/2014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14/07/2014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5.emf"/><Relationship Id="rId4" Type="http://schemas.openxmlformats.org/officeDocument/2006/relationships/image" Target="../media/image4.emf"/></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8.emf"/></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image" Target="../media/image12.emf"/></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slideLayout" Target="../slideLayouts/slideLayout7.xml"/><Relationship Id="rId1" Type="http://schemas.openxmlformats.org/officeDocument/2006/relationships/vmlDrawing" Target="../drawings/vmlDrawing11.vml"/><Relationship Id="rId4" Type="http://schemas.openxmlformats.org/officeDocument/2006/relationships/image" Target="../media/image15.emf"/></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1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slideLayout" Target="../slideLayouts/slideLayout7.xml"/><Relationship Id="rId1" Type="http://schemas.openxmlformats.org/officeDocument/2006/relationships/vmlDrawing" Target="../drawings/vmlDrawing13.vml"/></Relationships>
</file>

<file path=ppt/slides/_rels/slide1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slideLayout" Target="../slideLayouts/slideLayout7.xml"/><Relationship Id="rId1" Type="http://schemas.openxmlformats.org/officeDocument/2006/relationships/vmlDrawing" Target="../drawings/vmlDrawing14.vml"/></Relationships>
</file>

<file path=ppt/slides/_rels/slide1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slideLayout" Target="../slideLayouts/slideLayout7.xml"/><Relationship Id="rId1" Type="http://schemas.openxmlformats.org/officeDocument/2006/relationships/vmlDrawing" Target="../drawings/vmlDrawing15.vml"/></Relationships>
</file>

<file path=ppt/slides/_rels/slide1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slideLayout" Target="../slideLayouts/slideLayout7.xml"/><Relationship Id="rId1" Type="http://schemas.openxmlformats.org/officeDocument/2006/relationships/vmlDrawing" Target="../drawings/vmlDrawing16.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589736"/>
            <a:ext cx="6858000" cy="2387600"/>
          </a:xfrm>
        </p:spPr>
        <p:txBody>
          <a:bodyPr>
            <a:noAutofit/>
          </a:bodyPr>
          <a:lstStyle/>
          <a:p>
            <a:pPr algn="ctr"/>
            <a:r>
              <a:rPr lang="en-US" sz="6000" b="1" dirty="0" smtClean="0">
                <a:latin typeface="+mn-lt"/>
              </a:rPr>
              <a:t>Introduction To Hilbert Spaces with Applications</a:t>
            </a:r>
            <a:endParaRPr lang="en-US" sz="6000" b="1" dirty="0">
              <a:latin typeface="+mn-lt"/>
            </a:endParaRPr>
          </a:p>
        </p:txBody>
      </p:sp>
      <p:sp>
        <p:nvSpPr>
          <p:cNvPr id="3" name="TextBox 2"/>
          <p:cNvSpPr txBox="1"/>
          <p:nvPr/>
        </p:nvSpPr>
        <p:spPr>
          <a:xfrm>
            <a:off x="2180479" y="3820628"/>
            <a:ext cx="5068632" cy="1569660"/>
          </a:xfrm>
          <a:prstGeom prst="rect">
            <a:avLst/>
          </a:prstGeom>
          <a:noFill/>
        </p:spPr>
        <p:txBody>
          <a:bodyPr wrap="none" rtlCol="0">
            <a:spAutoFit/>
          </a:bodyPr>
          <a:lstStyle/>
          <a:p>
            <a:r>
              <a:rPr lang="en-US" sz="2400" dirty="0" err="1" smtClean="0"/>
              <a:t>Lokenath</a:t>
            </a:r>
            <a:r>
              <a:rPr lang="en-US" sz="2400" dirty="0" smtClean="0"/>
              <a:t> </a:t>
            </a:r>
            <a:r>
              <a:rPr lang="en-US" sz="2400" dirty="0" err="1" smtClean="0"/>
              <a:t>Debnath</a:t>
            </a:r>
            <a:r>
              <a:rPr lang="en-US" sz="2400" dirty="0" smtClean="0"/>
              <a:t> and </a:t>
            </a:r>
            <a:r>
              <a:rPr lang="en-US" sz="2400" dirty="0" err="1" smtClean="0"/>
              <a:t>Piotr</a:t>
            </a:r>
            <a:r>
              <a:rPr lang="en-US" sz="2400" dirty="0" smtClean="0"/>
              <a:t> </a:t>
            </a:r>
            <a:r>
              <a:rPr lang="en-US" sz="2400" dirty="0" err="1" smtClean="0"/>
              <a:t>Mikusinski</a:t>
            </a:r>
            <a:endParaRPr lang="en-US" sz="2400" dirty="0" smtClean="0"/>
          </a:p>
          <a:p>
            <a:endParaRPr lang="en-US" sz="2400" dirty="0" smtClean="0"/>
          </a:p>
          <a:p>
            <a:endParaRPr lang="en-US" sz="2400" dirty="0" smtClean="0"/>
          </a:p>
          <a:p>
            <a:r>
              <a:rPr lang="en-US" sz="2400" dirty="0" smtClean="0"/>
              <a:t>Course Teacher: Dr. </a:t>
            </a:r>
            <a:r>
              <a:rPr lang="en-US" sz="2400" dirty="0" err="1" smtClean="0"/>
              <a:t>Amjad</a:t>
            </a:r>
            <a:r>
              <a:rPr lang="en-US" sz="2400" dirty="0" smtClean="0"/>
              <a:t> </a:t>
            </a:r>
            <a:r>
              <a:rPr lang="en-US" sz="2400" dirty="0" err="1" smtClean="0"/>
              <a:t>Hussain</a:t>
            </a:r>
            <a:endParaRPr lang="en-US" sz="2400" dirty="0"/>
          </a:p>
        </p:txBody>
      </p:sp>
    </p:spTree>
    <p:extLst>
      <p:ext uri="{BB962C8B-B14F-4D97-AF65-F5344CB8AC3E}">
        <p14:creationId xmlns:p14="http://schemas.microsoft.com/office/powerpoint/2010/main" xmlns="" val="26557739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76468" y="1040843"/>
            <a:ext cx="5139548" cy="523220"/>
          </a:xfrm>
          <a:prstGeom prst="rect">
            <a:avLst/>
          </a:prstGeom>
        </p:spPr>
        <p:txBody>
          <a:bodyPr wrap="none">
            <a:spAutoFit/>
          </a:bodyPr>
          <a:lstStyle/>
          <a:p>
            <a:r>
              <a:rPr lang="en-US" sz="2800" b="1" dirty="0" smtClean="0">
                <a:latin typeface="TarzanaNarrowBold"/>
              </a:rPr>
              <a:t>Summary of the Last Lecture</a:t>
            </a:r>
            <a:endParaRPr lang="en-US" sz="2800" dirty="0"/>
          </a:p>
        </p:txBody>
      </p:sp>
      <p:sp>
        <p:nvSpPr>
          <p:cNvPr id="4" name="TextBox 3"/>
          <p:cNvSpPr txBox="1"/>
          <p:nvPr/>
        </p:nvSpPr>
        <p:spPr>
          <a:xfrm>
            <a:off x="637504" y="2090172"/>
            <a:ext cx="7868992" cy="267765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dirty="0" smtClean="0"/>
              <a:t>In our last lecture, we considered compact operators and finite dimensional operators. Several theorems were presented in order to characterize the compactness of operators. Finally, it was concluded that compactness is stronger condition then </a:t>
            </a:r>
            <a:r>
              <a:rPr lang="en-US" sz="2800" dirty="0" err="1" smtClean="0"/>
              <a:t>boundedness</a:t>
            </a:r>
            <a:r>
              <a:rPr lang="en-US" sz="2800" dirty="0" smtClean="0"/>
              <a:t>.</a:t>
            </a:r>
          </a:p>
        </p:txBody>
      </p:sp>
    </p:spTree>
    <p:extLst>
      <p:ext uri="{BB962C8B-B14F-4D97-AF65-F5344CB8AC3E}">
        <p14:creationId xmlns:p14="http://schemas.microsoft.com/office/powerpoint/2010/main" xmlns="" val="39083985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28736" y="422656"/>
            <a:ext cx="5379999" cy="523220"/>
          </a:xfrm>
          <a:prstGeom prst="rect">
            <a:avLst/>
          </a:prstGeom>
        </p:spPr>
        <p:txBody>
          <a:bodyPr wrap="none">
            <a:spAutoFit/>
          </a:bodyPr>
          <a:lstStyle/>
          <a:p>
            <a:r>
              <a:rPr lang="en-US" sz="2800" b="1" dirty="0" smtClean="0">
                <a:latin typeface="TarzanaNarrowBold"/>
              </a:rPr>
              <a:t>Eigenvalues and Eigenvectors</a:t>
            </a:r>
            <a:endParaRPr lang="en-US" sz="2800" dirty="0"/>
          </a:p>
        </p:txBody>
      </p:sp>
      <p:pic>
        <p:nvPicPr>
          <p:cNvPr id="3" name="Picture 2"/>
          <p:cNvPicPr>
            <a:picLocks noChangeAspect="1"/>
          </p:cNvPicPr>
          <p:nvPr/>
        </p:nvPicPr>
        <p:blipFill>
          <a:blip r:embed="rId3"/>
          <a:stretch>
            <a:fillRect/>
          </a:stretch>
        </p:blipFill>
        <p:spPr>
          <a:xfrm>
            <a:off x="156512" y="1235355"/>
            <a:ext cx="8830975" cy="2738794"/>
          </a:xfrm>
          <a:prstGeom prst="rect">
            <a:avLst/>
          </a:prstGeom>
        </p:spPr>
      </p:pic>
    </p:spTree>
    <p:extLst>
      <p:ext uri="{BB962C8B-B14F-4D97-AF65-F5344CB8AC3E}">
        <p14:creationId xmlns:p14="http://schemas.microsoft.com/office/powerpoint/2010/main" xmlns="" val="14107066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0620" y="529511"/>
            <a:ext cx="8942760" cy="5798978"/>
          </a:xfrm>
          <a:prstGeom prst="rect">
            <a:avLst/>
          </a:prstGeom>
        </p:spPr>
      </p:pic>
    </p:spTree>
    <p:extLst>
      <p:ext uri="{BB962C8B-B14F-4D97-AF65-F5344CB8AC3E}">
        <p14:creationId xmlns:p14="http://schemas.microsoft.com/office/powerpoint/2010/main" xmlns="" val="12605610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28567" y="501862"/>
            <a:ext cx="8886867" cy="1243636"/>
          </a:xfrm>
          <a:prstGeom prst="rect">
            <a:avLst/>
          </a:prstGeom>
        </p:spPr>
      </p:pic>
      <p:pic>
        <p:nvPicPr>
          <p:cNvPr id="3" name="Picture 2"/>
          <p:cNvPicPr>
            <a:picLocks noChangeAspect="1"/>
          </p:cNvPicPr>
          <p:nvPr/>
        </p:nvPicPr>
        <p:blipFill>
          <a:blip r:embed="rId4"/>
          <a:stretch>
            <a:fillRect/>
          </a:stretch>
        </p:blipFill>
        <p:spPr>
          <a:xfrm>
            <a:off x="184459" y="1621907"/>
            <a:ext cx="8775083" cy="1089928"/>
          </a:xfrm>
          <a:prstGeom prst="rect">
            <a:avLst/>
          </a:prstGeom>
        </p:spPr>
      </p:pic>
      <p:pic>
        <p:nvPicPr>
          <p:cNvPr id="4" name="Picture 3"/>
          <p:cNvPicPr>
            <a:picLocks noChangeAspect="1"/>
          </p:cNvPicPr>
          <p:nvPr/>
        </p:nvPicPr>
        <p:blipFill>
          <a:blip r:embed="rId5"/>
          <a:stretch>
            <a:fillRect/>
          </a:stretch>
        </p:blipFill>
        <p:spPr>
          <a:xfrm>
            <a:off x="184459" y="2832240"/>
            <a:ext cx="8775083" cy="3563227"/>
          </a:xfrm>
          <a:prstGeom prst="rect">
            <a:avLst/>
          </a:prstGeom>
        </p:spPr>
      </p:pic>
    </p:spTree>
    <p:extLst>
      <p:ext uri="{BB962C8B-B14F-4D97-AF65-F5344CB8AC3E}">
        <p14:creationId xmlns:p14="http://schemas.microsoft.com/office/powerpoint/2010/main" xmlns="" val="41804105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84459" y="620338"/>
            <a:ext cx="8775083" cy="5617323"/>
          </a:xfrm>
          <a:prstGeom prst="rect">
            <a:avLst/>
          </a:prstGeom>
        </p:spPr>
      </p:pic>
    </p:spTree>
    <p:extLst>
      <p:ext uri="{BB962C8B-B14F-4D97-AF65-F5344CB8AC3E}">
        <p14:creationId xmlns:p14="http://schemas.microsoft.com/office/powerpoint/2010/main" xmlns="" val="6876082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6512" y="427107"/>
            <a:ext cx="8830975" cy="2165884"/>
          </a:xfrm>
          <a:prstGeom prst="rect">
            <a:avLst/>
          </a:prstGeom>
        </p:spPr>
      </p:pic>
      <p:pic>
        <p:nvPicPr>
          <p:cNvPr id="3" name="Picture 2"/>
          <p:cNvPicPr>
            <a:picLocks noChangeAspect="1"/>
          </p:cNvPicPr>
          <p:nvPr/>
        </p:nvPicPr>
        <p:blipFill>
          <a:blip r:embed="rId4"/>
          <a:stretch>
            <a:fillRect/>
          </a:stretch>
        </p:blipFill>
        <p:spPr>
          <a:xfrm>
            <a:off x="184459" y="2610183"/>
            <a:ext cx="8775083" cy="4136139"/>
          </a:xfrm>
          <a:prstGeom prst="rect">
            <a:avLst/>
          </a:prstGeom>
        </p:spPr>
      </p:pic>
    </p:spTree>
    <p:extLst>
      <p:ext uri="{BB962C8B-B14F-4D97-AF65-F5344CB8AC3E}">
        <p14:creationId xmlns:p14="http://schemas.microsoft.com/office/powerpoint/2010/main" xmlns="" val="16698626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28567" y="920767"/>
            <a:ext cx="8886867" cy="5016465"/>
          </a:xfrm>
          <a:prstGeom prst="rect">
            <a:avLst/>
          </a:prstGeom>
        </p:spPr>
      </p:pic>
    </p:spTree>
    <p:extLst>
      <p:ext uri="{BB962C8B-B14F-4D97-AF65-F5344CB8AC3E}">
        <p14:creationId xmlns:p14="http://schemas.microsoft.com/office/powerpoint/2010/main" xmlns="" val="11117551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96243" y="396763"/>
            <a:ext cx="8551514" cy="6064473"/>
          </a:xfrm>
          <a:prstGeom prst="rect">
            <a:avLst/>
          </a:prstGeom>
        </p:spPr>
      </p:pic>
    </p:spTree>
    <p:extLst>
      <p:ext uri="{BB962C8B-B14F-4D97-AF65-F5344CB8AC3E}">
        <p14:creationId xmlns:p14="http://schemas.microsoft.com/office/powerpoint/2010/main" xmlns="" val="11944720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24190" y="358845"/>
            <a:ext cx="8495621" cy="1606946"/>
          </a:xfrm>
          <a:prstGeom prst="rect">
            <a:avLst/>
          </a:prstGeom>
        </p:spPr>
      </p:pic>
      <p:pic>
        <p:nvPicPr>
          <p:cNvPr id="5" name="Picture 4"/>
          <p:cNvPicPr>
            <a:picLocks noChangeAspect="1"/>
          </p:cNvPicPr>
          <p:nvPr/>
        </p:nvPicPr>
        <p:blipFill>
          <a:blip r:embed="rId4"/>
          <a:stretch>
            <a:fillRect/>
          </a:stretch>
        </p:blipFill>
        <p:spPr>
          <a:xfrm>
            <a:off x="100620" y="2044352"/>
            <a:ext cx="8942760" cy="4443553"/>
          </a:xfrm>
          <a:prstGeom prst="rect">
            <a:avLst/>
          </a:prstGeom>
        </p:spPr>
      </p:pic>
    </p:spTree>
    <p:extLst>
      <p:ext uri="{BB962C8B-B14F-4D97-AF65-F5344CB8AC3E}">
        <p14:creationId xmlns:p14="http://schemas.microsoft.com/office/powerpoint/2010/main" xmlns="" val="2094359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00620" y="585404"/>
            <a:ext cx="8942760" cy="5687190"/>
          </a:xfrm>
          <a:prstGeom prst="rect">
            <a:avLst/>
          </a:prstGeom>
        </p:spPr>
      </p:pic>
    </p:spTree>
    <p:extLst>
      <p:ext uri="{BB962C8B-B14F-4D97-AF65-F5344CB8AC3E}">
        <p14:creationId xmlns:p14="http://schemas.microsoft.com/office/powerpoint/2010/main" xmlns="" val="13430421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40351" y="431719"/>
            <a:ext cx="8663299" cy="6291109"/>
            <a:chOff x="240351" y="431719"/>
            <a:chExt cx="8663299" cy="6291109"/>
          </a:xfrm>
        </p:grpSpPr>
        <p:pic>
          <p:nvPicPr>
            <p:cNvPr id="2" name="Picture 1"/>
            <p:cNvPicPr>
              <a:picLocks noChangeAspect="1"/>
            </p:cNvPicPr>
            <p:nvPr/>
          </p:nvPicPr>
          <p:blipFill>
            <a:blip r:embed="rId3"/>
            <a:stretch>
              <a:fillRect/>
            </a:stretch>
          </p:blipFill>
          <p:spPr>
            <a:xfrm>
              <a:off x="240351" y="431719"/>
              <a:ext cx="8663299" cy="3856669"/>
            </a:xfrm>
            <a:prstGeom prst="rect">
              <a:avLst/>
            </a:prstGeom>
          </p:spPr>
        </p:pic>
        <p:pic>
          <p:nvPicPr>
            <p:cNvPr id="3" name="Picture 2"/>
            <p:cNvPicPr>
              <a:picLocks noChangeAspect="1"/>
            </p:cNvPicPr>
            <p:nvPr/>
          </p:nvPicPr>
          <p:blipFill>
            <a:blip r:embed="rId4"/>
            <a:stretch>
              <a:fillRect/>
            </a:stretch>
          </p:blipFill>
          <p:spPr>
            <a:xfrm>
              <a:off x="388585" y="3844300"/>
              <a:ext cx="8495621" cy="2878528"/>
            </a:xfrm>
            <a:prstGeom prst="rect">
              <a:avLst/>
            </a:prstGeom>
          </p:spPr>
        </p:pic>
      </p:grpSp>
    </p:spTree>
    <p:extLst>
      <p:ext uri="{BB962C8B-B14F-4D97-AF65-F5344CB8AC3E}">
        <p14:creationId xmlns:p14="http://schemas.microsoft.com/office/powerpoint/2010/main" xmlns="" val="18226168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1164" y="1717254"/>
            <a:ext cx="9166329" cy="3423493"/>
          </a:xfrm>
          <a:prstGeom prst="rect">
            <a:avLst/>
          </a:prstGeom>
        </p:spPr>
      </p:pic>
    </p:spTree>
    <p:extLst>
      <p:ext uri="{BB962C8B-B14F-4D97-AF65-F5344CB8AC3E}">
        <p14:creationId xmlns:p14="http://schemas.microsoft.com/office/powerpoint/2010/main" xmlns="" val="33317070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0620" y="1374904"/>
            <a:ext cx="8942760" cy="4108191"/>
          </a:xfrm>
          <a:prstGeom prst="rect">
            <a:avLst/>
          </a:prstGeom>
        </p:spPr>
      </p:pic>
    </p:spTree>
    <p:extLst>
      <p:ext uri="{BB962C8B-B14F-4D97-AF65-F5344CB8AC3E}">
        <p14:creationId xmlns:p14="http://schemas.microsoft.com/office/powerpoint/2010/main" xmlns="" val="7292285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6512" y="1381891"/>
            <a:ext cx="8830975" cy="4094218"/>
          </a:xfrm>
          <a:prstGeom prst="rect">
            <a:avLst/>
          </a:prstGeom>
        </p:spPr>
      </p:pic>
    </p:spTree>
    <p:extLst>
      <p:ext uri="{BB962C8B-B14F-4D97-AF65-F5344CB8AC3E}">
        <p14:creationId xmlns:p14="http://schemas.microsoft.com/office/powerpoint/2010/main" xmlns="" val="23439772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28567" y="864874"/>
            <a:ext cx="8886867" cy="5128253"/>
          </a:xfrm>
          <a:prstGeom prst="rect">
            <a:avLst/>
          </a:prstGeom>
        </p:spPr>
      </p:pic>
    </p:spTree>
    <p:extLst>
      <p:ext uri="{BB962C8B-B14F-4D97-AF65-F5344CB8AC3E}">
        <p14:creationId xmlns:p14="http://schemas.microsoft.com/office/powerpoint/2010/main" xmlns="" val="29983230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99952" y="1002206"/>
            <a:ext cx="5645584" cy="523220"/>
          </a:xfrm>
          <a:prstGeom prst="rect">
            <a:avLst/>
          </a:prstGeom>
        </p:spPr>
        <p:txBody>
          <a:bodyPr wrap="none">
            <a:spAutoFit/>
          </a:bodyPr>
          <a:lstStyle/>
          <a:p>
            <a:r>
              <a:rPr lang="en-US" sz="2800" b="1" dirty="0" smtClean="0">
                <a:latin typeface="TarzanaNarrowBold"/>
              </a:rPr>
              <a:t>Summary of </a:t>
            </a:r>
            <a:r>
              <a:rPr lang="en-US" sz="2800" b="1" dirty="0">
                <a:latin typeface="TarzanaNarrowBold"/>
              </a:rPr>
              <a:t>the today’s </a:t>
            </a:r>
            <a:r>
              <a:rPr lang="en-US" sz="2800" b="1" dirty="0" smtClean="0">
                <a:latin typeface="TarzanaNarrowBold"/>
              </a:rPr>
              <a:t>Lecture</a:t>
            </a:r>
            <a:endParaRPr lang="en-US" sz="2800" dirty="0"/>
          </a:p>
        </p:txBody>
      </p:sp>
      <p:sp>
        <p:nvSpPr>
          <p:cNvPr id="4" name="TextBox 3"/>
          <p:cNvSpPr txBox="1"/>
          <p:nvPr/>
        </p:nvSpPr>
        <p:spPr>
          <a:xfrm>
            <a:off x="772732" y="2356833"/>
            <a:ext cx="7868992" cy="2246769"/>
          </a:xfrm>
          <a:prstGeom prst="rect">
            <a:avLst/>
          </a:prstGeom>
          <a:noFill/>
        </p:spPr>
        <p:txBody>
          <a:bodyPr wrap="square" rtlCol="0">
            <a:spAutoFit/>
          </a:bodyPr>
          <a:lstStyle/>
          <a:p>
            <a:r>
              <a:rPr lang="en-US" sz="2800" dirty="0" smtClean="0"/>
              <a:t>In our today’s lecture, we introduce the concepts of eigenvalues and eigenvectors which are very useful in many fields of pure and applied mathematics. Terms like </a:t>
            </a:r>
            <a:r>
              <a:rPr lang="en-US" sz="2800" dirty="0" err="1" smtClean="0"/>
              <a:t>Resolvent</a:t>
            </a:r>
            <a:r>
              <a:rPr lang="en-US" sz="2800" dirty="0" smtClean="0"/>
              <a:t> and spectrum are also defined and related theorems are proved at the end.</a:t>
            </a:r>
          </a:p>
        </p:txBody>
      </p:sp>
    </p:spTree>
    <p:extLst>
      <p:ext uri="{BB962C8B-B14F-4D97-AF65-F5344CB8AC3E}">
        <p14:creationId xmlns:p14="http://schemas.microsoft.com/office/powerpoint/2010/main" xmlns="" val="6213515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6779</TotalTime>
  <Words>114</Words>
  <Application>Microsoft Office PowerPoint</Application>
  <PresentationFormat>On-screen Show (4:3)</PresentationFormat>
  <Paragraphs>10</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Introduction To Hilbert Spaces with Applications</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Hilbert Spaces</dc:title>
  <dc:creator>amjad</dc:creator>
  <cp:lastModifiedBy>NTS</cp:lastModifiedBy>
  <cp:revision>627</cp:revision>
  <dcterms:created xsi:type="dcterms:W3CDTF">2014-06-15T01:18:03Z</dcterms:created>
  <dcterms:modified xsi:type="dcterms:W3CDTF">2014-07-14T03:14:50Z</dcterms:modified>
</cp:coreProperties>
</file>