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6" r:id="rId1"/>
  </p:sldMasterIdLst>
  <p:notesMasterIdLst>
    <p:notesMasterId r:id="rId22"/>
  </p:notesMasterIdLst>
  <p:sldIdLst>
    <p:sldId id="370" r:id="rId2"/>
    <p:sldId id="330" r:id="rId3"/>
    <p:sldId id="386" r:id="rId4"/>
    <p:sldId id="387" r:id="rId5"/>
    <p:sldId id="371" r:id="rId6"/>
    <p:sldId id="372" r:id="rId7"/>
    <p:sldId id="373" r:id="rId8"/>
    <p:sldId id="374" r:id="rId9"/>
    <p:sldId id="375" r:id="rId10"/>
    <p:sldId id="376" r:id="rId11"/>
    <p:sldId id="377" r:id="rId12"/>
    <p:sldId id="378" r:id="rId13"/>
    <p:sldId id="379" r:id="rId14"/>
    <p:sldId id="380" r:id="rId15"/>
    <p:sldId id="381" r:id="rId16"/>
    <p:sldId id="382" r:id="rId17"/>
    <p:sldId id="383" r:id="rId18"/>
    <p:sldId id="384" r:id="rId19"/>
    <p:sldId id="385" r:id="rId20"/>
    <p:sldId id="339"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jad" initials="a" lastIdx="0" clrIdx="0">
    <p:extLst>
      <p:ext uri="{19B8F6BF-5375-455C-9EA6-DF929625EA0E}">
        <p15:presenceInfo xmlns:p15="http://schemas.microsoft.com/office/powerpoint/2012/main" xmlns="" userId="amj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83303" autoAdjust="0"/>
  </p:normalViewPr>
  <p:slideViewPr>
    <p:cSldViewPr snapToGrid="0">
      <p:cViewPr varScale="1">
        <p:scale>
          <a:sx n="55" d="100"/>
          <a:sy n="55" d="100"/>
        </p:scale>
        <p:origin x="-174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73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A8C1B-C22B-4929-9A76-C19A4125A906}" type="datetimeFigureOut">
              <a:rPr lang="en-US" smtClean="0"/>
              <a:pPr/>
              <a:t>13/07/2014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0DFBB-E4D4-4759-81E1-06309B393803}" type="slidenum">
              <a:rPr lang="en-US" smtClean="0"/>
              <a:pPr/>
              <a:t>‹#›</a:t>
            </a:fld>
            <a:endParaRPr lang="en-US"/>
          </a:p>
        </p:txBody>
      </p:sp>
    </p:spTree>
    <p:extLst>
      <p:ext uri="{BB962C8B-B14F-4D97-AF65-F5344CB8AC3E}">
        <p14:creationId xmlns:p14="http://schemas.microsoft.com/office/powerpoint/2010/main" xmlns="" val="2892462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E0DFBB-E4D4-4759-81E1-06309B393803}" type="slidenum">
              <a:rPr lang="en-US" smtClean="0"/>
              <a:pPr/>
              <a:t>20</a:t>
            </a:fld>
            <a:endParaRPr lang="en-US"/>
          </a:p>
        </p:txBody>
      </p:sp>
    </p:spTree>
    <p:extLst>
      <p:ext uri="{BB962C8B-B14F-4D97-AF65-F5344CB8AC3E}">
        <p14:creationId xmlns:p14="http://schemas.microsoft.com/office/powerpoint/2010/main" xmlns="" val="36202416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13/07/2014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0.emf"/><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slideLayout" Target="../slideLayouts/slideLayout7.xml"/><Relationship Id="rId1" Type="http://schemas.openxmlformats.org/officeDocument/2006/relationships/vmlDrawing" Target="../drawings/vmlDrawing10.v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1.emf"/><Relationship Id="rId4" Type="http://schemas.openxmlformats.org/officeDocument/2006/relationships/image" Target="../media/image20.emf"/></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slideLayout" Target="../slideLayouts/slideLayout7.xml"/><Relationship Id="rId1" Type="http://schemas.openxmlformats.org/officeDocument/2006/relationships/vmlDrawing" Target="../drawings/vmlDrawing12.v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589736"/>
            <a:ext cx="6858000" cy="2387600"/>
          </a:xfrm>
        </p:spPr>
        <p:txBody>
          <a:bodyPr>
            <a:noAutofit/>
          </a:bodyPr>
          <a:lstStyle/>
          <a:p>
            <a:pPr algn="ctr"/>
            <a:r>
              <a:rPr lang="en-US" sz="6000" b="1" dirty="0" smtClean="0">
                <a:latin typeface="+mn-lt"/>
              </a:rPr>
              <a:t>Introduction To Hilbert Spaces with Applications</a:t>
            </a:r>
            <a:endParaRPr lang="en-US" sz="6000" b="1" dirty="0">
              <a:latin typeface="+mn-lt"/>
            </a:endParaRPr>
          </a:p>
        </p:txBody>
      </p:sp>
      <p:sp>
        <p:nvSpPr>
          <p:cNvPr id="3" name="TextBox 2"/>
          <p:cNvSpPr txBox="1"/>
          <p:nvPr/>
        </p:nvSpPr>
        <p:spPr>
          <a:xfrm>
            <a:off x="2180479" y="3820628"/>
            <a:ext cx="5068632" cy="1569660"/>
          </a:xfrm>
          <a:prstGeom prst="rect">
            <a:avLst/>
          </a:prstGeom>
          <a:noFill/>
        </p:spPr>
        <p:txBody>
          <a:bodyPr wrap="none" rtlCol="0">
            <a:spAutoFit/>
          </a:bodyPr>
          <a:lstStyle/>
          <a:p>
            <a:r>
              <a:rPr lang="en-US" sz="2400" dirty="0" err="1" smtClean="0"/>
              <a:t>Lokenath</a:t>
            </a:r>
            <a:r>
              <a:rPr lang="en-US" sz="2400" dirty="0" smtClean="0"/>
              <a:t> </a:t>
            </a:r>
            <a:r>
              <a:rPr lang="en-US" sz="2400" dirty="0" err="1" smtClean="0"/>
              <a:t>Debnath</a:t>
            </a:r>
            <a:r>
              <a:rPr lang="en-US" sz="2400" dirty="0" smtClean="0"/>
              <a:t> and </a:t>
            </a:r>
            <a:r>
              <a:rPr lang="en-US" sz="2400" dirty="0" err="1" smtClean="0"/>
              <a:t>Piotr</a:t>
            </a:r>
            <a:r>
              <a:rPr lang="en-US" sz="2400" dirty="0" smtClean="0"/>
              <a:t> </a:t>
            </a:r>
            <a:r>
              <a:rPr lang="en-US" sz="2400" dirty="0" err="1" smtClean="0"/>
              <a:t>Mikusinski</a:t>
            </a:r>
            <a:endParaRPr lang="en-US" sz="2400" dirty="0" smtClean="0"/>
          </a:p>
          <a:p>
            <a:endParaRPr lang="en-US" sz="2400" dirty="0" smtClean="0"/>
          </a:p>
          <a:p>
            <a:endParaRPr lang="en-US" sz="2400" dirty="0" smtClean="0"/>
          </a:p>
          <a:p>
            <a:r>
              <a:rPr lang="en-US" sz="2400" dirty="0" smtClean="0"/>
              <a:t>Course Teacher: Dr. </a:t>
            </a:r>
            <a:r>
              <a:rPr lang="en-US" sz="2400" dirty="0" err="1" smtClean="0"/>
              <a:t>Amjad</a:t>
            </a:r>
            <a:r>
              <a:rPr lang="en-US" sz="2400" dirty="0" smtClean="0"/>
              <a:t> </a:t>
            </a:r>
            <a:r>
              <a:rPr lang="en-US" sz="2400" dirty="0" err="1" smtClean="0"/>
              <a:t>Hussain</a:t>
            </a:r>
            <a:endParaRPr lang="en-US" sz="2400" dirty="0"/>
          </a:p>
        </p:txBody>
      </p:sp>
    </p:spTree>
    <p:extLst>
      <p:ext uri="{BB962C8B-B14F-4D97-AF65-F5344CB8AC3E}">
        <p14:creationId xmlns:p14="http://schemas.microsoft.com/office/powerpoint/2010/main" xmlns="" val="2655773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468" y="1040843"/>
            <a:ext cx="5139548" cy="523220"/>
          </a:xfrm>
          <a:prstGeom prst="rect">
            <a:avLst/>
          </a:prstGeom>
        </p:spPr>
        <p:txBody>
          <a:bodyPr wrap="none">
            <a:spAutoFit/>
          </a:bodyPr>
          <a:lstStyle/>
          <a:p>
            <a:r>
              <a:rPr lang="en-US" sz="2800" b="1" dirty="0" smtClean="0">
                <a:latin typeface="TarzanaNarrowBold"/>
              </a:rPr>
              <a:t>Summary of the Last Lecture</a:t>
            </a:r>
            <a:endParaRPr lang="en-US" sz="2800" dirty="0"/>
          </a:p>
        </p:txBody>
      </p:sp>
      <p:sp>
        <p:nvSpPr>
          <p:cNvPr id="5" name="TextBox 3"/>
          <p:cNvSpPr txBox="1"/>
          <p:nvPr/>
        </p:nvSpPr>
        <p:spPr>
          <a:xfrm>
            <a:off x="637504" y="2305616"/>
            <a:ext cx="7868992" cy="22467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smtClean="0"/>
              <a:t>In our last lecture, we considered the remaining part of the previous section and proved some theorems on unitary operators. Finally, we ended that lecture by introducing the term positive operator and proving related theorem.</a:t>
            </a:r>
          </a:p>
        </p:txBody>
      </p:sp>
    </p:spTree>
    <p:extLst>
      <p:ext uri="{BB962C8B-B14F-4D97-AF65-F5344CB8AC3E}">
        <p14:creationId xmlns:p14="http://schemas.microsoft.com/office/powerpoint/2010/main" xmlns="" val="39083985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7319" y="709346"/>
            <a:ext cx="8890994" cy="5797233"/>
            <a:chOff x="137319" y="799499"/>
            <a:chExt cx="8890994" cy="5797233"/>
          </a:xfrm>
        </p:grpSpPr>
        <p:pic>
          <p:nvPicPr>
            <p:cNvPr id="2" name="Picture 1"/>
            <p:cNvPicPr>
              <a:picLocks noChangeAspect="1"/>
            </p:cNvPicPr>
            <p:nvPr/>
          </p:nvPicPr>
          <p:blipFill>
            <a:blip r:embed="rId3"/>
            <a:stretch>
              <a:fillRect/>
            </a:stretch>
          </p:blipFill>
          <p:spPr>
            <a:xfrm>
              <a:off x="141446" y="799499"/>
              <a:ext cx="8886867" cy="2193830"/>
            </a:xfrm>
            <a:prstGeom prst="rect">
              <a:avLst/>
            </a:prstGeom>
          </p:spPr>
        </p:pic>
        <p:pic>
          <p:nvPicPr>
            <p:cNvPr id="3" name="Picture 2"/>
            <p:cNvPicPr>
              <a:picLocks noChangeAspect="1"/>
            </p:cNvPicPr>
            <p:nvPr/>
          </p:nvPicPr>
          <p:blipFill>
            <a:blip r:embed="rId4"/>
            <a:stretch>
              <a:fillRect/>
            </a:stretch>
          </p:blipFill>
          <p:spPr>
            <a:xfrm>
              <a:off x="137319" y="2991584"/>
              <a:ext cx="8663299" cy="3605148"/>
            </a:xfrm>
            <a:prstGeom prst="rect">
              <a:avLst/>
            </a:prstGeom>
          </p:spPr>
        </p:pic>
      </p:grpSp>
    </p:spTree>
    <p:extLst>
      <p:ext uri="{BB962C8B-B14F-4D97-AF65-F5344CB8AC3E}">
        <p14:creationId xmlns:p14="http://schemas.microsoft.com/office/powerpoint/2010/main" xmlns="" val="2839209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24190" y="543484"/>
            <a:ext cx="8495621" cy="5771030"/>
          </a:xfrm>
          <a:prstGeom prst="rect">
            <a:avLst/>
          </a:prstGeom>
        </p:spPr>
      </p:pic>
    </p:spTree>
    <p:extLst>
      <p:ext uri="{BB962C8B-B14F-4D97-AF65-F5344CB8AC3E}">
        <p14:creationId xmlns:p14="http://schemas.microsoft.com/office/powerpoint/2010/main" xmlns="" val="952242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8567" y="963987"/>
            <a:ext cx="8886867" cy="4933583"/>
            <a:chOff x="128567" y="1427627"/>
            <a:chExt cx="8886867" cy="4933583"/>
          </a:xfrm>
        </p:grpSpPr>
        <p:pic>
          <p:nvPicPr>
            <p:cNvPr id="2" name="Picture 1"/>
            <p:cNvPicPr>
              <a:picLocks noChangeAspect="1"/>
            </p:cNvPicPr>
            <p:nvPr/>
          </p:nvPicPr>
          <p:blipFill>
            <a:blip r:embed="rId3"/>
            <a:stretch>
              <a:fillRect/>
            </a:stretch>
          </p:blipFill>
          <p:spPr>
            <a:xfrm>
              <a:off x="128567" y="1427627"/>
              <a:ext cx="8886867" cy="1117875"/>
            </a:xfrm>
            <a:prstGeom prst="rect">
              <a:avLst/>
            </a:prstGeom>
          </p:spPr>
        </p:pic>
        <p:pic>
          <p:nvPicPr>
            <p:cNvPr id="3" name="Picture 2"/>
            <p:cNvPicPr>
              <a:picLocks noChangeAspect="1"/>
            </p:cNvPicPr>
            <p:nvPr/>
          </p:nvPicPr>
          <p:blipFill>
            <a:blip r:embed="rId4"/>
            <a:stretch>
              <a:fillRect/>
            </a:stretch>
          </p:blipFill>
          <p:spPr>
            <a:xfrm>
              <a:off x="156512" y="2686196"/>
              <a:ext cx="8830975" cy="3675014"/>
            </a:xfrm>
            <a:prstGeom prst="rect">
              <a:avLst/>
            </a:prstGeom>
          </p:spPr>
        </p:pic>
      </p:grpSp>
    </p:spTree>
    <p:extLst>
      <p:ext uri="{BB962C8B-B14F-4D97-AF65-F5344CB8AC3E}">
        <p14:creationId xmlns:p14="http://schemas.microsoft.com/office/powerpoint/2010/main" xmlns="" val="1124528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564445"/>
            <a:ext cx="8830975" cy="5729110"/>
          </a:xfrm>
          <a:prstGeom prst="rect">
            <a:avLst/>
          </a:prstGeom>
        </p:spPr>
      </p:pic>
    </p:spTree>
    <p:extLst>
      <p:ext uri="{BB962C8B-B14F-4D97-AF65-F5344CB8AC3E}">
        <p14:creationId xmlns:p14="http://schemas.microsoft.com/office/powerpoint/2010/main" xmlns="" val="15897011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68296" y="138254"/>
            <a:ext cx="8607407" cy="6581490"/>
          </a:xfrm>
          <a:prstGeom prst="rect">
            <a:avLst/>
          </a:prstGeom>
        </p:spPr>
      </p:pic>
    </p:spTree>
    <p:extLst>
      <p:ext uri="{BB962C8B-B14F-4D97-AF65-F5344CB8AC3E}">
        <p14:creationId xmlns:p14="http://schemas.microsoft.com/office/powerpoint/2010/main" xmlns="" val="30274519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82270" y="528370"/>
            <a:ext cx="8830975" cy="5462779"/>
            <a:chOff x="182270" y="360943"/>
            <a:chExt cx="8830975" cy="5462779"/>
          </a:xfrm>
        </p:grpSpPr>
        <p:pic>
          <p:nvPicPr>
            <p:cNvPr id="2" name="Picture 1"/>
            <p:cNvPicPr>
              <a:picLocks noChangeAspect="1"/>
            </p:cNvPicPr>
            <p:nvPr/>
          </p:nvPicPr>
          <p:blipFill>
            <a:blip r:embed="rId3"/>
            <a:stretch>
              <a:fillRect/>
            </a:stretch>
          </p:blipFill>
          <p:spPr>
            <a:xfrm>
              <a:off x="296243" y="360943"/>
              <a:ext cx="8551514" cy="2375485"/>
            </a:xfrm>
            <a:prstGeom prst="rect">
              <a:avLst/>
            </a:prstGeom>
          </p:spPr>
        </p:pic>
        <p:pic>
          <p:nvPicPr>
            <p:cNvPr id="3" name="Picture 2"/>
            <p:cNvPicPr>
              <a:picLocks noChangeAspect="1"/>
            </p:cNvPicPr>
            <p:nvPr/>
          </p:nvPicPr>
          <p:blipFill>
            <a:blip r:embed="rId4"/>
            <a:stretch>
              <a:fillRect/>
            </a:stretch>
          </p:blipFill>
          <p:spPr>
            <a:xfrm>
              <a:off x="231848" y="3155334"/>
              <a:ext cx="8551514" cy="1397344"/>
            </a:xfrm>
            <a:prstGeom prst="rect">
              <a:avLst/>
            </a:prstGeom>
          </p:spPr>
        </p:pic>
        <p:pic>
          <p:nvPicPr>
            <p:cNvPr id="4" name="Picture 3"/>
            <p:cNvPicPr>
              <a:picLocks noChangeAspect="1"/>
            </p:cNvPicPr>
            <p:nvPr/>
          </p:nvPicPr>
          <p:blipFill>
            <a:blip r:embed="rId5"/>
            <a:stretch>
              <a:fillRect/>
            </a:stretch>
          </p:blipFill>
          <p:spPr>
            <a:xfrm>
              <a:off x="182270" y="4691874"/>
              <a:ext cx="8830975" cy="1131848"/>
            </a:xfrm>
            <a:prstGeom prst="rect">
              <a:avLst/>
            </a:prstGeom>
          </p:spPr>
        </p:pic>
      </p:grpSp>
    </p:spTree>
    <p:extLst>
      <p:ext uri="{BB962C8B-B14F-4D97-AF65-F5344CB8AC3E}">
        <p14:creationId xmlns:p14="http://schemas.microsoft.com/office/powerpoint/2010/main" xmlns="" val="31259949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2673" y="628712"/>
            <a:ext cx="8998652" cy="5248224"/>
            <a:chOff x="72673" y="924928"/>
            <a:chExt cx="8998652" cy="5248224"/>
          </a:xfrm>
        </p:grpSpPr>
        <p:sp>
          <p:nvSpPr>
            <p:cNvPr id="2" name="Rectangle 1"/>
            <p:cNvSpPr/>
            <p:nvPr/>
          </p:nvSpPr>
          <p:spPr>
            <a:xfrm>
              <a:off x="2076468" y="924928"/>
              <a:ext cx="3759362" cy="523220"/>
            </a:xfrm>
            <a:prstGeom prst="rect">
              <a:avLst/>
            </a:prstGeom>
          </p:spPr>
          <p:txBody>
            <a:bodyPr wrap="none">
              <a:spAutoFit/>
            </a:bodyPr>
            <a:lstStyle/>
            <a:p>
              <a:r>
                <a:rPr lang="en-US" sz="2800" b="1" dirty="0" smtClean="0">
                  <a:latin typeface="TarzanaNarrowBold"/>
                </a:rPr>
                <a:t>Projection Operators</a:t>
              </a:r>
              <a:endParaRPr lang="en-US" sz="2800" dirty="0"/>
            </a:p>
          </p:txBody>
        </p:sp>
        <p:pic>
          <p:nvPicPr>
            <p:cNvPr id="3" name="Picture 2"/>
            <p:cNvPicPr>
              <a:picLocks noChangeAspect="1"/>
            </p:cNvPicPr>
            <p:nvPr/>
          </p:nvPicPr>
          <p:blipFill>
            <a:blip r:embed="rId3"/>
            <a:stretch>
              <a:fillRect/>
            </a:stretch>
          </p:blipFill>
          <p:spPr>
            <a:xfrm>
              <a:off x="100620" y="2009530"/>
              <a:ext cx="8942760" cy="1551052"/>
            </a:xfrm>
            <a:prstGeom prst="rect">
              <a:avLst/>
            </a:prstGeom>
          </p:spPr>
        </p:pic>
        <p:pic>
          <p:nvPicPr>
            <p:cNvPr id="4" name="Picture 3"/>
            <p:cNvPicPr>
              <a:picLocks noChangeAspect="1"/>
            </p:cNvPicPr>
            <p:nvPr/>
          </p:nvPicPr>
          <p:blipFill>
            <a:blip r:embed="rId4"/>
            <a:stretch>
              <a:fillRect/>
            </a:stretch>
          </p:blipFill>
          <p:spPr>
            <a:xfrm>
              <a:off x="72673" y="3518199"/>
              <a:ext cx="8998652" cy="2654953"/>
            </a:xfrm>
            <a:prstGeom prst="rect">
              <a:avLst/>
            </a:prstGeom>
          </p:spPr>
        </p:pic>
      </p:grpSp>
    </p:spTree>
    <p:extLst>
      <p:ext uri="{BB962C8B-B14F-4D97-AF65-F5344CB8AC3E}">
        <p14:creationId xmlns:p14="http://schemas.microsoft.com/office/powerpoint/2010/main" xmlns="" val="41667461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673" y="372727"/>
            <a:ext cx="8998652" cy="6110957"/>
            <a:chOff x="72673" y="372727"/>
            <a:chExt cx="8998652" cy="6110957"/>
          </a:xfrm>
        </p:grpSpPr>
        <p:pic>
          <p:nvPicPr>
            <p:cNvPr id="2" name="Picture 1"/>
            <p:cNvPicPr>
              <a:picLocks noChangeAspect="1"/>
            </p:cNvPicPr>
            <p:nvPr/>
          </p:nvPicPr>
          <p:blipFill>
            <a:blip r:embed="rId3"/>
            <a:stretch>
              <a:fillRect/>
            </a:stretch>
          </p:blipFill>
          <p:spPr>
            <a:xfrm>
              <a:off x="72673" y="372727"/>
              <a:ext cx="8998652" cy="2403432"/>
            </a:xfrm>
            <a:prstGeom prst="rect">
              <a:avLst/>
            </a:prstGeom>
          </p:spPr>
        </p:pic>
        <p:pic>
          <p:nvPicPr>
            <p:cNvPr id="3" name="Picture 2"/>
            <p:cNvPicPr>
              <a:picLocks noChangeAspect="1"/>
            </p:cNvPicPr>
            <p:nvPr/>
          </p:nvPicPr>
          <p:blipFill>
            <a:blip r:embed="rId4"/>
            <a:stretch>
              <a:fillRect/>
            </a:stretch>
          </p:blipFill>
          <p:spPr>
            <a:xfrm>
              <a:off x="128567" y="2640988"/>
              <a:ext cx="8886867" cy="3842696"/>
            </a:xfrm>
            <a:prstGeom prst="rect">
              <a:avLst/>
            </a:prstGeom>
          </p:spPr>
        </p:pic>
      </p:grpSp>
    </p:spTree>
    <p:extLst>
      <p:ext uri="{BB962C8B-B14F-4D97-AF65-F5344CB8AC3E}">
        <p14:creationId xmlns:p14="http://schemas.microsoft.com/office/powerpoint/2010/main" xmlns="" val="9638925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8567" y="1119773"/>
            <a:ext cx="8886867" cy="4438034"/>
            <a:chOff x="128567" y="424314"/>
            <a:chExt cx="8886867" cy="4438034"/>
          </a:xfrm>
        </p:grpSpPr>
        <p:pic>
          <p:nvPicPr>
            <p:cNvPr id="2" name="Picture 1"/>
            <p:cNvPicPr>
              <a:picLocks noChangeAspect="1"/>
            </p:cNvPicPr>
            <p:nvPr/>
          </p:nvPicPr>
          <p:blipFill>
            <a:blip r:embed="rId3"/>
            <a:stretch>
              <a:fillRect/>
            </a:stretch>
          </p:blipFill>
          <p:spPr>
            <a:xfrm>
              <a:off x="128567" y="424314"/>
              <a:ext cx="8886867" cy="3716935"/>
            </a:xfrm>
            <a:prstGeom prst="rect">
              <a:avLst/>
            </a:prstGeom>
          </p:spPr>
        </p:pic>
        <p:pic>
          <p:nvPicPr>
            <p:cNvPr id="3" name="Picture 2"/>
            <p:cNvPicPr>
              <a:picLocks noChangeAspect="1"/>
            </p:cNvPicPr>
            <p:nvPr/>
          </p:nvPicPr>
          <p:blipFill>
            <a:blip r:embed="rId4"/>
            <a:stretch>
              <a:fillRect/>
            </a:stretch>
          </p:blipFill>
          <p:spPr>
            <a:xfrm>
              <a:off x="204477" y="4107782"/>
              <a:ext cx="4974410" cy="754566"/>
            </a:xfrm>
            <a:prstGeom prst="rect">
              <a:avLst/>
            </a:prstGeom>
          </p:spPr>
        </p:pic>
      </p:grpSp>
    </p:spTree>
    <p:extLst>
      <p:ext uri="{BB962C8B-B14F-4D97-AF65-F5344CB8AC3E}">
        <p14:creationId xmlns:p14="http://schemas.microsoft.com/office/powerpoint/2010/main" xmlns="" val="2927201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92117" y="336274"/>
            <a:ext cx="8953202" cy="6264003"/>
            <a:chOff x="92117" y="336274"/>
            <a:chExt cx="8953202" cy="6264003"/>
          </a:xfrm>
        </p:grpSpPr>
        <p:pic>
          <p:nvPicPr>
            <p:cNvPr id="2" name="Picture 1"/>
            <p:cNvPicPr>
              <a:picLocks noChangeAspect="1"/>
            </p:cNvPicPr>
            <p:nvPr/>
          </p:nvPicPr>
          <p:blipFill>
            <a:blip r:embed="rId3"/>
            <a:stretch>
              <a:fillRect/>
            </a:stretch>
          </p:blipFill>
          <p:spPr>
            <a:xfrm>
              <a:off x="92117" y="336274"/>
              <a:ext cx="8830975" cy="2347538"/>
            </a:xfrm>
            <a:prstGeom prst="rect">
              <a:avLst/>
            </a:prstGeom>
          </p:spPr>
        </p:pic>
        <p:pic>
          <p:nvPicPr>
            <p:cNvPr id="4" name="Picture 3"/>
            <p:cNvPicPr>
              <a:picLocks noChangeAspect="1"/>
            </p:cNvPicPr>
            <p:nvPr/>
          </p:nvPicPr>
          <p:blipFill>
            <a:blip r:embed="rId4"/>
            <a:stretch>
              <a:fillRect/>
            </a:stretch>
          </p:blipFill>
          <p:spPr>
            <a:xfrm>
              <a:off x="382020" y="2575926"/>
              <a:ext cx="8663299" cy="4024351"/>
            </a:xfrm>
            <a:prstGeom prst="rect">
              <a:avLst/>
            </a:prstGeom>
          </p:spPr>
        </p:pic>
      </p:grpSp>
    </p:spTree>
    <p:extLst>
      <p:ext uri="{BB962C8B-B14F-4D97-AF65-F5344CB8AC3E}">
        <p14:creationId xmlns:p14="http://schemas.microsoft.com/office/powerpoint/2010/main" xmlns="" val="4742205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72673" y="827629"/>
            <a:ext cx="8998652" cy="5279175"/>
            <a:chOff x="72673" y="428383"/>
            <a:chExt cx="8998652" cy="5279175"/>
          </a:xfrm>
        </p:grpSpPr>
        <p:grpSp>
          <p:nvGrpSpPr>
            <p:cNvPr id="4" name="Group 3"/>
            <p:cNvGrpSpPr/>
            <p:nvPr/>
          </p:nvGrpSpPr>
          <p:grpSpPr>
            <a:xfrm>
              <a:off x="72673" y="428383"/>
              <a:ext cx="8998652" cy="4350240"/>
              <a:chOff x="72673" y="428383"/>
              <a:chExt cx="8998652" cy="4350240"/>
            </a:xfrm>
          </p:grpSpPr>
          <p:pic>
            <p:nvPicPr>
              <p:cNvPr id="2" name="Picture 1"/>
              <p:cNvPicPr>
                <a:picLocks noChangeAspect="1"/>
              </p:cNvPicPr>
              <p:nvPr/>
            </p:nvPicPr>
            <p:blipFill>
              <a:blip r:embed="rId3"/>
              <a:stretch>
                <a:fillRect/>
              </a:stretch>
            </p:blipFill>
            <p:spPr>
              <a:xfrm>
                <a:off x="324190" y="428383"/>
                <a:ext cx="8495621" cy="489070"/>
              </a:xfrm>
              <a:prstGeom prst="rect">
                <a:avLst/>
              </a:prstGeom>
            </p:spPr>
          </p:pic>
          <p:pic>
            <p:nvPicPr>
              <p:cNvPr id="3" name="Picture 2"/>
              <p:cNvPicPr>
                <a:picLocks noChangeAspect="1"/>
              </p:cNvPicPr>
              <p:nvPr/>
            </p:nvPicPr>
            <p:blipFill>
              <a:blip r:embed="rId4"/>
              <a:stretch>
                <a:fillRect/>
              </a:stretch>
            </p:blipFill>
            <p:spPr>
              <a:xfrm>
                <a:off x="72673" y="1229370"/>
                <a:ext cx="8998652" cy="3549253"/>
              </a:xfrm>
              <a:prstGeom prst="rect">
                <a:avLst/>
              </a:prstGeom>
            </p:spPr>
          </p:pic>
        </p:grpSp>
        <p:pic>
          <p:nvPicPr>
            <p:cNvPr id="5" name="Picture 4"/>
            <p:cNvPicPr>
              <a:picLocks noChangeAspect="1"/>
            </p:cNvPicPr>
            <p:nvPr/>
          </p:nvPicPr>
          <p:blipFill>
            <a:blip r:embed="rId5"/>
            <a:stretch>
              <a:fillRect/>
            </a:stretch>
          </p:blipFill>
          <p:spPr>
            <a:xfrm>
              <a:off x="121320" y="4911072"/>
              <a:ext cx="7098315" cy="796486"/>
            </a:xfrm>
            <a:prstGeom prst="rect">
              <a:avLst/>
            </a:prstGeom>
          </p:spPr>
        </p:pic>
      </p:grpSp>
    </p:spTree>
    <p:extLst>
      <p:ext uri="{BB962C8B-B14F-4D97-AF65-F5344CB8AC3E}">
        <p14:creationId xmlns:p14="http://schemas.microsoft.com/office/powerpoint/2010/main" xmlns="" val="17957266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6512" y="388636"/>
            <a:ext cx="8830975" cy="2654953"/>
          </a:xfrm>
          <a:prstGeom prst="rect">
            <a:avLst/>
          </a:prstGeom>
        </p:spPr>
      </p:pic>
      <p:pic>
        <p:nvPicPr>
          <p:cNvPr id="4" name="Picture 3"/>
          <p:cNvPicPr>
            <a:picLocks noChangeAspect="1"/>
          </p:cNvPicPr>
          <p:nvPr/>
        </p:nvPicPr>
        <p:blipFill>
          <a:blip r:embed="rId4"/>
          <a:stretch>
            <a:fillRect/>
          </a:stretch>
        </p:blipFill>
        <p:spPr>
          <a:xfrm>
            <a:off x="72673" y="3047992"/>
            <a:ext cx="8998652" cy="2822635"/>
          </a:xfrm>
          <a:prstGeom prst="rect">
            <a:avLst/>
          </a:prstGeom>
        </p:spPr>
      </p:pic>
    </p:spTree>
    <p:extLst>
      <p:ext uri="{BB962C8B-B14F-4D97-AF65-F5344CB8AC3E}">
        <p14:creationId xmlns:p14="http://schemas.microsoft.com/office/powerpoint/2010/main" xmlns="" val="6470872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9111" y="599379"/>
            <a:ext cx="9222221" cy="5659243"/>
          </a:xfrm>
          <a:prstGeom prst="rect">
            <a:avLst/>
          </a:prstGeom>
        </p:spPr>
      </p:pic>
    </p:spTree>
    <p:extLst>
      <p:ext uri="{BB962C8B-B14F-4D97-AF65-F5344CB8AC3E}">
        <p14:creationId xmlns:p14="http://schemas.microsoft.com/office/powerpoint/2010/main" xmlns="" val="3573183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84459" y="251090"/>
            <a:ext cx="8775083" cy="6297575"/>
            <a:chOff x="184459" y="251090"/>
            <a:chExt cx="8775083" cy="6297575"/>
          </a:xfrm>
        </p:grpSpPr>
        <p:pic>
          <p:nvPicPr>
            <p:cNvPr id="2" name="Picture 1"/>
            <p:cNvPicPr>
              <a:picLocks noChangeAspect="1"/>
            </p:cNvPicPr>
            <p:nvPr/>
          </p:nvPicPr>
          <p:blipFill>
            <a:blip r:embed="rId3"/>
            <a:stretch>
              <a:fillRect/>
            </a:stretch>
          </p:blipFill>
          <p:spPr>
            <a:xfrm>
              <a:off x="268296" y="251090"/>
              <a:ext cx="8607407" cy="2878528"/>
            </a:xfrm>
            <a:prstGeom prst="rect">
              <a:avLst/>
            </a:prstGeom>
          </p:spPr>
        </p:pic>
        <p:pic>
          <p:nvPicPr>
            <p:cNvPr id="3" name="Picture 2"/>
            <p:cNvPicPr>
              <a:picLocks noChangeAspect="1"/>
            </p:cNvPicPr>
            <p:nvPr/>
          </p:nvPicPr>
          <p:blipFill>
            <a:blip r:embed="rId4"/>
            <a:stretch>
              <a:fillRect/>
            </a:stretch>
          </p:blipFill>
          <p:spPr>
            <a:xfrm>
              <a:off x="184459" y="3348747"/>
              <a:ext cx="8775083" cy="3199918"/>
            </a:xfrm>
            <a:prstGeom prst="rect">
              <a:avLst/>
            </a:prstGeom>
          </p:spPr>
        </p:pic>
      </p:grpSp>
    </p:spTree>
    <p:extLst>
      <p:ext uri="{BB962C8B-B14F-4D97-AF65-F5344CB8AC3E}">
        <p14:creationId xmlns:p14="http://schemas.microsoft.com/office/powerpoint/2010/main" xmlns="" val="34513072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567" y="717733"/>
            <a:ext cx="8886867" cy="5267987"/>
          </a:xfrm>
          <a:prstGeom prst="rect">
            <a:avLst/>
          </a:prstGeom>
        </p:spPr>
      </p:pic>
    </p:spTree>
    <p:extLst>
      <p:ext uri="{BB962C8B-B14F-4D97-AF65-F5344CB8AC3E}">
        <p14:creationId xmlns:p14="http://schemas.microsoft.com/office/powerpoint/2010/main" xmlns="" val="3563315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0620" y="725140"/>
            <a:ext cx="8942760" cy="5407721"/>
          </a:xfrm>
          <a:prstGeom prst="rect">
            <a:avLst/>
          </a:prstGeom>
        </p:spPr>
      </p:pic>
    </p:spTree>
    <p:extLst>
      <p:ext uri="{BB962C8B-B14F-4D97-AF65-F5344CB8AC3E}">
        <p14:creationId xmlns:p14="http://schemas.microsoft.com/office/powerpoint/2010/main" xmlns="" val="3647481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4190" y="614630"/>
            <a:ext cx="8495621" cy="3954484"/>
          </a:xfrm>
          <a:prstGeom prst="rect">
            <a:avLst/>
          </a:prstGeom>
        </p:spPr>
      </p:pic>
    </p:spTree>
    <p:extLst>
      <p:ext uri="{BB962C8B-B14F-4D97-AF65-F5344CB8AC3E}">
        <p14:creationId xmlns:p14="http://schemas.microsoft.com/office/powerpoint/2010/main" xmlns="" val="1201062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9952" y="1002206"/>
            <a:ext cx="5645584" cy="523220"/>
          </a:xfrm>
          <a:prstGeom prst="rect">
            <a:avLst/>
          </a:prstGeom>
        </p:spPr>
        <p:txBody>
          <a:bodyPr wrap="none">
            <a:spAutoFit/>
          </a:bodyPr>
          <a:lstStyle/>
          <a:p>
            <a:r>
              <a:rPr lang="en-US" sz="2800" b="1" dirty="0" smtClean="0">
                <a:latin typeface="TarzanaNarrowBold"/>
              </a:rPr>
              <a:t>Summary of </a:t>
            </a:r>
            <a:r>
              <a:rPr lang="en-US" sz="2800" b="1" dirty="0">
                <a:latin typeface="TarzanaNarrowBold"/>
              </a:rPr>
              <a:t>the today’s </a:t>
            </a:r>
            <a:r>
              <a:rPr lang="en-US" sz="2800" b="1" dirty="0" smtClean="0">
                <a:latin typeface="TarzanaNarrowBold"/>
              </a:rPr>
              <a:t>Lecture</a:t>
            </a:r>
            <a:endParaRPr lang="en-US" sz="2800" dirty="0"/>
          </a:p>
        </p:txBody>
      </p:sp>
      <p:sp>
        <p:nvSpPr>
          <p:cNvPr id="4" name="TextBox 3"/>
          <p:cNvSpPr txBox="1"/>
          <p:nvPr/>
        </p:nvSpPr>
        <p:spPr>
          <a:xfrm>
            <a:off x="772732" y="2356833"/>
            <a:ext cx="7868992" cy="3108543"/>
          </a:xfrm>
          <a:prstGeom prst="rect">
            <a:avLst/>
          </a:prstGeom>
          <a:noFill/>
        </p:spPr>
        <p:txBody>
          <a:bodyPr wrap="square" rtlCol="0">
            <a:spAutoFit/>
          </a:bodyPr>
          <a:lstStyle/>
          <a:p>
            <a:r>
              <a:rPr lang="en-US" sz="2800" dirty="0" smtClean="0"/>
              <a:t>In our today’s lecture, we consider square root of positive operators and defined strictly positive operators. We begin new section of projection operators and define orthogonal projection operators, idempotent operators and </a:t>
            </a:r>
            <a:r>
              <a:rPr lang="en-US" sz="2800" dirty="0" err="1" smtClean="0"/>
              <a:t>orthogonality</a:t>
            </a:r>
            <a:r>
              <a:rPr lang="en-US" sz="2800" dirty="0" smtClean="0"/>
              <a:t> of projection operators. Several theorem are then furnished to complete </a:t>
            </a:r>
            <a:r>
              <a:rPr lang="en-US" sz="2800" smtClean="0"/>
              <a:t>this section.</a:t>
            </a:r>
            <a:endParaRPr lang="en-US" sz="2800" dirty="0" smtClean="0"/>
          </a:p>
        </p:txBody>
      </p:sp>
    </p:spTree>
    <p:extLst>
      <p:ext uri="{BB962C8B-B14F-4D97-AF65-F5344CB8AC3E}">
        <p14:creationId xmlns:p14="http://schemas.microsoft.com/office/powerpoint/2010/main" xmlns="" val="6213515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6313</TotalTime>
  <Words>119</Words>
  <Application>Microsoft Office PowerPoint</Application>
  <PresentationFormat>On-screen Show (4:3)</PresentationFormat>
  <Paragraphs>11</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Introduction To Hilbert Spaces with Applications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Hilbert Spaces</dc:title>
  <dc:creator>amjad</dc:creator>
  <cp:lastModifiedBy>NTS</cp:lastModifiedBy>
  <cp:revision>621</cp:revision>
  <dcterms:created xsi:type="dcterms:W3CDTF">2014-06-15T01:18:03Z</dcterms:created>
  <dcterms:modified xsi:type="dcterms:W3CDTF">2014-07-13T04:32:53Z</dcterms:modified>
</cp:coreProperties>
</file>