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6" r:id="rId1"/>
  </p:sldMasterIdLst>
  <p:notesMasterIdLst>
    <p:notesMasterId r:id="rId34"/>
  </p:notesMasterIdLst>
  <p:sldIdLst>
    <p:sldId id="296" r:id="rId2"/>
    <p:sldId id="262" r:id="rId3"/>
    <p:sldId id="263" r:id="rId4"/>
    <p:sldId id="264" r:id="rId5"/>
    <p:sldId id="276" r:id="rId6"/>
    <p:sldId id="265" r:id="rId7"/>
    <p:sldId id="266" r:id="rId8"/>
    <p:sldId id="277" r:id="rId9"/>
    <p:sldId id="267"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7" r:id="rId23"/>
    <p:sldId id="298" r:id="rId24"/>
    <p:sldId id="299" r:id="rId25"/>
    <p:sldId id="300" r:id="rId26"/>
    <p:sldId id="301" r:id="rId27"/>
    <p:sldId id="302" r:id="rId28"/>
    <p:sldId id="303" r:id="rId29"/>
    <p:sldId id="304" r:id="rId30"/>
    <p:sldId id="305" r:id="rId31"/>
    <p:sldId id="306" r:id="rId32"/>
    <p:sldId id="307"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44" autoAdjust="0"/>
    <p:restoredTop sz="94660"/>
  </p:normalViewPr>
  <p:slideViewPr>
    <p:cSldViewPr snapToGrid="0">
      <p:cViewPr varScale="1">
        <p:scale>
          <a:sx n="67" d="100"/>
          <a:sy n="67" d="100"/>
        </p:scale>
        <p:origin x="-1410"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8C1B-C22B-4929-9A76-C19A4125A906}" type="datetimeFigureOut">
              <a:rPr lang="en-US" smtClean="0"/>
              <a:pPr/>
              <a:t>24/06/2014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0DFBB-E4D4-4759-81E1-06309B393803}" type="slidenum">
              <a:rPr lang="en-US" smtClean="0"/>
              <a:pPr/>
              <a:t>‹#›</a:t>
            </a:fld>
            <a:endParaRPr lang="en-US"/>
          </a:p>
        </p:txBody>
      </p:sp>
    </p:spTree>
    <p:extLst>
      <p:ext uri="{BB962C8B-B14F-4D97-AF65-F5344CB8AC3E}">
        <p14:creationId xmlns="" xmlns:p14="http://schemas.microsoft.com/office/powerpoint/2010/main" val="289246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3EC2AA9-33D3-4631-8226-C84C6F75AEB5}" type="slidenum">
              <a:rPr lang="en-US" smtClean="0"/>
              <a:pPr/>
              <a:t>12</a:t>
            </a:fld>
            <a:endParaRPr lang="en-US"/>
          </a:p>
        </p:txBody>
      </p:sp>
    </p:spTree>
    <p:extLst>
      <p:ext uri="{BB962C8B-B14F-4D97-AF65-F5344CB8AC3E}">
        <p14:creationId xmlns="" xmlns:p14="http://schemas.microsoft.com/office/powerpoint/2010/main" val="2371891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24/06/2014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24/06/2014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1.png"/><Relationship Id="rId5" Type="http://schemas.openxmlformats.org/officeDocument/2006/relationships/oleObject" Target="../embeddings/oleObject1.bin"/><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1918" y="499925"/>
            <a:ext cx="5139548" cy="523220"/>
          </a:xfrm>
          <a:prstGeom prst="rect">
            <a:avLst/>
          </a:prstGeom>
        </p:spPr>
        <p:txBody>
          <a:bodyPr wrap="none">
            <a:spAutoFit/>
          </a:bodyPr>
          <a:lstStyle/>
          <a:p>
            <a:r>
              <a:rPr lang="en-US" sz="2800" b="1" dirty="0" smtClean="0">
                <a:latin typeface="TarzanaNarrowBold"/>
              </a:rPr>
              <a:t>Summary of the Last Lecture</a:t>
            </a:r>
            <a:endParaRPr lang="en-US" sz="2800" dirty="0"/>
          </a:p>
        </p:txBody>
      </p:sp>
      <p:sp>
        <p:nvSpPr>
          <p:cNvPr id="3" name="TextBox 2"/>
          <p:cNvSpPr txBox="1"/>
          <p:nvPr/>
        </p:nvSpPr>
        <p:spPr>
          <a:xfrm>
            <a:off x="0" y="1451082"/>
            <a:ext cx="8982715" cy="3108543"/>
          </a:xfrm>
          <a:prstGeom prst="rect">
            <a:avLst/>
          </a:prstGeom>
          <a:noFill/>
        </p:spPr>
        <p:txBody>
          <a:bodyPr wrap="none" rtlCol="0">
            <a:spAutoFit/>
          </a:bodyPr>
          <a:lstStyle/>
          <a:p>
            <a:r>
              <a:rPr lang="en-US" sz="2800" dirty="0" smtClean="0"/>
              <a:t>This is our second lecture. In our first lecture, we discussed</a:t>
            </a:r>
          </a:p>
          <a:p>
            <a:r>
              <a:rPr lang="en-US" sz="2800" dirty="0" smtClean="0"/>
              <a:t>The vector spaces briefly and proved some basic inequalities</a:t>
            </a:r>
          </a:p>
          <a:p>
            <a:r>
              <a:rPr lang="en-US" sz="2800" dirty="0" smtClean="0"/>
              <a:t>like H</a:t>
            </a:r>
            <a:r>
              <a:rPr lang="az-Cyrl-AZ" sz="2800" dirty="0"/>
              <a:t>ӧ</a:t>
            </a:r>
            <a:r>
              <a:rPr lang="en-US" sz="2800" dirty="0" err="1"/>
              <a:t>lder’s</a:t>
            </a:r>
            <a:r>
              <a:rPr lang="en-US" sz="2800" dirty="0"/>
              <a:t> and </a:t>
            </a:r>
            <a:r>
              <a:rPr lang="en-US" sz="2800" dirty="0" err="1"/>
              <a:t>Minkowski’s</a:t>
            </a:r>
            <a:r>
              <a:rPr lang="en-US" sz="2800" dirty="0"/>
              <a:t> </a:t>
            </a:r>
            <a:r>
              <a:rPr lang="en-US" sz="2800" dirty="0" smtClean="0"/>
              <a:t>inequalities. In this lecture we </a:t>
            </a:r>
          </a:p>
          <a:p>
            <a:r>
              <a:rPr lang="en-US" sz="2800" dirty="0"/>
              <a:t>i</a:t>
            </a:r>
            <a:r>
              <a:rPr lang="en-US" sz="2800" dirty="0" smtClean="0"/>
              <a:t>ntroduce some more definitions and results related to </a:t>
            </a:r>
          </a:p>
          <a:p>
            <a:r>
              <a:rPr lang="en-US" sz="2800" dirty="0" smtClean="0"/>
              <a:t>Vector spaces and then the same for </a:t>
            </a:r>
            <a:r>
              <a:rPr lang="en-US" sz="2800" dirty="0" err="1" smtClean="0"/>
              <a:t>normed</a:t>
            </a:r>
            <a:endParaRPr lang="en-US" sz="2800" dirty="0" smtClean="0"/>
          </a:p>
          <a:p>
            <a:r>
              <a:rPr lang="en-US" sz="2800" dirty="0"/>
              <a:t>s</a:t>
            </a:r>
            <a:r>
              <a:rPr lang="en-US" sz="2800" dirty="0" smtClean="0"/>
              <a:t>paces.</a:t>
            </a:r>
          </a:p>
          <a:p>
            <a:r>
              <a:rPr lang="en-US" sz="2800" dirty="0" smtClean="0"/>
              <a:t> </a:t>
            </a:r>
          </a:p>
        </p:txBody>
      </p:sp>
    </p:spTree>
    <p:extLst>
      <p:ext uri="{BB962C8B-B14F-4D97-AF65-F5344CB8AC3E}">
        <p14:creationId xmlns="" xmlns:p14="http://schemas.microsoft.com/office/powerpoint/2010/main" val="7458675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Rectangle 2"/>
              <p:cNvSpPr/>
              <p:nvPr/>
            </p:nvSpPr>
            <p:spPr>
              <a:xfrm>
                <a:off x="1107585" y="1481080"/>
                <a:ext cx="9994005" cy="3455433"/>
              </a:xfrm>
              <a:prstGeom prst="rect">
                <a:avLst/>
              </a:prstGeom>
            </p:spPr>
            <p:txBody>
              <a:bodyPr wrap="square">
                <a:spAutoFit/>
              </a:bodyPr>
              <a:lstStyle/>
              <a:p>
                <a:pPr algn="ctr"/>
                <a:endParaRPr lang="en-US" sz="2400" b="1" dirty="0" smtClean="0">
                  <a:effectLst>
                    <a:outerShdw blurRad="38100" dist="38100" dir="2700000" algn="tl">
                      <a:srgbClr val="000000">
                        <a:alpha val="43137"/>
                      </a:srgbClr>
                    </a:outerShdw>
                  </a:effectLst>
                </a:endParaRPr>
              </a:p>
              <a:p>
                <a:r>
                  <a:rPr lang="en-US" sz="2400" dirty="0" smtClean="0"/>
                  <a:t>Let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𝐸</m:t>
                        </m:r>
                      </m:e>
                      <m:sub>
                        <m:r>
                          <a:rPr lang="en-US" sz="2400" b="0" i="1" smtClean="0">
                            <a:latin typeface="Cambria Math" panose="02040503050406030204" pitchFamily="18" charset="0"/>
                          </a:rPr>
                          <m:t>1</m:t>
                        </m:r>
                      </m:sub>
                    </m:sSub>
                  </m:oMath>
                </a14:m>
                <a:r>
                  <a:rPr lang="en-US" sz="2400" i="1" dirty="0" smtClean="0"/>
                  <a:t>, </a:t>
                </a:r>
                <a:r>
                  <a:rPr lang="en-US" sz="2400" i="1" dirty="0"/>
                  <a:t>. . . </a:t>
                </a:r>
                <a:r>
                  <a:rPr lang="en-US" sz="2400" i="1" dirty="0" smtClean="0"/>
                  <a:t>,</a:t>
                </a:r>
                <a:r>
                  <a:rPr lang="en-US" sz="2400" dirty="0"/>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𝐸</m:t>
                        </m:r>
                      </m:e>
                      <m:sub>
                        <m:r>
                          <a:rPr lang="en-US" sz="2400" b="0" i="1" smtClean="0">
                            <a:latin typeface="Cambria Math" panose="02040503050406030204" pitchFamily="18" charset="0"/>
                          </a:rPr>
                          <m:t>𝑛</m:t>
                        </m:r>
                        <m:r>
                          <a:rPr lang="en-US" sz="2400" b="0" i="1" smtClean="0">
                            <a:latin typeface="Cambria Math" panose="02040503050406030204" pitchFamily="18" charset="0"/>
                          </a:rPr>
                          <m:t> </m:t>
                        </m:r>
                      </m:sub>
                    </m:sSub>
                  </m:oMath>
                </a14:m>
                <a:r>
                  <a:rPr lang="en-US" sz="2400" dirty="0" smtClean="0"/>
                  <a:t>be vector spaces </a:t>
                </a:r>
                <a:r>
                  <a:rPr lang="en-US" sz="2400" dirty="0"/>
                  <a:t>over the same scalar field </a:t>
                </a:r>
                <a14:m>
                  <m:oMath xmlns:m="http://schemas.openxmlformats.org/officeDocument/2006/math">
                    <m:r>
                      <a:rPr lang="en-US" sz="2400" i="1">
                        <a:latin typeface="Cambria Math" panose="02040503050406030204" pitchFamily="18" charset="0"/>
                        <a:ea typeface="Cambria Math" panose="02040503050406030204" pitchFamily="18" charset="0"/>
                      </a:rPr>
                      <m:t>𝔽</m:t>
                    </m:r>
                  </m:oMath>
                </a14:m>
                <a:r>
                  <a:rPr lang="en-US" sz="2400" dirty="0" smtClean="0"/>
                  <a:t>. Define </a:t>
                </a:r>
                <a:endParaRPr lang="en-US" sz="2400" i="1" dirty="0" smtClean="0"/>
              </a:p>
              <a:p>
                <a:pPr algn="ctr"/>
                <a14:m>
                  <m:oMath xmlns:m="http://schemas.openxmlformats.org/officeDocument/2006/math">
                    <m:r>
                      <a:rPr lang="en-US" sz="2400" b="0" i="1" smtClean="0">
                        <a:latin typeface="Cambria Math" panose="02040503050406030204" pitchFamily="18" charset="0"/>
                      </a:rPr>
                      <m:t>𝐸</m:t>
                    </m:r>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𝑥</m:t>
                        </m:r>
                      </m:e>
                      <m:sub>
                        <m:r>
                          <a:rPr lang="en-US" sz="2400" i="1">
                            <a:latin typeface="Cambria Math" panose="02040503050406030204" pitchFamily="18" charset="0"/>
                          </a:rPr>
                          <m:t>1</m:t>
                        </m:r>
                      </m:sub>
                    </m:sSub>
                  </m:oMath>
                </a14:m>
                <a:r>
                  <a:rPr lang="en-US" sz="2400" i="1" dirty="0" smtClean="0"/>
                  <a:t>, . . . , </a:t>
                </a:r>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oMath>
                </a14:m>
                <a:r>
                  <a:rPr lang="en-US" sz="2400" dirty="0" smtClean="0"/>
                  <a:t>: </a:t>
                </a:r>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1</m:t>
                        </m:r>
                      </m:sub>
                    </m:sSub>
                  </m:oMath>
                </a14:m>
                <a:r>
                  <a:rPr lang="en-US" sz="2400" dirty="0" smtClean="0"/>
                  <a:t>∈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𝐸</m:t>
                        </m:r>
                      </m:e>
                      <m:sub>
                        <m:r>
                          <a:rPr lang="en-US" sz="2400" i="1">
                            <a:latin typeface="Cambria Math" panose="02040503050406030204" pitchFamily="18" charset="0"/>
                          </a:rPr>
                          <m:t>1</m:t>
                        </m:r>
                      </m:sub>
                    </m:sSub>
                  </m:oMath>
                </a14:m>
                <a:r>
                  <a:rPr lang="en-US" sz="2400" i="1" dirty="0" smtClean="0"/>
                  <a:t>, </a:t>
                </a:r>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2</m:t>
                        </m:r>
                      </m:sub>
                    </m:sSub>
                  </m:oMath>
                </a14:m>
                <a:r>
                  <a:rPr lang="en-US" sz="2400" dirty="0" smtClean="0"/>
                  <a:t>∈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𝐸</m:t>
                        </m:r>
                      </m:e>
                      <m:sub>
                        <m:r>
                          <a:rPr lang="en-US" sz="2400" b="0" i="1" smtClean="0">
                            <a:latin typeface="Cambria Math" panose="02040503050406030204" pitchFamily="18" charset="0"/>
                          </a:rPr>
                          <m:t>2</m:t>
                        </m:r>
                      </m:sub>
                    </m:sSub>
                  </m:oMath>
                </a14:m>
                <a:r>
                  <a:rPr lang="en-US" sz="2400" i="1" dirty="0" smtClean="0"/>
                  <a:t>, . . . ,</a:t>
                </a:r>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𝑛</m:t>
                        </m:r>
                      </m:sub>
                    </m:sSub>
                  </m:oMath>
                </a14:m>
                <a:r>
                  <a:rPr lang="en-US" sz="2400" dirty="0" smtClean="0"/>
                  <a:t>∈ </a:t>
                </a:r>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𝐸</m:t>
                        </m:r>
                      </m:e>
                      <m:sub>
                        <m:r>
                          <a:rPr lang="en-US" sz="2400" b="0" i="1" smtClean="0">
                            <a:latin typeface="Cambria Math" panose="02040503050406030204" pitchFamily="18" charset="0"/>
                          </a:rPr>
                          <m:t>𝑛</m:t>
                        </m:r>
                      </m:sub>
                    </m:sSub>
                  </m:oMath>
                </a14:m>
                <a:r>
                  <a:rPr lang="en-US" sz="2400" dirty="0" smtClean="0"/>
                  <a:t>}</a:t>
                </a:r>
                <a:endParaRPr lang="en-US" sz="2400" dirty="0"/>
              </a:p>
              <a:p>
                <a:r>
                  <a:rPr lang="en-US" sz="2400" dirty="0"/>
                  <a:t>with </a:t>
                </a:r>
                <a:r>
                  <a:rPr lang="en-US" sz="2400" dirty="0" smtClean="0"/>
                  <a:t>operations</a:t>
                </a:r>
              </a:p>
              <a:p>
                <a:pPr algn="ct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𝑥</m:t>
                        </m:r>
                      </m:e>
                      <m:sub>
                        <m:r>
                          <a:rPr lang="en-US" sz="2400" i="1">
                            <a:latin typeface="Cambria Math" panose="02040503050406030204" pitchFamily="18" charset="0"/>
                          </a:rPr>
                          <m:t>1</m:t>
                        </m:r>
                      </m:sub>
                    </m:sSub>
                  </m:oMath>
                </a14:m>
                <a:r>
                  <a:rPr lang="en-US" sz="2400" i="1" dirty="0"/>
                  <a:t>, . . . ,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i="1">
                        <a:latin typeface="Cambria Math" panose="02040503050406030204" pitchFamily="18" charset="0"/>
                      </a:rPr>
                      <m:t>)</m:t>
                    </m:r>
                    <m:r>
                      <a:rPr lang="en-US" sz="2400" b="0" i="0"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i="1">
                            <a:latin typeface="Cambria Math" panose="02040503050406030204" pitchFamily="18" charset="0"/>
                          </a:rPr>
                          <m:t>(</m:t>
                        </m:r>
                        <m:r>
                          <a:rPr lang="en-US" sz="2400" b="0" i="1" smtClean="0">
                            <a:latin typeface="Cambria Math" panose="02040503050406030204" pitchFamily="18" charset="0"/>
                          </a:rPr>
                          <m:t>𝑦</m:t>
                        </m:r>
                      </m:e>
                      <m:sub>
                        <m:r>
                          <a:rPr lang="en-US" sz="2400" i="1">
                            <a:latin typeface="Cambria Math" panose="02040503050406030204" pitchFamily="18" charset="0"/>
                          </a:rPr>
                          <m:t>1</m:t>
                        </m:r>
                      </m:sub>
                    </m:sSub>
                    <m:r>
                      <m:rPr>
                        <m:nor/>
                      </m:rPr>
                      <a:rPr lang="en-US" sz="2400" i="1" dirty="0"/>
                      <m:t>, . . . , </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𝑦</m:t>
                        </m:r>
                      </m:e>
                      <m:sub>
                        <m:r>
                          <a:rPr lang="en-US" sz="2400" i="1">
                            <a:latin typeface="Cambria Math" panose="02040503050406030204" pitchFamily="18" charset="0"/>
                          </a:rPr>
                          <m:t>𝑛</m:t>
                        </m:r>
                      </m:sub>
                    </m:sSub>
                    <m:r>
                      <a:rPr lang="en-US" sz="2400" i="1">
                        <a:latin typeface="Cambria Math" panose="02040503050406030204" pitchFamily="18" charset="0"/>
                      </a:rPr>
                      <m:t>)</m:t>
                    </m:r>
                    <m:r>
                      <m:rPr>
                        <m:nor/>
                      </m:rP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𝑥</m:t>
                        </m:r>
                      </m:e>
                      <m:sub>
                        <m:r>
                          <a:rPr lang="en-US" sz="2400" i="1">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𝑦</m:t>
                        </m:r>
                      </m:e>
                      <m:sub>
                        <m:r>
                          <a:rPr lang="en-US" sz="2400" b="0" i="1" smtClean="0">
                            <a:latin typeface="Cambria Math" panose="02040503050406030204" pitchFamily="18" charset="0"/>
                          </a:rPr>
                          <m:t>1</m:t>
                        </m:r>
                      </m:sub>
                    </m:sSub>
                    <m:r>
                      <m:rPr>
                        <m:nor/>
                      </m:rPr>
                      <a:rPr lang="en-US" sz="2400" i="1" dirty="0"/>
                      <m:t>, . . . , </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𝑦</m:t>
                        </m:r>
                      </m:e>
                      <m:sub>
                        <m:r>
                          <a:rPr lang="en-US" sz="2400" i="1">
                            <a:latin typeface="Cambria Math" panose="02040503050406030204" pitchFamily="18" charset="0"/>
                          </a:rPr>
                          <m:t>𝑛</m:t>
                        </m:r>
                      </m:sub>
                    </m:sSub>
                    <m:r>
                      <a:rPr lang="en-US" sz="2400" i="1">
                        <a:latin typeface="Cambria Math" panose="02040503050406030204" pitchFamily="18" charset="0"/>
                      </a:rPr>
                      <m:t>)</m:t>
                    </m:r>
                    <m:r>
                      <m:rPr>
                        <m:nor/>
                      </m:rPr>
                      <a:rPr lang="en-US" sz="2400" b="0" i="0" smtClean="0">
                        <a:latin typeface="Cambria Math" panose="02040503050406030204" pitchFamily="18" charset="0"/>
                      </a:rPr>
                      <m:t>,</m:t>
                    </m:r>
                  </m:oMath>
                </a14:m>
                <a:endParaRPr lang="en-US" sz="2400" b="0" i="1" dirty="0" smtClean="0"/>
              </a:p>
              <a:p>
                <a:pPr algn="ctr"/>
                <a:r>
                  <a:rPr lang="en-US" sz="2400" dirty="0" smtClean="0"/>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𝜆</m:t>
                        </m:r>
                        <m:r>
                          <a:rPr lang="en-US" sz="2400" i="1">
                            <a:latin typeface="Cambria Math" panose="02040503050406030204" pitchFamily="18" charset="0"/>
                          </a:rPr>
                          <m:t>(</m:t>
                        </m:r>
                        <m:r>
                          <a:rPr lang="en-US" sz="2400" i="1">
                            <a:latin typeface="Cambria Math" panose="02040503050406030204" pitchFamily="18" charset="0"/>
                          </a:rPr>
                          <m:t>𝑥</m:t>
                        </m:r>
                      </m:e>
                      <m:sub>
                        <m:r>
                          <a:rPr lang="en-US" sz="2400" i="1">
                            <a:latin typeface="Cambria Math" panose="02040503050406030204" pitchFamily="18" charset="0"/>
                          </a:rPr>
                          <m:t>1</m:t>
                        </m:r>
                      </m:sub>
                    </m:sSub>
                    <m:r>
                      <m:rPr>
                        <m:nor/>
                      </m:rPr>
                      <a:rPr lang="en-US" sz="2400" i="1" dirty="0"/>
                      <m:t>, . . . , </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i="1">
                        <a:latin typeface="Cambria Math" panose="02040503050406030204" pitchFamily="18" charset="0"/>
                      </a:rPr>
                      <m:t>)</m:t>
                    </m:r>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𝜆</m:t>
                        </m:r>
                        <m:r>
                          <a:rPr lang="en-US" sz="2400" i="1">
                            <a:latin typeface="Cambria Math" panose="02040503050406030204" pitchFamily="18" charset="0"/>
                          </a:rPr>
                          <m:t>𝑥</m:t>
                        </m:r>
                      </m:e>
                      <m:sub>
                        <m:r>
                          <a:rPr lang="en-US" sz="2400" i="1">
                            <a:latin typeface="Cambria Math" panose="02040503050406030204" pitchFamily="18" charset="0"/>
                          </a:rPr>
                          <m:t>1</m:t>
                        </m:r>
                      </m:sub>
                    </m:sSub>
                    <m:r>
                      <m:rPr>
                        <m:nor/>
                      </m:rPr>
                      <a:rPr lang="en-US" sz="2400" i="1" dirty="0"/>
                      <m:t>, . . . , </m:t>
                    </m:r>
                    <m:sSub>
                      <m:sSubPr>
                        <m:ctrlPr>
                          <a:rPr lang="en-US" sz="2400" i="1">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𝜆</m:t>
                        </m:r>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i="1">
                        <a:latin typeface="Cambria Math" panose="02040503050406030204" pitchFamily="18" charset="0"/>
                      </a:rPr>
                      <m:t>)</m:t>
                    </m:r>
                  </m:oMath>
                </a14:m>
                <a:endParaRPr lang="en-US" sz="2400" i="1" dirty="0"/>
              </a:p>
              <a:p>
                <a:r>
                  <a:rPr lang="en-US" sz="2400" dirty="0"/>
                  <a:t>Then </a:t>
                </a:r>
                <a:r>
                  <a:rPr lang="en-US" sz="2400" i="1" dirty="0"/>
                  <a:t>E </a:t>
                </a:r>
                <a:r>
                  <a:rPr lang="en-US" sz="2400" dirty="0"/>
                  <a:t>is a vector space, which is called the Cartesian product</a:t>
                </a:r>
                <a:r>
                  <a:rPr lang="en-US" sz="2400" i="1" dirty="0"/>
                  <a:t/>
                </a:r>
                <a:r>
                  <a:rPr lang="en-US" sz="2400" dirty="0"/>
                  <a:t>or just the </a:t>
                </a:r>
                <a:r>
                  <a:rPr lang="en-US" sz="2400" i="1" dirty="0" smtClean="0"/>
                  <a:t>product </a:t>
                </a:r>
                <a:r>
                  <a:rPr lang="en-US" sz="2400" dirty="0" smtClean="0"/>
                  <a:t>of </a:t>
                </a:r>
                <a:r>
                  <a:rPr lang="en-US" sz="2400" dirty="0"/>
                  <a:t>spaces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𝐸</m:t>
                        </m:r>
                      </m:e>
                      <m:sub>
                        <m:r>
                          <a:rPr lang="en-US" sz="2400" i="1">
                            <a:latin typeface="Cambria Math" panose="02040503050406030204" pitchFamily="18" charset="0"/>
                          </a:rPr>
                          <m:t>1</m:t>
                        </m:r>
                      </m:sub>
                    </m:sSub>
                  </m:oMath>
                </a14:m>
                <a:r>
                  <a:rPr lang="en-US" sz="2400" i="1" dirty="0" smtClean="0"/>
                  <a:t>, </a:t>
                </a:r>
                <a:r>
                  <a:rPr lang="en-US" sz="2400" i="1" dirty="0"/>
                  <a:t>. . . ,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𝐸</m:t>
                        </m:r>
                      </m:e>
                      <m:sub>
                        <m:r>
                          <a:rPr lang="en-US" sz="2400" b="0" i="1" smtClean="0">
                            <a:latin typeface="Cambria Math" panose="02040503050406030204" pitchFamily="18" charset="0"/>
                          </a:rPr>
                          <m:t>𝑛</m:t>
                        </m:r>
                      </m:sub>
                    </m:sSub>
                  </m:oMath>
                </a14:m>
                <a:r>
                  <a:rPr lang="en-US" sz="2400" dirty="0" smtClean="0"/>
                  <a:t>. </a:t>
                </a:r>
                <a:r>
                  <a:rPr lang="en-US" sz="2400" dirty="0"/>
                  <a:t>The product space is denoted </a:t>
                </a:r>
                <a:r>
                  <a:rPr lang="en-US" sz="2400" dirty="0" smtClean="0"/>
                  <a:t>by </a:t>
                </a:r>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𝐸</m:t>
                      </m:r>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𝐸</m:t>
                          </m:r>
                        </m:e>
                        <m:sub>
                          <m:r>
                            <a:rPr lang="en-US" sz="2400" i="1">
                              <a:latin typeface="Cambria Math" panose="02040503050406030204" pitchFamily="18" charset="0"/>
                            </a:rPr>
                            <m:t>1</m:t>
                          </m:r>
                        </m:sub>
                      </m:sSub>
                      <m:r>
                        <m:rPr>
                          <m:nor/>
                        </m:rPr>
                        <a:rPr lang="en-US" sz="2400"/>
                        <m:t>×</m:t>
                      </m:r>
                      <m:r>
                        <m:rPr>
                          <m:nor/>
                        </m:rPr>
                        <a:rPr lang="en-US" sz="2400" i="1" dirty="0"/>
                        <m:t>. . .</m:t>
                      </m:r>
                      <m:r>
                        <m:rPr>
                          <m:nor/>
                        </m:rPr>
                        <a:rPr lang="en-US" sz="2400"/>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 </m:t>
                          </m:r>
                          <m:r>
                            <a:rPr lang="en-US" sz="2400" i="1">
                              <a:latin typeface="Cambria Math" panose="02040503050406030204" pitchFamily="18" charset="0"/>
                            </a:rPr>
                            <m:t>𝐸</m:t>
                          </m:r>
                        </m:e>
                        <m:sub>
                          <m:r>
                            <a:rPr lang="en-US" sz="2400" b="0" i="1" smtClean="0">
                              <a:latin typeface="Cambria Math" panose="02040503050406030204" pitchFamily="18" charset="0"/>
                            </a:rPr>
                            <m:t>𝑛</m:t>
                          </m:r>
                        </m:sub>
                      </m:sSub>
                    </m:oMath>
                  </m:oMathPara>
                </a14:m>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830689" y="1481081"/>
                <a:ext cx="7495504" cy="3455433"/>
              </a:xfrm>
              <a:prstGeom prst="rect">
                <a:avLst/>
              </a:prstGeom>
              <a:blipFill rotWithShape="0">
                <a:blip r:embed="rId2"/>
                <a:stretch>
                  <a:fillRect l="-976"/>
                </a:stretch>
              </a:blipFill>
            </p:spPr>
            <p:txBody>
              <a:bodyPr/>
              <a:lstStyle/>
              <a:p>
                <a:r>
                  <a:rPr lang="en-US">
                    <a:noFill/>
                  </a:rPr>
                  <a:t> </a:t>
                </a:r>
              </a:p>
            </p:txBody>
          </p:sp>
        </mc:Fallback>
      </mc:AlternateContent>
      <p:sp>
        <p:nvSpPr>
          <p:cNvPr id="4" name="TextBox 3"/>
          <p:cNvSpPr txBox="1"/>
          <p:nvPr/>
        </p:nvSpPr>
        <p:spPr>
          <a:xfrm>
            <a:off x="2854050" y="837119"/>
            <a:ext cx="3340979" cy="523220"/>
          </a:xfrm>
          <a:prstGeom prst="rect">
            <a:avLst/>
          </a:prstGeom>
          <a:noFill/>
        </p:spPr>
        <p:txBody>
          <a:bodyPr wrap="none" rtlCol="0">
            <a:spAutoFit/>
          </a:bodyPr>
          <a:lstStyle/>
          <a:p>
            <a:pPr algn="ctr"/>
            <a:r>
              <a:rPr lang="en-US" sz="2800" b="1" dirty="0" smtClean="0">
                <a:latin typeface="TarzanaNarrowBold"/>
              </a:rPr>
              <a:t>Product of Spaces</a:t>
            </a:r>
            <a:endParaRPr lang="en-US" sz="2800" b="1" dirty="0">
              <a:latin typeface="TarzanaNarrowBold"/>
            </a:endParaRPr>
          </a:p>
        </p:txBody>
      </p:sp>
    </p:spTree>
    <p:extLst>
      <p:ext uri="{BB962C8B-B14F-4D97-AF65-F5344CB8AC3E}">
        <p14:creationId xmlns="" xmlns:p14="http://schemas.microsoft.com/office/powerpoint/2010/main" val="2965453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5028" y="940156"/>
            <a:ext cx="3658374" cy="523220"/>
          </a:xfrm>
          <a:prstGeom prst="rect">
            <a:avLst/>
          </a:prstGeom>
          <a:noFill/>
        </p:spPr>
        <p:txBody>
          <a:bodyPr wrap="none" rtlCol="0">
            <a:spAutoFit/>
          </a:bodyPr>
          <a:lstStyle/>
          <a:p>
            <a:pPr algn="ctr"/>
            <a:r>
              <a:rPr lang="en-US" sz="2800" b="1" dirty="0" smtClean="0">
                <a:latin typeface="TarzanaNarrowBold"/>
              </a:rPr>
              <a:t> Linear Combination</a:t>
            </a:r>
            <a:endParaRPr lang="en-US" sz="2800" b="1" dirty="0">
              <a:latin typeface="TarzanaNarrowBold"/>
            </a:endParaRPr>
          </a:p>
        </p:txBody>
      </p:sp>
      <mc:AlternateContent xmlns:mc="http://schemas.openxmlformats.org/markup-compatibility/2006">
        <mc:Choice xmlns="" xmlns:a14="http://schemas.microsoft.com/office/drawing/2010/main" Requires="a14">
          <p:sp>
            <p:nvSpPr>
              <p:cNvPr id="3" name="Rectangle 2"/>
              <p:cNvSpPr/>
              <p:nvPr/>
            </p:nvSpPr>
            <p:spPr>
              <a:xfrm>
                <a:off x="1609859" y="1687132"/>
                <a:ext cx="8757634" cy="2677656"/>
              </a:xfrm>
              <a:prstGeom prst="rect">
                <a:avLst/>
              </a:prstGeom>
            </p:spPr>
            <p:txBody>
              <a:bodyPr wrap="square">
                <a:spAutoFit/>
              </a:bodyPr>
              <a:lstStyle/>
              <a:p>
                <a:pPr algn="just"/>
                <a:r>
                  <a:rPr lang="en-US" sz="2400" dirty="0" smtClean="0"/>
                  <a:t>Let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1</m:t>
                        </m:r>
                      </m:sub>
                    </m:sSub>
                  </m:oMath>
                </a14:m>
                <a:r>
                  <a:rPr lang="en-US" sz="2400" i="1" dirty="0" smtClean="0"/>
                  <a:t>, . . . ,</a:t>
                </a:r>
                <a:r>
                  <a:rPr lang="en-US" sz="2400" dirty="0"/>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 </m:t>
                    </m:r>
                  </m:oMath>
                </a14:m>
                <a:r>
                  <a:rPr lang="en-US" sz="2400" dirty="0" smtClean="0"/>
                  <a:t>be elements of a vector space </a:t>
                </a:r>
                <a:r>
                  <a:rPr lang="en-US" sz="2400" i="1" dirty="0" smtClean="0"/>
                  <a:t>E</a:t>
                </a:r>
                <a:r>
                  <a:rPr lang="en-US" sz="2400" dirty="0" smtClean="0"/>
                  <a:t>. A vector </a:t>
                </a:r>
                <a14:m>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oMath>
                </a14:m>
                <a:r>
                  <a:rPr lang="en-US" sz="2400" i="1" dirty="0" smtClean="0"/>
                  <a:t/>
                </a:r>
                <a:r>
                  <a:rPr lang="en-US" sz="2400" dirty="0" smtClean="0"/>
                  <a:t>is called a linear combination</a:t>
                </a:r>
                <a:r>
                  <a:rPr lang="en-US" sz="2400" i="1" dirty="0" smtClean="0"/>
                  <a:t/>
                </a:r>
                <a:r>
                  <a:rPr lang="en-US" sz="2400" dirty="0"/>
                  <a:t>of vectors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1</m:t>
                        </m:r>
                      </m:sub>
                    </m:sSub>
                  </m:oMath>
                </a14:m>
                <a:r>
                  <a:rPr lang="en-US" sz="2400" i="1" dirty="0" smtClean="0"/>
                  <a:t>, </a:t>
                </a:r>
                <a:r>
                  <a:rPr lang="en-US" sz="2400" i="1" dirty="0"/>
                  <a:t>. . . </a:t>
                </a:r>
                <a:r>
                  <a:rPr lang="en-US" sz="2400" i="1" dirty="0" smtClean="0"/>
                  <a:t>,</a:t>
                </a:r>
                <a:r>
                  <a:rPr lang="en-US" sz="2400" dirty="0"/>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 </m:t>
                    </m:r>
                  </m:oMath>
                </a14:m>
                <a:r>
                  <a:rPr lang="en-US" sz="2400" dirty="0" smtClean="0"/>
                  <a:t>if </a:t>
                </a:r>
                <a:r>
                  <a:rPr lang="en-US" sz="2400" dirty="0"/>
                  <a:t>there exist scalars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𝛼</m:t>
                        </m:r>
                      </m:e>
                      <m:sub>
                        <m:r>
                          <a:rPr lang="en-US" sz="2400" b="0" i="1" smtClean="0">
                            <a:latin typeface="Cambria Math" panose="02040503050406030204" pitchFamily="18" charset="0"/>
                          </a:rPr>
                          <m:t>1</m:t>
                        </m:r>
                      </m:sub>
                    </m:sSub>
                  </m:oMath>
                </a14:m>
                <a:r>
                  <a:rPr lang="en-US" sz="2400" i="1" dirty="0" smtClean="0"/>
                  <a:t>, </a:t>
                </a:r>
                <a:r>
                  <a:rPr lang="en-US" sz="2400" i="1" dirty="0"/>
                  <a:t>. . . ,</a:t>
                </a:r>
                <a:r>
                  <a:rPr lang="en-US" sz="2400" dirty="0"/>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b="0" i="1" smtClean="0">
                            <a:latin typeface="Cambria Math" panose="02040503050406030204" pitchFamily="18" charset="0"/>
                            <a:ea typeface="Cambria Math" panose="02040503050406030204" pitchFamily="18" charset="0"/>
                          </a:rPr>
                          <m:t>𝑘</m:t>
                        </m:r>
                      </m:sub>
                    </m:sSub>
                    <m:r>
                      <a:rPr lang="en-US" sz="2400" b="0" i="1" smtClean="0">
                        <a:latin typeface="Cambria Math" panose="02040503050406030204" pitchFamily="18" charset="0"/>
                      </a:rPr>
                      <m:t> </m:t>
                    </m:r>
                  </m:oMath>
                </a14:m>
                <a:r>
                  <a:rPr lang="en-US" sz="2400" dirty="0" smtClean="0"/>
                  <a:t>such that</a:t>
                </a:r>
              </a:p>
              <a:p>
                <a:pPr algn="just"/>
                <a:endParaRPr lang="en-US" sz="2400" dirty="0"/>
              </a:p>
              <a:p>
                <a:pPr algn="just"/>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b="0" i="1" smtClean="0">
                              <a:latin typeface="Cambria Math" panose="02040503050406030204" pitchFamily="18" charset="0"/>
                            </a:rPr>
                            <m:t>𝑥</m:t>
                          </m:r>
                        </m:e>
                        <m:sub>
                          <m:r>
                            <a:rPr lang="en-US" sz="2400" i="1">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b="0" i="1" smtClean="0">
                              <a:latin typeface="Cambria Math" panose="02040503050406030204" pitchFamily="18" charset="0"/>
                              <a:ea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b="0" i="1" smtClean="0">
                              <a:latin typeface="Cambria Math" panose="02040503050406030204" pitchFamily="18" charset="0"/>
                              <a:ea typeface="Cambria Math" panose="02040503050406030204" pitchFamily="18" charset="0"/>
                            </a:rPr>
                            <m:t>𝑘</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𝑘</m:t>
                          </m:r>
                        </m:sub>
                      </m:sSub>
                    </m:oMath>
                  </m:oMathPara>
                </a14:m>
                <a:endParaRPr lang="en-US" sz="2400" dirty="0" smtClean="0"/>
              </a:p>
              <a:p>
                <a:pPr algn="just"/>
                <a:endParaRPr lang="en-US" sz="2400" dirty="0"/>
              </a:p>
              <a:p>
                <a:pPr algn="just"/>
                <a:r>
                  <a:rPr lang="en-US" sz="2400" dirty="0" smtClean="0"/>
                  <a:t>Example: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ℝ</m:t>
                        </m:r>
                      </m:e>
                      <m:sup>
                        <m:r>
                          <a:rPr lang="en-US" sz="2400" i="1">
                            <a:latin typeface="Cambria Math" panose="02040503050406030204" pitchFamily="18" charset="0"/>
                          </a:rPr>
                          <m:t>𝑁</m:t>
                        </m:r>
                      </m:sup>
                    </m:sSup>
                  </m:oMath>
                </a14:m>
                <a:r>
                  <a:rPr lang="en-US" sz="2400" dirty="0" smtClean="0"/>
                  <a:t>, Polynomials</a:t>
                </a:r>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1207394" y="1687132"/>
                <a:ext cx="6568226" cy="2677656"/>
              </a:xfrm>
              <a:prstGeom prst="rect">
                <a:avLst/>
              </a:prstGeom>
              <a:blipFill rotWithShape="0">
                <a:blip r:embed="rId3"/>
                <a:stretch>
                  <a:fillRect l="-1044" t="-1822" r="-1113" b="-4556"/>
                </a:stretch>
              </a:blipFill>
            </p:spPr>
            <p:txBody>
              <a:bodyPr/>
              <a:lstStyle/>
              <a:p>
                <a:r>
                  <a:rPr lang="en-US">
                    <a:noFill/>
                  </a:rPr>
                  <a:t> </a:t>
                </a:r>
              </a:p>
            </p:txBody>
          </p:sp>
        </mc:Fallback>
      </mc:AlternateContent>
    </p:spTree>
    <p:extLst>
      <p:ext uri="{BB962C8B-B14F-4D97-AF65-F5344CB8AC3E}">
        <p14:creationId xmlns="" xmlns:p14="http://schemas.microsoft.com/office/powerpoint/2010/main" val="41399816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30609" y="798487"/>
            <a:ext cx="6859571" cy="523220"/>
          </a:xfrm>
          <a:prstGeom prst="rect">
            <a:avLst/>
          </a:prstGeom>
          <a:noFill/>
        </p:spPr>
        <p:txBody>
          <a:bodyPr wrap="none" rtlCol="0">
            <a:spAutoFit/>
          </a:bodyPr>
          <a:lstStyle/>
          <a:p>
            <a:pPr algn="ctr"/>
            <a:r>
              <a:rPr lang="en-US" sz="2800" b="1" dirty="0" smtClean="0">
                <a:latin typeface="TarzanaNarrowBold"/>
              </a:rPr>
              <a:t> Linear Dependence and Independence</a:t>
            </a:r>
            <a:endParaRPr lang="en-US" sz="2800" b="1" dirty="0">
              <a:latin typeface="TarzanaNarrowBold"/>
            </a:endParaRPr>
          </a:p>
        </p:txBody>
      </p:sp>
      <mc:AlternateContent xmlns:mc="http://schemas.openxmlformats.org/markup-compatibility/2006">
        <mc:Choice xmlns="" xmlns:a14="http://schemas.microsoft.com/office/drawing/2010/main" Requires="a14">
          <p:sp>
            <p:nvSpPr>
              <p:cNvPr id="3" name="Rectangle 2"/>
              <p:cNvSpPr/>
              <p:nvPr/>
            </p:nvSpPr>
            <p:spPr>
              <a:xfrm>
                <a:off x="1352283" y="1841679"/>
                <a:ext cx="9453092" cy="4154984"/>
              </a:xfrm>
              <a:prstGeom prst="rect">
                <a:avLst/>
              </a:prstGeom>
            </p:spPr>
            <p:txBody>
              <a:bodyPr wrap="square">
                <a:spAutoFit/>
              </a:bodyPr>
              <a:lstStyle/>
              <a:p>
                <a:pPr algn="just"/>
                <a:r>
                  <a:rPr lang="en-US" sz="2400" dirty="0" smtClean="0"/>
                  <a:t>A finite collection of vectors </a:t>
                </a:r>
                <a14:m>
                  <m:oMath xmlns:m="http://schemas.openxmlformats.org/officeDocument/2006/math">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1</m:t>
                        </m:r>
                      </m:sub>
                    </m:sSub>
                    <m:r>
                      <m:rPr>
                        <m:nor/>
                      </m:rPr>
                      <a:rPr lang="en-US" sz="2400" i="1" dirty="0"/>
                      <m:t>, . . . ,</m:t>
                    </m:r>
                    <m:r>
                      <m:rPr>
                        <m:nor/>
                      </m:rPr>
                      <a:rPr lang="en-US" sz="2400" dirty="0"/>
                      <m:t> </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𝑘</m:t>
                        </m:r>
                      </m:sub>
                    </m:sSub>
                    <m:r>
                      <a:rPr lang="en-US" sz="2400" b="0" i="1" smtClean="0">
                        <a:latin typeface="Cambria Math" panose="02040503050406030204" pitchFamily="18" charset="0"/>
                      </a:rPr>
                      <m:t>}</m:t>
                    </m:r>
                  </m:oMath>
                </a14:m>
                <a:r>
                  <a:rPr lang="en-US" sz="2400" dirty="0" smtClean="0"/>
                  <a:t/>
                </a:r>
                <a:r>
                  <a:rPr lang="en-US" sz="2400" dirty="0"/>
                  <a:t>is called linearly independent</a:t>
                </a:r>
                <a:r>
                  <a:rPr lang="en-US" sz="2400" i="1" dirty="0"/>
                  <a:t/>
                </a:r>
                <a:r>
                  <a:rPr lang="en-US" sz="2400" dirty="0" smtClean="0"/>
                  <a:t>if</a:t>
                </a:r>
              </a:p>
              <a:p>
                <a:pPr algn="ct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𝑘</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𝑘</m:t>
                        </m:r>
                      </m:sub>
                    </m:sSub>
                    <m:r>
                      <a:rPr lang="en-US" sz="2400" b="0" i="1" smtClean="0">
                        <a:latin typeface="Cambria Math" panose="02040503050406030204" pitchFamily="18" charset="0"/>
                      </a:rPr>
                      <m:t>=0</m:t>
                    </m:r>
                  </m:oMath>
                </a14:m>
                <a:r>
                  <a:rPr lang="en-US" sz="2400" dirty="0" smtClean="0"/>
                  <a:t/>
                </a:r>
              </a:p>
              <a:p>
                <a:pPr algn="just"/>
                <a:r>
                  <a:rPr lang="en-US" sz="2400" dirty="0" smtClean="0"/>
                  <a:t>implies </a:t>
                </a:r>
              </a:p>
              <a:p>
                <a:pPr algn="ct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2</m:t>
                        </m:r>
                      </m:sub>
                    </m:sSub>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𝑘</m:t>
                        </m:r>
                      </m:sub>
                    </m:sSub>
                    <m:r>
                      <a:rPr lang="en-US" sz="2400" i="1">
                        <a:latin typeface="Cambria Math" panose="02040503050406030204" pitchFamily="18" charset="0"/>
                      </a:rPr>
                      <m:t>=0</m:t>
                    </m:r>
                  </m:oMath>
                </a14:m>
                <a:r>
                  <a:rPr lang="en-US" sz="2400" dirty="0"/>
                  <a:t/>
                </a:r>
              </a:p>
              <a:p>
                <a:pPr algn="just"/>
                <a:endParaRPr lang="en-US" sz="2400" dirty="0" smtClean="0"/>
              </a:p>
              <a:p>
                <a:pPr algn="just"/>
                <a:r>
                  <a:rPr lang="en-US" sz="2400" dirty="0" smtClean="0"/>
                  <a:t>1. An </a:t>
                </a:r>
                <a:r>
                  <a:rPr lang="en-US" sz="2400" dirty="0"/>
                  <a:t>infinite </a:t>
                </a:r>
                <a:r>
                  <a:rPr lang="en-US" sz="2400" dirty="0" smtClean="0"/>
                  <a:t>collection of </a:t>
                </a:r>
                <a:r>
                  <a:rPr lang="en-US" sz="2400" dirty="0"/>
                  <a:t>vectors </a:t>
                </a:r>
                <a:r>
                  <a:rPr lang="en-US" sz="2400" i="1" dirty="0"/>
                  <a:t>A </a:t>
                </a:r>
                <a:r>
                  <a:rPr lang="en-US" sz="2400" dirty="0"/>
                  <a:t>is called linearly independent if every </a:t>
                </a:r>
                <a:r>
                  <a:rPr lang="en-US" sz="2400" dirty="0" smtClean="0"/>
                  <a:t>finite </a:t>
                </a:r>
                <a:r>
                  <a:rPr lang="en-US" sz="2400" dirty="0" err="1" smtClean="0"/>
                  <a:t>subcollection</a:t>
                </a:r>
                <a:r>
                  <a:rPr lang="en-US" sz="2400" dirty="0" smtClean="0"/>
                  <a:t/>
                </a:r>
                <a:r>
                  <a:rPr lang="en-US" sz="2400" dirty="0"/>
                  <a:t>of </a:t>
                </a:r>
                <a:r>
                  <a:rPr lang="en-US" sz="2400" i="1" dirty="0"/>
                  <a:t>A </a:t>
                </a:r>
                <a:r>
                  <a:rPr lang="en-US" sz="2400" dirty="0" smtClean="0"/>
                  <a:t>is linearly </a:t>
                </a:r>
                <a:r>
                  <a:rPr lang="en-US" sz="2400" dirty="0"/>
                  <a:t>independent. </a:t>
                </a:r>
                <a:endParaRPr lang="en-US" sz="2400" dirty="0" smtClean="0"/>
              </a:p>
              <a:p>
                <a:pPr algn="just"/>
                <a:endParaRPr lang="en-US" sz="2400" dirty="0" smtClean="0"/>
              </a:p>
              <a:p>
                <a:pPr algn="just"/>
                <a:r>
                  <a:rPr lang="en-US" sz="2400" dirty="0" smtClean="0"/>
                  <a:t>2.  A </a:t>
                </a:r>
                <a:r>
                  <a:rPr lang="en-US" sz="2400" dirty="0"/>
                  <a:t>collection of vectors which is not linearly </a:t>
                </a:r>
                <a:r>
                  <a:rPr lang="en-US" sz="2400" dirty="0" smtClean="0"/>
                  <a:t>independent is </a:t>
                </a:r>
                <a:r>
                  <a:rPr lang="en-US" sz="2400" dirty="0"/>
                  <a:t>called linearly dependent</a:t>
                </a:r>
                <a:r>
                  <a:rPr lang="en-US" sz="2400" dirty="0" smtClean="0"/>
                  <a:t>.</a:t>
                </a:r>
              </a:p>
              <a:p>
                <a:pPr algn="just"/>
                <a:endParaRPr lang="en-US" sz="2400" dirty="0" smtClean="0"/>
              </a:p>
            </p:txBody>
          </p:sp>
        </mc:Choice>
        <mc:Fallback>
          <p:sp>
            <p:nvSpPr>
              <p:cNvPr id="3" name="Rectangle 2"/>
              <p:cNvSpPr>
                <a:spLocks noRot="1" noChangeAspect="1" noMove="1" noResize="1" noEditPoints="1" noAdjustHandles="1" noChangeArrowheads="1" noChangeShapeType="1" noTextEdit="1"/>
              </p:cNvSpPr>
              <p:nvPr/>
            </p:nvSpPr>
            <p:spPr>
              <a:xfrm>
                <a:off x="1014212" y="1841679"/>
                <a:ext cx="7089819" cy="4154984"/>
              </a:xfrm>
              <a:prstGeom prst="rect">
                <a:avLst/>
              </a:prstGeom>
              <a:blipFill rotWithShape="0">
                <a:blip r:embed="rId3"/>
                <a:stretch>
                  <a:fillRect l="-1032" t="-1173" r="-967"/>
                </a:stretch>
              </a:blipFill>
            </p:spPr>
            <p:txBody>
              <a:bodyPr/>
              <a:lstStyle/>
              <a:p>
                <a:r>
                  <a:rPr lang="en-US">
                    <a:noFill/>
                  </a:rPr>
                  <a:t> </a:t>
                </a:r>
              </a:p>
            </p:txBody>
          </p:sp>
        </mc:Fallback>
      </mc:AlternateContent>
    </p:spTree>
    <p:extLst>
      <p:ext uri="{BB962C8B-B14F-4D97-AF65-F5344CB8AC3E}">
        <p14:creationId xmlns="" xmlns:p14="http://schemas.microsoft.com/office/powerpoint/2010/main" val="3214846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545465" y="1944710"/>
                <a:ext cx="8680359" cy="2322046"/>
              </a:xfrm>
              <a:prstGeom prst="rect">
                <a:avLst/>
              </a:prstGeom>
            </p:spPr>
            <p:txBody>
              <a:bodyPr wrap="square">
                <a:spAutoFit/>
              </a:bodyPr>
              <a:lstStyle/>
              <a:p>
                <a:pPr algn="just"/>
                <a:r>
                  <a:rPr lang="en-US" sz="2400" dirty="0" smtClean="0"/>
                  <a:t>3. We can also say that </a:t>
                </a:r>
                <a:r>
                  <a:rPr lang="en-US" sz="2400" i="1" dirty="0"/>
                  <a:t>A </a:t>
                </a:r>
                <a:r>
                  <a:rPr lang="en-US" sz="2400" dirty="0"/>
                  <a:t>is linearly independent if no vector </a:t>
                </a:r>
                <a14:m>
                  <m:oMath xmlns:m="http://schemas.openxmlformats.org/officeDocument/2006/math">
                    <m:r>
                      <a:rPr lang="en-US" sz="2400" b="0" i="1" smtClean="0">
                        <a:latin typeface="Cambria Math" panose="02040503050406030204" pitchFamily="18" charset="0"/>
                      </a:rPr>
                      <m:t>𝑥</m:t>
                    </m:r>
                  </m:oMath>
                </a14:m>
                <a:r>
                  <a:rPr lang="en-US" sz="2400" i="1" dirty="0" smtClean="0"/>
                  <a:t/>
                </a:r>
                <a:r>
                  <a:rPr lang="en-US" sz="2400" dirty="0"/>
                  <a:t>in </a:t>
                </a:r>
                <a:r>
                  <a:rPr lang="en-US" sz="2400" i="1" dirty="0"/>
                  <a:t>A </a:t>
                </a:r>
                <a:r>
                  <a:rPr lang="en-US" sz="2400" dirty="0"/>
                  <a:t>is a linear combination </a:t>
                </a:r>
                <a:r>
                  <a:rPr lang="en-US" sz="2400" dirty="0" smtClean="0"/>
                  <a:t>of </a:t>
                </a:r>
                <a:r>
                  <a:rPr lang="en-US" sz="2400" dirty="0"/>
                  <a:t>a finite number of vectors from </a:t>
                </a:r>
                <a:r>
                  <a:rPr lang="en-US" sz="2400" i="1" dirty="0"/>
                  <a:t>A </a:t>
                </a:r>
                <a:r>
                  <a:rPr lang="en-US" sz="2400" dirty="0"/>
                  <a:t>different from </a:t>
                </a:r>
                <a14:m>
                  <m:oMath xmlns:m="http://schemas.openxmlformats.org/officeDocument/2006/math">
                    <m:r>
                      <a:rPr lang="en-US" sz="2400" b="0" i="1" smtClean="0">
                        <a:latin typeface="Cambria Math" panose="02040503050406030204" pitchFamily="18" charset="0"/>
                      </a:rPr>
                      <m:t>𝑥</m:t>
                    </m:r>
                  </m:oMath>
                </a14:m>
                <a:r>
                  <a:rPr lang="en-US" sz="2400" dirty="0" smtClean="0"/>
                  <a:t>. </a:t>
                </a:r>
              </a:p>
              <a:p>
                <a:pPr algn="just"/>
                <a:endParaRPr lang="en-US" sz="2400" dirty="0"/>
              </a:p>
              <a:p>
                <a:pPr algn="just"/>
                <a:r>
                  <a:rPr lang="en-US" sz="2400" dirty="0"/>
                  <a:t>4. Vectors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𝑒</m:t>
                        </m:r>
                      </m:e>
                      <m:sub>
                        <m:r>
                          <a:rPr lang="en-US" sz="2400" i="1">
                            <a:latin typeface="Cambria Math" panose="02040503050406030204" pitchFamily="18" charset="0"/>
                          </a:rPr>
                          <m:t>1</m:t>
                        </m:r>
                      </m:sub>
                    </m:sSub>
                    <m:r>
                      <m:rPr>
                        <m:nor/>
                      </m:rPr>
                      <a:rPr lang="en-US" sz="2400" i="1" dirty="0"/>
                      <m:t>, . . . ,</m:t>
                    </m:r>
                    <m:r>
                      <m:rPr>
                        <m:nor/>
                      </m:rPr>
                      <a:rPr lang="en-US" sz="2400" dirty="0"/>
                      <m:t> </m:t>
                    </m:r>
                    <m:sSub>
                      <m:sSubPr>
                        <m:ctrlPr>
                          <a:rPr lang="en-US" sz="2400" i="1">
                            <a:latin typeface="Cambria Math" panose="02040503050406030204" pitchFamily="18" charset="0"/>
                          </a:rPr>
                        </m:ctrlPr>
                      </m:sSubPr>
                      <m:e>
                        <m:r>
                          <a:rPr lang="en-US" sz="2400" i="1">
                            <a:latin typeface="Cambria Math" panose="02040503050406030204" pitchFamily="18" charset="0"/>
                          </a:rPr>
                          <m:t>𝑒</m:t>
                        </m:r>
                      </m:e>
                      <m:sub>
                        <m:r>
                          <a:rPr lang="en-US" sz="2400" b="0" i="1" smtClean="0">
                            <a:latin typeface="Cambria Math" panose="02040503050406030204" pitchFamily="18" charset="0"/>
                          </a:rPr>
                          <m:t>𝑁</m:t>
                        </m:r>
                      </m:sub>
                    </m:sSub>
                  </m:oMath>
                </a14:m>
                <a:r>
                  <a:rPr lang="en-US" sz="2400" dirty="0"/>
                  <a:t>, mentioned above, are linearly independent. Also the monomials </a:t>
                </a:r>
                <a14:m>
                  <m:oMath xmlns:m="http://schemas.openxmlformats.org/officeDocument/2006/math">
                    <m:r>
                      <a:rPr lang="en-US" sz="2400" i="1">
                        <a:latin typeface="Cambria Math" panose="02040503050406030204" pitchFamily="18" charset="0"/>
                      </a:rPr>
                      <m:t>1, </m:t>
                    </m:r>
                    <m:r>
                      <a:rPr lang="en-US" sz="2400" i="1">
                        <a:latin typeface="Cambria Math" panose="02040503050406030204" pitchFamily="18" charset="0"/>
                      </a:rPr>
                      <m:t>𝑥</m:t>
                    </m:r>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r>
                      <a:rPr lang="en-US" sz="2400" i="1">
                        <a:latin typeface="Cambria Math" panose="02040503050406030204" pitchFamily="18" charset="0"/>
                      </a:rPr>
                      <m:t>,…, </m:t>
                    </m:r>
                    <m:sSup>
                      <m:sSupPr>
                        <m:ctrlPr>
                          <a:rPr lang="en-US"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𝑘</m:t>
                        </m:r>
                      </m:sup>
                    </m:sSup>
                  </m:oMath>
                </a14:m>
                <a:r>
                  <a:rPr lang="en-US" sz="2400" dirty="0"/>
                  <a:t> are linearly independent.</a:t>
                </a:r>
              </a:p>
            </p:txBody>
          </p:sp>
        </mc:Choice>
        <mc:Fallback>
          <p:sp>
            <p:nvSpPr>
              <p:cNvPr id="2" name="Rectangle 1"/>
              <p:cNvSpPr>
                <a:spLocks noRot="1" noChangeAspect="1" noMove="1" noResize="1" noEditPoints="1" noAdjustHandles="1" noChangeArrowheads="1" noChangeShapeType="1" noTextEdit="1"/>
              </p:cNvSpPr>
              <p:nvPr/>
            </p:nvSpPr>
            <p:spPr>
              <a:xfrm>
                <a:off x="1159099" y="1944710"/>
                <a:ext cx="6510269" cy="2322046"/>
              </a:xfrm>
              <a:prstGeom prst="rect">
                <a:avLst/>
              </a:prstGeom>
              <a:blipFill rotWithShape="0">
                <a:blip r:embed="rId2"/>
                <a:stretch>
                  <a:fillRect l="-1124" t="-2100" r="-1124" b="-5249"/>
                </a:stretch>
              </a:blipFill>
            </p:spPr>
            <p:txBody>
              <a:bodyPr/>
              <a:lstStyle/>
              <a:p>
                <a:r>
                  <a:rPr lang="en-US">
                    <a:noFill/>
                  </a:rPr>
                  <a:t> </a:t>
                </a:r>
              </a:p>
            </p:txBody>
          </p:sp>
        </mc:Fallback>
      </mc:AlternateContent>
    </p:spTree>
    <p:extLst>
      <p:ext uri="{BB962C8B-B14F-4D97-AF65-F5344CB8AC3E}">
        <p14:creationId xmlns="" xmlns:p14="http://schemas.microsoft.com/office/powerpoint/2010/main" val="1926354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93351" y="772729"/>
            <a:ext cx="4258923" cy="523220"/>
          </a:xfrm>
          <a:prstGeom prst="rect">
            <a:avLst/>
          </a:prstGeom>
          <a:noFill/>
        </p:spPr>
        <p:txBody>
          <a:bodyPr wrap="none" rtlCol="0">
            <a:spAutoFit/>
          </a:bodyPr>
          <a:lstStyle/>
          <a:p>
            <a:pPr algn="ctr"/>
            <a:r>
              <a:rPr lang="en-US" sz="2800" b="1" dirty="0" smtClean="0">
                <a:latin typeface="TarzanaNarrowBold"/>
              </a:rPr>
              <a:t> Span of a Vector Space</a:t>
            </a:r>
            <a:endParaRPr lang="en-US" sz="2800" b="1" dirty="0">
              <a:latin typeface="TarzanaNarrowBold"/>
            </a:endParaRPr>
          </a:p>
        </p:txBody>
      </p:sp>
      <mc:AlternateContent xmlns:mc="http://schemas.openxmlformats.org/markup-compatibility/2006">
        <mc:Choice xmlns="" xmlns:a14="http://schemas.microsoft.com/office/drawing/2010/main" Requires="a14">
          <p:sp>
            <p:nvSpPr>
              <p:cNvPr id="3" name="Rectangle 2"/>
              <p:cNvSpPr/>
              <p:nvPr/>
            </p:nvSpPr>
            <p:spPr>
              <a:xfrm>
                <a:off x="991673" y="1455313"/>
                <a:ext cx="10522040" cy="2685719"/>
              </a:xfrm>
              <a:prstGeom prst="rect">
                <a:avLst/>
              </a:prstGeom>
            </p:spPr>
            <p:txBody>
              <a:bodyPr wrap="square">
                <a:spAutoFit/>
              </a:bodyPr>
              <a:lstStyle/>
              <a:p>
                <a:r>
                  <a:rPr lang="en-US" sz="2400" dirty="0" smtClean="0"/>
                  <a:t>Let </a:t>
                </a:r>
                <a:r>
                  <a:rPr lang="en-US" sz="2400" i="1" dirty="0"/>
                  <a:t>A </a:t>
                </a:r>
                <a:r>
                  <a:rPr lang="en-US" sz="2400" dirty="0"/>
                  <a:t>be a subset of a vector space </a:t>
                </a:r>
                <a:r>
                  <a:rPr lang="en-US" sz="2400" i="1" dirty="0"/>
                  <a:t>E</a:t>
                </a:r>
                <a:r>
                  <a:rPr lang="en-US" sz="2400" dirty="0"/>
                  <a:t>. By span </a:t>
                </a:r>
                <a:r>
                  <a:rPr lang="en-US" sz="2400" i="1" dirty="0"/>
                  <a:t>A </a:t>
                </a:r>
                <a:r>
                  <a:rPr lang="en-US" sz="2400" dirty="0"/>
                  <a:t>we denote the set of </a:t>
                </a:r>
                <a:r>
                  <a:rPr lang="en-US" sz="2400" dirty="0" smtClean="0"/>
                  <a:t>all finite </a:t>
                </a:r>
                <a:r>
                  <a:rPr lang="en-US" sz="2400" dirty="0"/>
                  <a:t>linear combinations of vectors from </a:t>
                </a:r>
                <a:r>
                  <a:rPr lang="en-US" sz="2400" i="1" dirty="0"/>
                  <a:t>A</a:t>
                </a:r>
                <a:r>
                  <a:rPr lang="en-US" sz="2400" dirty="0"/>
                  <a:t>, that is</a:t>
                </a:r>
                <a:r>
                  <a:rPr lang="en-US" sz="2400" dirty="0" smtClean="0"/>
                  <a:t>,</a:t>
                </a:r>
              </a:p>
              <a:p>
                <a:endParaRPr lang="en-US" sz="2400" dirty="0"/>
              </a:p>
              <a:p>
                <a:r>
                  <a:rPr lang="en-US" sz="2400" dirty="0"/>
                  <a:t>span </a:t>
                </a:r>
                <a:r>
                  <a:rPr lang="en-US" sz="2400" i="1" dirty="0"/>
                  <a:t>A </a:t>
                </a:r>
                <a14:m>
                  <m:oMath xmlns:m="http://schemas.openxmlformats.org/officeDocument/2006/math">
                    <m:r>
                      <a:rPr lang="en-US" sz="2400" i="1" dirty="0"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𝑘</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𝑘</m:t>
                        </m:r>
                      </m:sub>
                    </m:sSub>
                    <m:r>
                      <a:rPr lang="en-US" sz="2400" i="1" dirty="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1</m:t>
                        </m:r>
                      </m:sub>
                    </m:sSub>
                    <m:r>
                      <m:rPr>
                        <m:nor/>
                      </m:rPr>
                      <a:rPr lang="en-US" sz="2400" i="1" dirty="0"/>
                      <m:t>, . . . ,</m:t>
                    </m:r>
                    <m:r>
                      <m:rPr>
                        <m:nor/>
                      </m:rPr>
                      <a:rPr lang="en-US" sz="2400" dirty="0"/>
                      <m:t> </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𝑘</m:t>
                        </m:r>
                      </m:sub>
                    </m:sSub>
                    <m:r>
                      <a:rPr lang="en-US" sz="2400" i="1" dirty="0">
                        <a:latin typeface="Cambria Math" panose="02040503050406030204" pitchFamily="18" charset="0"/>
                      </a:rPr>
                      <m:t>∈</m:t>
                    </m:r>
                    <m:r>
                      <a:rPr lang="en-US" sz="2400" i="1" dirty="0">
                        <a:latin typeface="Cambria Math" panose="02040503050406030204" pitchFamily="18" charset="0"/>
                      </a:rPr>
                      <m:t>𝐴</m:t>
                    </m:r>
                    <m:r>
                      <a:rPr lang="en-US" sz="2400" i="1" dirty="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1</m:t>
                        </m:r>
                      </m:sub>
                    </m:sSub>
                    <m:r>
                      <m:rPr>
                        <m:nor/>
                      </m:rPr>
                      <a:rPr lang="en-US" sz="2400" i="1" dirty="0"/>
                      <m:t>, . . . ,</m:t>
                    </m:r>
                    <m:r>
                      <m:rPr>
                        <m:nor/>
                      </m:rPr>
                      <a:rPr lang="en-US" sz="2400" dirty="0"/>
                      <m:t> </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𝑘</m:t>
                        </m:r>
                      </m:sub>
                    </m:sSub>
                    <m:r>
                      <a:rPr lang="en-US" sz="2400" i="1" dirty="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𝔽</m:t>
                    </m:r>
                    <m:r>
                      <a:rPr lang="en-US" sz="2400" i="1" dirty="0">
                        <a:latin typeface="Cambria Math" panose="02040503050406030204" pitchFamily="18" charset="0"/>
                      </a:rPr>
                      <m:t>, </m:t>
                    </m:r>
                    <m:r>
                      <a:rPr lang="en-US" sz="2400" b="0" i="1" dirty="0" smtClean="0">
                        <a:latin typeface="Cambria Math" panose="02040503050406030204" pitchFamily="18" charset="0"/>
                      </a:rPr>
                      <m:t> </m:t>
                    </m:r>
                    <m:r>
                      <a:rPr lang="en-US" sz="2400" i="1" dirty="0">
                        <a:latin typeface="Cambria Math" panose="02040503050406030204" pitchFamily="18" charset="0"/>
                      </a:rPr>
                      <m:t>𝑘</m:t>
                    </m:r>
                    <m:r>
                      <a:rPr lang="en-US" sz="2400" i="1" dirty="0">
                        <a:latin typeface="Cambria Math" panose="02040503050406030204" pitchFamily="18" charset="0"/>
                      </a:rPr>
                      <m:t> ∈ </m:t>
                    </m:r>
                    <m:r>
                      <a:rPr lang="en-US" sz="2400" i="1" dirty="0">
                        <a:latin typeface="Cambria Math" panose="02040503050406030204" pitchFamily="18" charset="0"/>
                      </a:rPr>
                      <m:t>𝑁</m:t>
                    </m:r>
                    <m:r>
                      <a:rPr lang="en-US" sz="2400" i="1" dirty="0">
                        <a:latin typeface="Cambria Math" panose="02040503050406030204" pitchFamily="18" charset="0"/>
                      </a:rPr>
                      <m:t>}</m:t>
                    </m:r>
                  </m:oMath>
                </a14:m>
                <a:r>
                  <a:rPr lang="en-US" sz="2400" i="1" dirty="0"/>
                  <a:t>.</a:t>
                </a:r>
                <a:endParaRPr lang="en-US" sz="2400" i="1" dirty="0" smtClean="0"/>
              </a:p>
              <a:p>
                <a:endParaRPr lang="en-US" sz="2400" i="1" dirty="0"/>
              </a:p>
              <a:p>
                <a:pPr marL="342900" indent="-342900">
                  <a:buAutoNum type="arabicPeriod"/>
                </a:pPr>
                <a:r>
                  <a:rPr lang="en-US" sz="2400" dirty="0" smtClean="0"/>
                  <a:t>span </a:t>
                </a:r>
                <a:r>
                  <a:rPr lang="en-US" sz="2400" i="1" dirty="0"/>
                  <a:t>A </a:t>
                </a:r>
                <a:r>
                  <a:rPr lang="en-US" sz="2400" dirty="0"/>
                  <a:t>is a vector subspace of </a:t>
                </a:r>
                <a:r>
                  <a:rPr lang="en-US" sz="2400" i="1" dirty="0"/>
                  <a:t>E</a:t>
                </a:r>
                <a:r>
                  <a:rPr lang="en-US" sz="2400" dirty="0"/>
                  <a:t>. This subspace </a:t>
                </a:r>
                <a:r>
                  <a:rPr lang="en-US" sz="2400" dirty="0" smtClean="0"/>
                  <a:t>is called </a:t>
                </a:r>
                <a:r>
                  <a:rPr lang="en-US" sz="2400" dirty="0"/>
                  <a:t>the </a:t>
                </a:r>
                <a:r>
                  <a:rPr lang="en-US" sz="2400" i="1" dirty="0"/>
                  <a:t>space spanned by A</a:t>
                </a:r>
                <a:r>
                  <a:rPr lang="en-US" sz="2400" dirty="0" smtClean="0"/>
                  <a:t>.</a:t>
                </a:r>
              </a:p>
              <a:p>
                <a:pPr marL="342900" indent="-342900">
                  <a:buAutoNum type="arabicPeriod"/>
                </a:pPr>
                <a:r>
                  <a:rPr lang="en-US" sz="2400" dirty="0" smtClean="0"/>
                  <a:t/>
                </a:r>
                <a:r>
                  <a:rPr lang="en-US" sz="2400" dirty="0"/>
                  <a:t>It is the smallest vector subspace of </a:t>
                </a:r>
                <a:r>
                  <a:rPr lang="en-US" sz="2400" i="1" dirty="0"/>
                  <a:t>E </a:t>
                </a:r>
                <a:r>
                  <a:rPr lang="en-US" sz="2400" dirty="0" smtClean="0"/>
                  <a:t>containing </a:t>
                </a:r>
                <a:r>
                  <a:rPr lang="en-US" sz="2400" i="1" dirty="0" smtClean="0"/>
                  <a:t>A</a:t>
                </a:r>
                <a:r>
                  <a:rPr lang="en-US" sz="2400" dirty="0"/>
                  <a:t>.</a:t>
                </a:r>
              </a:p>
            </p:txBody>
          </p:sp>
        </mc:Choice>
        <mc:Fallback>
          <p:sp>
            <p:nvSpPr>
              <p:cNvPr id="3" name="Rectangle 2"/>
              <p:cNvSpPr>
                <a:spLocks noRot="1" noChangeAspect="1" noMove="1" noResize="1" noEditPoints="1" noAdjustHandles="1" noChangeArrowheads="1" noChangeShapeType="1" noTextEdit="1"/>
              </p:cNvSpPr>
              <p:nvPr/>
            </p:nvSpPr>
            <p:spPr>
              <a:xfrm>
                <a:off x="743755" y="1455314"/>
                <a:ext cx="7891530" cy="2685719"/>
              </a:xfrm>
              <a:prstGeom prst="rect">
                <a:avLst/>
              </a:prstGeom>
              <a:blipFill rotWithShape="0">
                <a:blip r:embed="rId3"/>
                <a:stretch>
                  <a:fillRect l="-927" t="-1818" b="-4091"/>
                </a:stretch>
              </a:blipFill>
            </p:spPr>
            <p:txBody>
              <a:bodyPr/>
              <a:lstStyle/>
              <a:p>
                <a:r>
                  <a:rPr lang="en-US">
                    <a:noFill/>
                  </a:rPr>
                  <a:t> </a:t>
                </a:r>
              </a:p>
            </p:txBody>
          </p:sp>
        </mc:Fallback>
      </mc:AlternateContent>
    </p:spTree>
    <p:extLst>
      <p:ext uri="{BB962C8B-B14F-4D97-AF65-F5344CB8AC3E}">
        <p14:creationId xmlns="" xmlns:p14="http://schemas.microsoft.com/office/powerpoint/2010/main" val="18008725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2330" y="1687130"/>
            <a:ext cx="4678910" cy="523220"/>
          </a:xfrm>
          <a:prstGeom prst="rect">
            <a:avLst/>
          </a:prstGeom>
          <a:noFill/>
        </p:spPr>
        <p:txBody>
          <a:bodyPr wrap="none" rtlCol="0">
            <a:spAutoFit/>
          </a:bodyPr>
          <a:lstStyle/>
          <a:p>
            <a:pPr algn="ctr"/>
            <a:r>
              <a:rPr lang="en-US" sz="2800" b="1" dirty="0" smtClean="0">
                <a:latin typeface="TarzanaNarrowBold"/>
              </a:rPr>
              <a:t> Basis of a Vector Space E</a:t>
            </a:r>
            <a:endParaRPr lang="en-US" sz="2800" b="1" dirty="0">
              <a:latin typeface="TarzanaNarrowBold"/>
            </a:endParaRPr>
          </a:p>
        </p:txBody>
      </p:sp>
      <p:sp>
        <p:nvSpPr>
          <p:cNvPr id="3" name="Rectangle 2"/>
          <p:cNvSpPr/>
          <p:nvPr/>
        </p:nvSpPr>
        <p:spPr>
          <a:xfrm>
            <a:off x="1004553" y="2756078"/>
            <a:ext cx="6674476" cy="1200329"/>
          </a:xfrm>
          <a:prstGeom prst="rect">
            <a:avLst/>
          </a:prstGeom>
        </p:spPr>
        <p:txBody>
          <a:bodyPr wrap="square">
            <a:spAutoFit/>
          </a:bodyPr>
          <a:lstStyle/>
          <a:p>
            <a:r>
              <a:rPr lang="en-US" sz="2400" dirty="0" smtClean="0"/>
              <a:t>Definition: A </a:t>
            </a:r>
            <a:r>
              <a:rPr lang="en-US" sz="2400" dirty="0"/>
              <a:t>set of vectors </a:t>
            </a:r>
            <a:r>
              <a:rPr lang="en-US" sz="2400" i="1" dirty="0"/>
              <a:t>B </a:t>
            </a:r>
            <a:r>
              <a:rPr lang="en-US" sz="2400" dirty="0"/>
              <a:t>⊂ </a:t>
            </a:r>
            <a:r>
              <a:rPr lang="en-US" sz="2400" i="1" dirty="0"/>
              <a:t>E </a:t>
            </a:r>
            <a:r>
              <a:rPr lang="en-US" sz="2400" dirty="0"/>
              <a:t>is called a </a:t>
            </a:r>
            <a:r>
              <a:rPr lang="en-US" sz="2400" i="1" dirty="0"/>
              <a:t>basis </a:t>
            </a:r>
            <a:r>
              <a:rPr lang="en-US" sz="2400" dirty="0"/>
              <a:t>of </a:t>
            </a:r>
            <a:r>
              <a:rPr lang="en-US" sz="2400" i="1" dirty="0"/>
              <a:t>E </a:t>
            </a:r>
            <a:r>
              <a:rPr lang="en-US" sz="2400" dirty="0"/>
              <a:t>if </a:t>
            </a:r>
            <a:r>
              <a:rPr lang="en-US" sz="2400" i="1" dirty="0"/>
              <a:t>B </a:t>
            </a:r>
            <a:r>
              <a:rPr lang="en-US" sz="2400" dirty="0"/>
              <a:t>is linearly independent </a:t>
            </a:r>
            <a:r>
              <a:rPr lang="en-US" sz="2400" dirty="0" smtClean="0"/>
              <a:t>and span </a:t>
            </a:r>
            <a:r>
              <a:rPr lang="en-US" sz="2400" i="1" dirty="0"/>
              <a:t>B </a:t>
            </a:r>
            <a:r>
              <a:rPr lang="en-US" sz="2400" dirty="0"/>
              <a:t>= </a:t>
            </a:r>
            <a:r>
              <a:rPr lang="en-US" sz="2400" i="1" dirty="0"/>
              <a:t>E</a:t>
            </a:r>
            <a:r>
              <a:rPr lang="en-US" sz="2400" dirty="0" smtClean="0"/>
              <a:t>.</a:t>
            </a:r>
          </a:p>
          <a:p>
            <a:pPr algn="ctr"/>
            <a:endParaRPr lang="en-US" sz="2400" dirty="0"/>
          </a:p>
        </p:txBody>
      </p:sp>
    </p:spTree>
    <p:extLst>
      <p:ext uri="{BB962C8B-B14F-4D97-AF65-F5344CB8AC3E}">
        <p14:creationId xmlns="" xmlns:p14="http://schemas.microsoft.com/office/powerpoint/2010/main" val="11888348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5234" y="2099256"/>
            <a:ext cx="6771068" cy="3416320"/>
          </a:xfrm>
          <a:prstGeom prst="rect">
            <a:avLst/>
          </a:prstGeom>
        </p:spPr>
        <p:txBody>
          <a:bodyPr wrap="square">
            <a:spAutoFit/>
          </a:bodyPr>
          <a:lstStyle/>
          <a:p>
            <a:r>
              <a:rPr lang="en-US" sz="2400" dirty="0" smtClean="0"/>
              <a:t>If </a:t>
            </a:r>
            <a:r>
              <a:rPr lang="en-US" sz="2400" dirty="0"/>
              <a:t>there exists a finite basis in </a:t>
            </a:r>
            <a:r>
              <a:rPr lang="en-US" sz="2400" i="1" dirty="0"/>
              <a:t>E</a:t>
            </a:r>
            <a:r>
              <a:rPr lang="en-US" sz="2400" dirty="0"/>
              <a:t>, then </a:t>
            </a:r>
            <a:r>
              <a:rPr lang="en-US" sz="2400" i="1" dirty="0"/>
              <a:t>E </a:t>
            </a:r>
            <a:r>
              <a:rPr lang="en-US" sz="2400" dirty="0"/>
              <a:t>is called a </a:t>
            </a:r>
            <a:r>
              <a:rPr lang="en-US" sz="2400" i="1" dirty="0"/>
              <a:t>finite dimensional </a:t>
            </a:r>
            <a:r>
              <a:rPr lang="en-US" sz="2400" i="1" dirty="0" smtClean="0"/>
              <a:t>vector space</a:t>
            </a:r>
            <a:r>
              <a:rPr lang="en-US" sz="2400" dirty="0"/>
              <a:t>. Otherwise we say that </a:t>
            </a:r>
            <a:r>
              <a:rPr lang="en-US" sz="2400" i="1" dirty="0"/>
              <a:t>E </a:t>
            </a:r>
            <a:r>
              <a:rPr lang="en-US" sz="2400" dirty="0"/>
              <a:t>is </a:t>
            </a:r>
            <a:r>
              <a:rPr lang="en-US" sz="2400" i="1" dirty="0"/>
              <a:t>infinite dimensional</a:t>
            </a:r>
            <a:r>
              <a:rPr lang="en-US" sz="2400" dirty="0"/>
              <a:t>. </a:t>
            </a:r>
          </a:p>
          <a:p>
            <a:pPr marL="342900" indent="-342900">
              <a:buAutoNum type="arabicPeriod"/>
            </a:pPr>
            <a:r>
              <a:rPr lang="en-US" sz="2400" dirty="0"/>
              <a:t>The number of vectors in any basis of </a:t>
            </a:r>
            <a:r>
              <a:rPr lang="en-US" sz="2400" i="1" dirty="0"/>
              <a:t>E </a:t>
            </a:r>
            <a:r>
              <a:rPr lang="en-US" sz="2400" dirty="0"/>
              <a:t>is the same. </a:t>
            </a:r>
          </a:p>
          <a:p>
            <a:r>
              <a:rPr lang="en-US" sz="2400" dirty="0"/>
              <a:t>	If, for example, </a:t>
            </a:r>
            <a:r>
              <a:rPr lang="en-US" sz="2400" i="1" dirty="0"/>
              <a:t>E </a:t>
            </a:r>
            <a:r>
              <a:rPr lang="en-US" sz="2400" dirty="0"/>
              <a:t>has a basis that consists of exactly </a:t>
            </a:r>
            <a:r>
              <a:rPr lang="en-US" sz="2400" i="1" dirty="0"/>
              <a:t>n  </a:t>
            </a:r>
            <a:r>
              <a:rPr lang="en-US" sz="2400" dirty="0" smtClean="0"/>
              <a:t>vectors</a:t>
            </a:r>
            <a:r>
              <a:rPr lang="en-US" sz="2400" dirty="0"/>
              <a:t>, then	any other basis has exactly </a:t>
            </a:r>
            <a:r>
              <a:rPr lang="en-US" sz="2400" i="1" dirty="0"/>
              <a:t>n </a:t>
            </a:r>
            <a:r>
              <a:rPr lang="en-US" sz="2400" dirty="0"/>
              <a:t>vectors. In such a </a:t>
            </a:r>
            <a:r>
              <a:rPr lang="en-US" sz="2400" dirty="0" smtClean="0"/>
              <a:t>case </a:t>
            </a:r>
            <a:r>
              <a:rPr lang="en-US" sz="2400" i="1" dirty="0"/>
              <a:t>n </a:t>
            </a:r>
            <a:r>
              <a:rPr lang="en-US" sz="2400" dirty="0"/>
              <a:t>is called the </a:t>
            </a:r>
            <a:r>
              <a:rPr lang="en-US" sz="2400" dirty="0" smtClean="0"/>
              <a:t>       </a:t>
            </a:r>
          </a:p>
          <a:p>
            <a:r>
              <a:rPr lang="en-US" sz="2400" i="1" dirty="0"/>
              <a:t> </a:t>
            </a:r>
            <a:r>
              <a:rPr lang="en-US" sz="2400" i="1" dirty="0" smtClean="0"/>
              <a:t>     dimension</a:t>
            </a:r>
            <a:r>
              <a:rPr lang="en-US" sz="2400" dirty="0"/>
              <a:t> </a:t>
            </a:r>
            <a:r>
              <a:rPr lang="en-US" sz="2400" dirty="0" smtClean="0"/>
              <a:t>of </a:t>
            </a:r>
            <a:r>
              <a:rPr lang="en-US" sz="2400" i="1" dirty="0"/>
              <a:t>E </a:t>
            </a:r>
            <a:r>
              <a:rPr lang="en-US" sz="2400" dirty="0"/>
              <a:t>and we write dim </a:t>
            </a:r>
            <a:r>
              <a:rPr lang="en-US" sz="2400" i="1" dirty="0"/>
              <a:t>E </a:t>
            </a:r>
            <a:r>
              <a:rPr lang="en-US" sz="2400" dirty="0"/>
              <a:t>= </a:t>
            </a:r>
            <a:r>
              <a:rPr lang="en-US" sz="2400" i="1" dirty="0"/>
              <a:t>n</a:t>
            </a:r>
            <a:r>
              <a:rPr lang="en-US" sz="2400" dirty="0"/>
              <a:t>.</a:t>
            </a:r>
          </a:p>
        </p:txBody>
      </p:sp>
      <p:sp>
        <p:nvSpPr>
          <p:cNvPr id="3" name="TextBox 2"/>
          <p:cNvSpPr txBox="1"/>
          <p:nvPr/>
        </p:nvSpPr>
        <p:spPr>
          <a:xfrm>
            <a:off x="1211759" y="1017432"/>
            <a:ext cx="6206472" cy="1384995"/>
          </a:xfrm>
          <a:prstGeom prst="rect">
            <a:avLst/>
          </a:prstGeom>
          <a:noFill/>
        </p:spPr>
        <p:txBody>
          <a:bodyPr wrap="square" rtlCol="0">
            <a:spAutoFit/>
          </a:bodyPr>
          <a:lstStyle/>
          <a:p>
            <a:pPr algn="ctr"/>
            <a:r>
              <a:rPr lang="en-US" sz="2800" b="1" dirty="0" smtClean="0">
                <a:latin typeface="TarzanaNarrowBold"/>
              </a:rPr>
              <a:t> </a:t>
            </a:r>
            <a:r>
              <a:rPr lang="en-US" sz="2800" b="1" dirty="0">
                <a:latin typeface="TarzanaNarrowBold"/>
              </a:rPr>
              <a:t>Finite </a:t>
            </a:r>
            <a:r>
              <a:rPr lang="en-US" sz="2800" b="1" dirty="0" smtClean="0">
                <a:latin typeface="TarzanaNarrowBold"/>
              </a:rPr>
              <a:t>and </a:t>
            </a:r>
            <a:r>
              <a:rPr lang="en-US" sz="2800" b="1" dirty="0">
                <a:latin typeface="TarzanaNarrowBold"/>
              </a:rPr>
              <a:t>Infinite Dimensional Vector Space</a:t>
            </a:r>
          </a:p>
          <a:p>
            <a:pPr algn="ctr"/>
            <a:endParaRPr lang="en-US" sz="2800" b="1" dirty="0">
              <a:latin typeface="TarzanaNarrowBold"/>
            </a:endParaRPr>
          </a:p>
        </p:txBody>
      </p:sp>
    </p:spTree>
    <p:extLst>
      <p:ext uri="{BB962C8B-B14F-4D97-AF65-F5344CB8AC3E}">
        <p14:creationId xmlns="" xmlns:p14="http://schemas.microsoft.com/office/powerpoint/2010/main" val="2888284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2249501" y="2425610"/>
                <a:ext cx="8233893" cy="2370457"/>
              </a:xfrm>
              <a:prstGeom prst="rect">
                <a:avLst/>
              </a:prstGeom>
            </p:spPr>
            <p:txBody>
              <a:bodyPr wrap="square">
                <a:spAutoFit/>
              </a:bodyPr>
              <a:lstStyle/>
              <a:p>
                <a:r>
                  <a:rPr lang="en-US" sz="2400" dirty="0" smtClean="0"/>
                  <a:t>The following are examples of sets of vectors which are bases in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ℝ</m:t>
                        </m:r>
                      </m:e>
                      <m:sup>
                        <m:r>
                          <a:rPr lang="en-US" sz="2400" b="0" i="1" smtClean="0">
                            <a:latin typeface="Cambria Math" panose="02040503050406030204" pitchFamily="18" charset="0"/>
                            <a:ea typeface="Cambria Math" panose="02040503050406030204" pitchFamily="18" charset="0"/>
                          </a:rPr>
                          <m:t>3</m:t>
                        </m:r>
                      </m:sup>
                    </m:sSup>
                  </m:oMath>
                </a14:m>
                <a:r>
                  <a:rPr lang="en-US" sz="2400" dirty="0" smtClean="0"/>
                  <a:t>:</a:t>
                </a:r>
                <a:endParaRPr lang="en-US" sz="2400" dirty="0"/>
              </a:p>
              <a:p>
                <a:r>
                  <a:rPr lang="en-US" sz="2400" dirty="0"/>
                  <a:t>A </a:t>
                </a:r>
                <a:r>
                  <a:rPr lang="en-US" sz="2400" dirty="0" smtClean="0"/>
                  <a:t>= {(</a:t>
                </a:r>
                <a:r>
                  <a:rPr lang="en-US" sz="2400" dirty="0"/>
                  <a:t>1, 0, 0), (0, 1, 0), (0, 0, 1</a:t>
                </a:r>
                <a:r>
                  <a:rPr lang="en-US" sz="2400" dirty="0" smtClean="0"/>
                  <a:t>)},</a:t>
                </a:r>
                <a:endParaRPr lang="en-US" sz="2400" dirty="0"/>
              </a:p>
              <a:p>
                <a:r>
                  <a:rPr lang="en-US" sz="2400" dirty="0"/>
                  <a:t>B </a:t>
                </a:r>
                <a:r>
                  <a:rPr lang="en-US" sz="2400" dirty="0" smtClean="0"/>
                  <a:t>={(</a:t>
                </a:r>
                <a:r>
                  <a:rPr lang="en-US" sz="2400" dirty="0"/>
                  <a:t>0, 1, 1), (1, 0, 1), (1, 1, 0</a:t>
                </a:r>
                <a:r>
                  <a:rPr lang="en-US" sz="2400" dirty="0" smtClean="0"/>
                  <a:t>)},</a:t>
                </a:r>
                <a:endParaRPr lang="en-US" sz="2400" dirty="0"/>
              </a:p>
              <a:p>
                <a:r>
                  <a:rPr lang="en-US" sz="2400" dirty="0"/>
                  <a:t>C </a:t>
                </a:r>
                <a:r>
                  <a:rPr lang="en-US" sz="2400" dirty="0" smtClean="0"/>
                  <a:t>={(</a:t>
                </a:r>
                <a:r>
                  <a:rPr lang="en-US" sz="2400" dirty="0"/>
                  <a:t>1, 2, 3), (1, 3, 5), (3, 2, 3</a:t>
                </a:r>
                <a:r>
                  <a:rPr lang="en-US" sz="2400" dirty="0" smtClean="0"/>
                  <a:t>)}</a:t>
                </a:r>
                <a:endParaRPr lang="en-US" sz="2400" dirty="0"/>
              </a:p>
              <a:p>
                <a:r>
                  <a:rPr lang="en-US" sz="2400" dirty="0"/>
                  <a:t>We have </a:t>
                </a:r>
                <a:r>
                  <a:rPr lang="en-US" sz="2400" dirty="0" smtClean="0"/>
                  <a:t>dim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ℝ</m:t>
                        </m:r>
                      </m:e>
                      <m:sup>
                        <m:r>
                          <a:rPr lang="en-US" sz="2400" b="0" i="1" smtClean="0">
                            <a:latin typeface="Cambria Math" panose="02040503050406030204" pitchFamily="18" charset="0"/>
                            <a:ea typeface="Cambria Math" panose="02040503050406030204" pitchFamily="18" charset="0"/>
                          </a:rPr>
                          <m:t>3</m:t>
                        </m:r>
                      </m:sup>
                    </m:sSup>
                  </m:oMath>
                </a14:m>
                <a:r>
                  <a:rPr lang="en-US" sz="2400" dirty="0" smtClean="0"/>
                  <a:t>= </a:t>
                </a:r>
                <a:r>
                  <a:rPr lang="en-US" sz="2400" dirty="0"/>
                  <a:t>3, and in general </a:t>
                </a:r>
                <a:r>
                  <a:rPr lang="en-US" sz="2400" dirty="0" smtClean="0"/>
                  <a:t>dim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ℝ</m:t>
                        </m:r>
                      </m:e>
                      <m:sup>
                        <m:r>
                          <a:rPr lang="en-US" sz="2400" i="1">
                            <a:latin typeface="Cambria Math" panose="02040503050406030204" pitchFamily="18" charset="0"/>
                          </a:rPr>
                          <m:t>𝑁</m:t>
                        </m:r>
                      </m:sup>
                    </m:sSup>
                    <m:r>
                      <a:rPr lang="en-US" sz="2400" b="0" i="0" smtClean="0">
                        <a:latin typeface="Cambria Math" panose="02040503050406030204" pitchFamily="18" charset="0"/>
                      </a:rPr>
                      <m:t>=</m:t>
                    </m:r>
                    <m:r>
                      <m:rPr>
                        <m:sty m:val="p"/>
                      </m:rPr>
                      <a:rPr lang="en-US" sz="2400" b="0" i="0" smtClean="0">
                        <a:latin typeface="Cambria Math" panose="02040503050406030204" pitchFamily="18" charset="0"/>
                      </a:rPr>
                      <m:t>N</m:t>
                    </m:r>
                  </m:oMath>
                </a14:m>
                <a:r>
                  <a:rPr lang="en-US" sz="2400" dirty="0" smtClean="0"/>
                  <a:t>.</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687126" y="2425611"/>
                <a:ext cx="6175420" cy="2370457"/>
              </a:xfrm>
              <a:prstGeom prst="rect">
                <a:avLst/>
              </a:prstGeom>
              <a:blipFill rotWithShape="0">
                <a:blip r:embed="rId2"/>
                <a:stretch>
                  <a:fillRect l="-1110" t="-2057" b="-5141"/>
                </a:stretch>
              </a:blipFill>
            </p:spPr>
            <p:txBody>
              <a:bodyPr/>
              <a:lstStyle/>
              <a:p>
                <a:r>
                  <a:rPr lang="en-US">
                    <a:noFill/>
                  </a:rPr>
                  <a:t> </a:t>
                </a:r>
              </a:p>
            </p:txBody>
          </p:sp>
        </mc:Fallback>
      </mc:AlternateContent>
      <p:sp>
        <p:nvSpPr>
          <p:cNvPr id="3" name="TextBox 2"/>
          <p:cNvSpPr txBox="1"/>
          <p:nvPr/>
        </p:nvSpPr>
        <p:spPr>
          <a:xfrm>
            <a:off x="2876272" y="1493948"/>
            <a:ext cx="1762022" cy="523220"/>
          </a:xfrm>
          <a:prstGeom prst="rect">
            <a:avLst/>
          </a:prstGeom>
          <a:noFill/>
        </p:spPr>
        <p:txBody>
          <a:bodyPr wrap="none" rtlCol="0">
            <a:spAutoFit/>
          </a:bodyPr>
          <a:lstStyle/>
          <a:p>
            <a:pPr algn="ctr"/>
            <a:r>
              <a:rPr lang="en-US" sz="2800" b="1" dirty="0" smtClean="0">
                <a:latin typeface="TarzanaNarrowBold"/>
              </a:rPr>
              <a:t> Example</a:t>
            </a:r>
            <a:endParaRPr lang="en-US" sz="2800" b="1" dirty="0">
              <a:latin typeface="TarzanaNarrowBold"/>
            </a:endParaRPr>
          </a:p>
        </p:txBody>
      </p:sp>
    </p:spTree>
    <p:extLst>
      <p:ext uri="{BB962C8B-B14F-4D97-AF65-F5344CB8AC3E}">
        <p14:creationId xmlns="" xmlns:p14="http://schemas.microsoft.com/office/powerpoint/2010/main" val="40584820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67542" y="900375"/>
            <a:ext cx="4100225" cy="523220"/>
          </a:xfrm>
          <a:prstGeom prst="rect">
            <a:avLst/>
          </a:prstGeom>
        </p:spPr>
        <p:txBody>
          <a:bodyPr wrap="none">
            <a:spAutoFit/>
          </a:bodyPr>
          <a:lstStyle/>
          <a:p>
            <a:r>
              <a:rPr lang="en-US" sz="2800" b="1" dirty="0" smtClean="0">
                <a:latin typeface="TarzanaNarrowBold"/>
              </a:rPr>
              <a:t>Normed Vector Spaces</a:t>
            </a:r>
            <a:endParaRPr lang="en-US" sz="2800" dirty="0"/>
          </a:p>
        </p:txBody>
      </p:sp>
      <mc:AlternateContent xmlns:mc="http://schemas.openxmlformats.org/markup-compatibility/2006">
        <mc:Choice xmlns="" xmlns:a14="http://schemas.microsoft.com/office/drawing/2010/main" Requires="a14">
          <p:sp>
            <p:nvSpPr>
              <p:cNvPr id="5" name="Rectangle 4"/>
              <p:cNvSpPr/>
              <p:nvPr/>
            </p:nvSpPr>
            <p:spPr>
              <a:xfrm>
                <a:off x="1811629" y="1668292"/>
                <a:ext cx="8517227" cy="4524315"/>
              </a:xfrm>
              <a:prstGeom prst="rect">
                <a:avLst/>
              </a:prstGeom>
            </p:spPr>
            <p:txBody>
              <a:bodyPr wrap="square">
                <a:spAutoFit/>
              </a:bodyPr>
              <a:lstStyle/>
              <a:p>
                <a:r>
                  <a:rPr lang="en-US" sz="2400" dirty="0" smtClean="0"/>
                  <a:t>After studying the algebraic structure of vector space one can ask what is the length of the constituting element (vectors) of that particular space? To answerer this question, here we introduce the concept of Norm.</a:t>
                </a:r>
              </a:p>
              <a:p>
                <a:r>
                  <a:rPr lang="en-US" sz="2400" b="1" dirty="0" smtClean="0"/>
                  <a:t>Definition </a:t>
                </a:r>
                <a:r>
                  <a:rPr lang="en-US" sz="2400" b="1" dirty="0"/>
                  <a:t>(Vector space)</a:t>
                </a:r>
              </a:p>
              <a:p>
                <a:r>
                  <a:rPr lang="en-US" sz="2400" dirty="0"/>
                  <a:t>A function </a:t>
                </a:r>
                <a14:m>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oMath>
                </a14:m>
                <a:r>
                  <a:rPr lang="en-US" sz="2400" i="1" dirty="0" smtClean="0"/>
                  <a:t/>
                </a:r>
                <a:r>
                  <a:rPr lang="en-US" sz="2400" dirty="0" smtClean="0"/>
                  <a:t>from </a:t>
                </a:r>
                <a:r>
                  <a:rPr lang="en-US" sz="2400" dirty="0"/>
                  <a:t>a vector space </a:t>
                </a:r>
                <a:r>
                  <a:rPr lang="en-US" sz="2400" i="1" dirty="0"/>
                  <a:t>E </a:t>
                </a:r>
                <a:r>
                  <a:rPr lang="en-US" sz="2400" dirty="0"/>
                  <a:t>into R is called </a:t>
                </a:r>
                <a:r>
                  <a:rPr lang="en-US" sz="2400" dirty="0" smtClean="0"/>
                  <a:t>a norm if </a:t>
                </a:r>
                <a:r>
                  <a:rPr lang="en-US" sz="2400" dirty="0"/>
                  <a:t>it satisfies </a:t>
                </a:r>
                <a:r>
                  <a:rPr lang="en-US" sz="2400" dirty="0" smtClean="0"/>
                  <a:t>the</a:t>
                </a:r>
              </a:p>
              <a:p>
                <a:r>
                  <a:rPr lang="es-ES" sz="2400" dirty="0" smtClean="0"/>
                  <a:t>(1) </a:t>
                </a:r>
                <a14:m>
                  <m:oMath xmlns:m="http://schemas.openxmlformats.org/officeDocument/2006/math">
                    <m:d>
                      <m:dPr>
                        <m:begChr m:val="‖"/>
                        <m:endChr m:val="‖"/>
                        <m:ctrlPr>
                          <a:rPr lang="es-ES" sz="240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=0</m:t>
                    </m:r>
                  </m:oMath>
                </a14:m>
                <a:r>
                  <a:rPr lang="es-ES" sz="2400" dirty="0" smtClean="0"/>
                  <a:t/>
                </a:r>
                <a:r>
                  <a:rPr lang="es-ES" sz="2400" dirty="0" err="1" smtClean="0"/>
                  <a:t>implies</a:t>
                </a:r>
                <a:r>
                  <a:rPr lang="es-ES" sz="2400" dirty="0" smtClean="0"/>
                  <a:t/>
                </a:r>
                <a:r>
                  <a:rPr lang="es-ES" sz="2400" dirty="0" err="1" smtClean="0"/>
                  <a:t>that</a:t>
                </a:r>
                <a:r>
                  <a:rPr lang="es-ES" sz="2400" dirty="0" smtClean="0"/>
                  <a:t/>
                </a:r>
                <a14:m>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rPr>
                      <m:t>=0</m:t>
                    </m:r>
                  </m:oMath>
                </a14:m>
                <a:r>
                  <a:rPr lang="es-ES" sz="2400" dirty="0" smtClean="0"/>
                  <a:t>;</a:t>
                </a:r>
                <a:endParaRPr lang="es-ES" sz="2400" dirty="0"/>
              </a:p>
              <a:p>
                <a:r>
                  <a:rPr lang="pl-PL" sz="2400" dirty="0" smtClean="0"/>
                  <a:t>(</a:t>
                </a:r>
                <a:r>
                  <a:rPr lang="en-US" sz="2400" dirty="0"/>
                  <a:t>2</a:t>
                </a:r>
                <a:r>
                  <a:rPr lang="pl-PL" sz="2400" dirty="0" smtClean="0"/>
                  <a:t>) </a:t>
                </a:r>
                <a14:m>
                  <m:oMath xmlns:m="http://schemas.openxmlformats.org/officeDocument/2006/math">
                    <m:d>
                      <m:dPr>
                        <m:begChr m:val="‖"/>
                        <m:endChr m:val="‖"/>
                        <m:ctrlPr>
                          <a:rPr lang="es-ES" sz="2400" i="1" dirty="0" smtClean="0">
                            <a:latin typeface="Cambria Math" panose="02040503050406030204" pitchFamily="18" charset="0"/>
                            <a:ea typeface="Cambria Math" panose="02040503050406030204" pitchFamily="18" charset="0"/>
                          </a:rPr>
                        </m:ctrlPr>
                      </m:dPr>
                      <m:e>
                        <m:r>
                          <a:rPr lang="es-ES" sz="2400" i="1" dirty="0" smtClean="0">
                            <a:latin typeface="Cambria Math" panose="02040503050406030204" pitchFamily="18" charset="0"/>
                            <a:ea typeface="Cambria Math" panose="02040503050406030204" pitchFamily="18" charset="0"/>
                          </a:rPr>
                          <m:t>𝛼</m:t>
                        </m:r>
                        <m:r>
                          <a:rPr lang="en-US" sz="2400" i="1" dirty="0">
                            <a:latin typeface="Cambria Math" panose="02040503050406030204" pitchFamily="18" charset="0"/>
                          </a:rPr>
                          <m:t>𝑥</m:t>
                        </m:r>
                      </m:e>
                    </m:d>
                    <m:r>
                      <a:rPr lang="en-US" sz="2400" i="1">
                        <a:latin typeface="Cambria Math" panose="02040503050406030204" pitchFamily="18" charset="0"/>
                      </a:rPr>
                      <m:t>=</m:t>
                    </m:r>
                    <m:d>
                      <m:dPr>
                        <m:begChr m:val="|"/>
                        <m:endChr m:val="|"/>
                        <m:ctrlPr>
                          <a:rPr lang="en-US" sz="2400" i="1" smtClean="0">
                            <a:latin typeface="Cambria Math" panose="02040503050406030204" pitchFamily="18" charset="0"/>
                          </a:rPr>
                        </m:ctrlPr>
                      </m:dPr>
                      <m:e>
                        <m:r>
                          <a:rPr lang="en-US" sz="2400" i="1" smtClean="0">
                            <a:latin typeface="Cambria Math" panose="02040503050406030204" pitchFamily="18" charset="0"/>
                            <a:ea typeface="Cambria Math" panose="02040503050406030204" pitchFamily="18" charset="0"/>
                          </a:rPr>
                          <m:t>𝛼</m:t>
                        </m:r>
                      </m:e>
                    </m:d>
                    <m:d>
                      <m:dPr>
                        <m:begChr m:val="‖"/>
                        <m:endChr m:val="‖"/>
                        <m:ctrlPr>
                          <a:rPr lang="es-ES" sz="2400" i="1" dirty="0" smtClean="0">
                            <a:latin typeface="Cambria Math" panose="02040503050406030204" pitchFamily="18" charset="0"/>
                          </a:rPr>
                        </m:ctrlPr>
                      </m:dPr>
                      <m:e>
                        <m:r>
                          <a:rPr lang="en-US" sz="2400" i="1" dirty="0">
                            <a:latin typeface="Cambria Math" panose="02040503050406030204" pitchFamily="18" charset="0"/>
                          </a:rPr>
                          <m:t>𝑥</m:t>
                        </m:r>
                      </m:e>
                    </m:d>
                  </m:oMath>
                </a14:m>
                <a:r>
                  <a:rPr lang="es-ES" sz="2400" dirty="0" smtClean="0"/>
                  <a:t/>
                </a:r>
                <a:r>
                  <a:rPr lang="es-ES" sz="2400" dirty="0" err="1" smtClean="0"/>
                  <a:t>for</a:t>
                </a:r>
                <a:r>
                  <a:rPr lang="es-ES" sz="2400" dirty="0" smtClean="0"/>
                  <a:t/>
                </a:r>
                <a:r>
                  <a:rPr lang="es-ES" sz="2400" dirty="0" err="1" smtClean="0"/>
                  <a:t>every</a:t>
                </a:r>
                <a:r>
                  <a:rPr lang="es-ES" sz="2400" dirty="0" smtClean="0"/>
                  <a:t/>
                </a:r>
                <a14:m>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𝑎𝑛𝑑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𝛼</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𝐹</m:t>
                    </m:r>
                  </m:oMath>
                </a14:m>
                <a:r>
                  <a:rPr lang="pl-PL" sz="2400" dirty="0" smtClean="0"/>
                  <a:t>;</a:t>
                </a:r>
                <a:endParaRPr lang="en-US" sz="2400" dirty="0" smtClean="0"/>
              </a:p>
              <a:p>
                <a:r>
                  <a:rPr lang="en-US" sz="2400" dirty="0" smtClean="0"/>
                  <a:t>(3) </a:t>
                </a:r>
                <a14:m>
                  <m:oMath xmlns:m="http://schemas.openxmlformats.org/officeDocument/2006/math">
                    <m:d>
                      <m:dPr>
                        <m:begChr m:val="‖"/>
                        <m:endChr m:val="‖"/>
                        <m:ctrlPr>
                          <a:rPr lang="es-ES" sz="2400" i="1" dirty="0">
                            <a:latin typeface="Cambria Math" panose="02040503050406030204" pitchFamily="18" charset="0"/>
                            <a:ea typeface="Cambria Math" panose="02040503050406030204" pitchFamily="18" charset="0"/>
                          </a:rPr>
                        </m:ctrlPr>
                      </m:dPr>
                      <m:e>
                        <m:r>
                          <a:rPr lang="en-US" sz="2400" i="1" dirty="0">
                            <a:latin typeface="Cambria Math" panose="02040503050406030204" pitchFamily="18" charset="0"/>
                          </a:rPr>
                          <m:t>𝑥</m:t>
                        </m:r>
                        <m:r>
                          <a:rPr lang="en-US" sz="2400" b="0" i="1" dirty="0" smtClean="0">
                            <a:latin typeface="Cambria Math" panose="02040503050406030204" pitchFamily="18" charset="0"/>
                          </a:rPr>
                          <m:t>+</m:t>
                        </m:r>
                        <m:r>
                          <a:rPr lang="en-US" sz="2400" b="0" i="1" dirty="0" smtClean="0">
                            <a:latin typeface="Cambria Math" panose="02040503050406030204" pitchFamily="18" charset="0"/>
                          </a:rPr>
                          <m:t>𝑦</m:t>
                        </m:r>
                      </m:e>
                    </m:d>
                    <m:r>
                      <a:rPr lang="en-US" sz="2400" i="1" dirty="0">
                        <a:latin typeface="Cambria Math" panose="02040503050406030204" pitchFamily="18" charset="0"/>
                      </a:rPr>
                      <m:t>≤</m:t>
                    </m:r>
                    <m:d>
                      <m:dPr>
                        <m:begChr m:val="‖"/>
                        <m:endChr m:val="‖"/>
                        <m:ctrlPr>
                          <a:rPr lang="es-ES" sz="2400" i="1" dirty="0">
                            <a:latin typeface="Cambria Math" panose="02040503050406030204" pitchFamily="18" charset="0"/>
                          </a:rPr>
                        </m:ctrlPr>
                      </m:dPr>
                      <m:e>
                        <m:r>
                          <a:rPr lang="en-US" sz="2400" i="1" dirty="0">
                            <a:latin typeface="Cambria Math" panose="02040503050406030204" pitchFamily="18" charset="0"/>
                          </a:rPr>
                          <m:t>𝑥</m:t>
                        </m:r>
                      </m:e>
                    </m:d>
                    <m:r>
                      <a:rPr lang="en-US" sz="2400" b="0" i="0" dirty="0" smtClean="0">
                        <a:latin typeface="Cambria Math" panose="02040503050406030204" pitchFamily="18" charset="0"/>
                      </a:rPr>
                      <m:t>+</m:t>
                    </m:r>
                    <m:d>
                      <m:dPr>
                        <m:begChr m:val="‖"/>
                        <m:endChr m:val="‖"/>
                        <m:ctrlPr>
                          <a:rPr lang="es-ES" sz="2400" i="1" dirty="0">
                            <a:latin typeface="Cambria Math" panose="02040503050406030204" pitchFamily="18" charset="0"/>
                          </a:rPr>
                        </m:ctrlPr>
                      </m:dPr>
                      <m:e>
                        <m:r>
                          <a:rPr lang="en-US" sz="2400" b="0" i="1" dirty="0" smtClean="0">
                            <a:latin typeface="Cambria Math" panose="02040503050406030204" pitchFamily="18" charset="0"/>
                          </a:rPr>
                          <m:t>𝑦</m:t>
                        </m:r>
                      </m:e>
                    </m:d>
                  </m:oMath>
                </a14:m>
                <a:r>
                  <a:rPr lang="es-ES" sz="2400" dirty="0" smtClean="0"/>
                  <a:t/>
                </a:r>
                <a:r>
                  <a:rPr lang="es-ES" sz="2400" dirty="0" err="1" smtClean="0"/>
                  <a:t>for</a:t>
                </a:r>
                <a:r>
                  <a:rPr lang="es-ES" sz="2400" dirty="0" smtClean="0"/>
                  <a:t/>
                </a:r>
                <a:r>
                  <a:rPr lang="es-ES" sz="2400" dirty="0" err="1" smtClean="0"/>
                  <a:t>every</a:t>
                </a:r>
                <a:r>
                  <a:rPr lang="es-ES" sz="2400" dirty="0" smtClean="0"/>
                  <a:t/>
                </a:r>
                <a14:m>
                  <m:oMath xmlns:m="http://schemas.openxmlformats.org/officeDocument/2006/math">
                    <m:r>
                      <a:rPr lang="en-US" sz="2400" i="1">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𝑦</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𝐸</m:t>
                    </m:r>
                    <m:r>
                      <a:rPr lang="en-US" sz="2400" b="0" i="1" smtClean="0">
                        <a:latin typeface="Cambria Math" panose="02040503050406030204" pitchFamily="18" charset="0"/>
                        <a:ea typeface="Cambria Math" panose="02040503050406030204" pitchFamily="18" charset="0"/>
                      </a:rPr>
                      <m:t>.</m:t>
                    </m:r>
                  </m:oMath>
                </a14:m>
                <a:endParaRPr lang="en-US" sz="2400" dirty="0" smtClean="0"/>
              </a:p>
              <a:p>
                <a:endParaRPr lang="en-US" sz="2400" dirty="0"/>
              </a:p>
              <a:p>
                <a:r>
                  <a:rPr lang="en-US" sz="2400" dirty="0" smtClean="0"/>
                  <a:t>Note: Condition (3) is called triangular inequality</a:t>
                </a:r>
              </a:p>
            </p:txBody>
          </p:sp>
        </mc:Choice>
        <mc:Fallback>
          <p:sp>
            <p:nvSpPr>
              <p:cNvPr id="5" name="Rectangle 4"/>
              <p:cNvSpPr>
                <a:spLocks noRot="1" noChangeAspect="1" noMove="1" noResize="1" noEditPoints="1" noAdjustHandles="1" noChangeArrowheads="1" noChangeShapeType="1" noTextEdit="1"/>
              </p:cNvSpPr>
              <p:nvPr/>
            </p:nvSpPr>
            <p:spPr>
              <a:xfrm>
                <a:off x="1358722" y="1668292"/>
                <a:ext cx="6387920" cy="4524315"/>
              </a:xfrm>
              <a:prstGeom prst="rect">
                <a:avLst/>
              </a:prstGeom>
              <a:blipFill rotWithShape="0">
                <a:blip r:embed="rId3"/>
                <a:stretch>
                  <a:fillRect l="-1074" t="-1078" r="-143" b="-2156"/>
                </a:stretch>
              </a:blipFill>
            </p:spPr>
            <p:txBody>
              <a:bodyPr/>
              <a:lstStyle/>
              <a:p>
                <a:r>
                  <a:rPr lang="en-US">
                    <a:noFill/>
                  </a:rPr>
                  <a:t> </a:t>
                </a:r>
              </a:p>
            </p:txBody>
          </p:sp>
        </mc:Fallback>
      </mc:AlternateContent>
    </p:spTree>
    <p:extLst>
      <p:ext uri="{BB962C8B-B14F-4D97-AF65-F5344CB8AC3E}">
        <p14:creationId xmlns="" xmlns:p14="http://schemas.microsoft.com/office/powerpoint/2010/main" val="25131427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78908" y="900375"/>
            <a:ext cx="1361270" cy="523220"/>
          </a:xfrm>
          <a:prstGeom prst="rect">
            <a:avLst/>
          </a:prstGeom>
        </p:spPr>
        <p:txBody>
          <a:bodyPr wrap="none">
            <a:spAutoFit/>
          </a:bodyPr>
          <a:lstStyle/>
          <a:p>
            <a:r>
              <a:rPr lang="en-US" sz="2800" b="1" dirty="0" smtClean="0">
                <a:latin typeface="TarzanaNarrowBold"/>
              </a:rPr>
              <a:t>Quiz 1.</a:t>
            </a:r>
            <a:endParaRPr lang="en-US" sz="2800" dirty="0"/>
          </a:p>
        </p:txBody>
      </p:sp>
      <mc:AlternateContent xmlns:mc="http://schemas.openxmlformats.org/markup-compatibility/2006">
        <mc:Choice xmlns="" xmlns:a14="http://schemas.microsoft.com/office/drawing/2010/main" Requires="a14">
          <p:sp>
            <p:nvSpPr>
              <p:cNvPr id="4" name="TextBox 3"/>
              <p:cNvSpPr txBox="1"/>
              <p:nvPr/>
            </p:nvSpPr>
            <p:spPr>
              <a:xfrm>
                <a:off x="4778062" y="2459865"/>
                <a:ext cx="2582951" cy="958980"/>
              </a:xfrm>
              <a:prstGeom prst="rect">
                <a:avLst/>
              </a:prstGeom>
              <a:noFill/>
            </p:spPr>
            <p:txBody>
              <a:bodyPr wrap="none" rtlCol="0">
                <a:spAutoFit/>
              </a:bodyPr>
              <a:lstStyle/>
              <a:p>
                <a14:m>
                  <m:oMath xmlns:m="http://schemas.openxmlformats.org/officeDocument/2006/math">
                    <m:d>
                      <m:dPr>
                        <m:begChr m:val="‖"/>
                        <m:endChr m:val="‖"/>
                        <m:ctrlPr>
                          <a:rPr lang="en-US" i="1" smtClean="0">
                            <a:latin typeface="Cambria Math" panose="02040503050406030204" pitchFamily="18" charset="0"/>
                          </a:rPr>
                        </m:ctrlPr>
                      </m:dPr>
                      <m:e>
                        <m:r>
                          <a:rPr lang="en-US" b="0" i="1" smtClean="0">
                            <a:latin typeface="Cambria Math" panose="02040503050406030204" pitchFamily="18" charset="0"/>
                          </a:rPr>
                          <m:t>𝑥</m:t>
                        </m:r>
                      </m:e>
                    </m:d>
                    <m:r>
                      <a:rPr lang="en-US" i="1" smtClean="0">
                        <a:latin typeface="Cambria Math" panose="02040503050406030204" pitchFamily="18" charset="0"/>
                      </a:rPr>
                      <m:t>≥</m:t>
                    </m:r>
                    <m:r>
                      <a:rPr lang="en-US" b="0" i="1" smtClean="0">
                        <a:latin typeface="Cambria Math" panose="02040503050406030204" pitchFamily="18" charset="0"/>
                      </a:rPr>
                      <m:t>0</m:t>
                    </m:r>
                  </m:oMath>
                </a14:m>
                <a:r>
                  <a:rPr lang="en-US" dirty="0" smtClean="0"/>
                  <a:t> for every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oMath>
                </a14:m>
                <a:endParaRPr lang="en-US" b="0" dirty="0" smtClean="0">
                  <a:ea typeface="Cambria Math" panose="02040503050406030204" pitchFamily="18" charset="0"/>
                </a:endParaRPr>
              </a:p>
              <a:p>
                <a:endParaRPr lang="en-US" dirty="0" smtClean="0"/>
              </a:p>
              <a:p>
                <a:pPr/>
                <a14:m>
                  <m:oMathPara xmlns:m="http://schemas.openxmlformats.org/officeDocument/2006/math">
                    <m:oMathParaPr>
                      <m:jc m:val="centerGroup"/>
                    </m:oMathParaPr>
                    <m:oMath xmlns:m="http://schemas.openxmlformats.org/officeDocument/2006/math">
                      <m:d>
                        <m:dPr>
                          <m:begChr m:val="|"/>
                          <m:endChr m:val="|"/>
                          <m:ctrlPr>
                            <a:rPr lang="es-ES" i="1" dirty="0" smtClean="0">
                              <a:latin typeface="Cambria Math" panose="02040503050406030204" pitchFamily="18" charset="0"/>
                              <a:ea typeface="Cambria Math" panose="02040503050406030204" pitchFamily="18" charset="0"/>
                            </a:rPr>
                          </m:ctrlPr>
                        </m:dPr>
                        <m:e>
                          <m:d>
                            <m:dPr>
                              <m:begChr m:val="‖"/>
                              <m:endChr m:val="‖"/>
                              <m:ctrlPr>
                                <a:rPr lang="es-ES" i="1" dirty="0" smtClean="0">
                                  <a:latin typeface="Cambria Math" panose="02040503050406030204" pitchFamily="18" charset="0"/>
                                  <a:ea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𝑥</m:t>
                              </m:r>
                            </m:e>
                          </m:d>
                          <m:r>
                            <a:rPr lang="en-US" b="0" i="1" dirty="0" smtClean="0">
                              <a:latin typeface="Cambria Math" panose="02040503050406030204" pitchFamily="18" charset="0"/>
                              <a:ea typeface="Cambria Math" panose="02040503050406030204" pitchFamily="18" charset="0"/>
                            </a:rPr>
                            <m:t>−</m:t>
                          </m:r>
                          <m:d>
                            <m:dPr>
                              <m:begChr m:val="‖"/>
                              <m:endChr m:val="‖"/>
                              <m:ctrlPr>
                                <a:rPr lang="es-ES" i="1" dirty="0">
                                  <a:latin typeface="Cambria Math" panose="02040503050406030204" pitchFamily="18" charset="0"/>
                                  <a:ea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𝑦</m:t>
                              </m:r>
                            </m:e>
                          </m:d>
                        </m:e>
                      </m:d>
                      <m:r>
                        <a:rPr lang="en-US" i="1" dirty="0">
                          <a:latin typeface="Cambria Math" panose="02040503050406030204" pitchFamily="18" charset="0"/>
                        </a:rPr>
                        <m:t>≤</m:t>
                      </m:r>
                      <m:d>
                        <m:dPr>
                          <m:begChr m:val="‖"/>
                          <m:endChr m:val="‖"/>
                          <m:ctrlPr>
                            <a:rPr lang="es-ES" i="1" dirty="0" smtClean="0">
                              <a:latin typeface="Cambria Math" panose="02040503050406030204" pitchFamily="18" charset="0"/>
                            </a:rPr>
                          </m:ctrlPr>
                        </m:dPr>
                        <m:e>
                          <m:r>
                            <a:rPr lang="en-US" i="1" dirty="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𝑦</m:t>
                          </m:r>
                        </m:e>
                      </m:d>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3583547" y="2459865"/>
                <a:ext cx="1937213" cy="958980"/>
              </a:xfrm>
              <a:prstGeom prst="rect">
                <a:avLst/>
              </a:prstGeom>
              <a:blipFill rotWithShape="0">
                <a:blip r:embed="rId2"/>
                <a:stretch>
                  <a:fillRect t="-3185" b="-637"/>
                </a:stretch>
              </a:blipFill>
            </p:spPr>
            <p:txBody>
              <a:bodyPr/>
              <a:lstStyle/>
              <a:p>
                <a:r>
                  <a:rPr lang="en-US">
                    <a:noFill/>
                  </a:rPr>
                  <a:t> </a:t>
                </a:r>
              </a:p>
            </p:txBody>
          </p:sp>
        </mc:Fallback>
      </mc:AlternateContent>
    </p:spTree>
    <p:extLst>
      <p:ext uri="{BB962C8B-B14F-4D97-AF65-F5344CB8AC3E}">
        <p14:creationId xmlns="" xmlns:p14="http://schemas.microsoft.com/office/powerpoint/2010/main" val="1704307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287891" y="1532584"/>
                <a:ext cx="9259906" cy="1970604"/>
              </a:xfrm>
              <a:prstGeom prst="rect">
                <a:avLst/>
              </a:prstGeom>
            </p:spPr>
            <p:txBody>
              <a:bodyPr wrap="square">
                <a:spAutoFit/>
              </a:bodyPr>
              <a:lstStyle/>
              <a:p>
                <a:pPr algn="just"/>
                <a:r>
                  <a:rPr lang="en-US" sz="2400" b="1" dirty="0" smtClean="0">
                    <a:latin typeface="TarzanaNarrowBold"/>
                  </a:rPr>
                  <a:t>Example 1. </a:t>
                </a:r>
                <a:r>
                  <a:rPr lang="en-US" sz="2400" dirty="0"/>
                  <a:t>The function</a:t>
                </a:r>
                <a:endParaRPr lang="en-US" sz="2400" dirty="0" smtClean="0">
                  <a:latin typeface="Minion-Regular"/>
                </a:endParaRPr>
              </a:p>
              <a:p>
                <a:pPr algn="just"/>
                <a:endParaRPr lang="en-US" sz="2400" dirty="0">
                  <a:latin typeface="Minion-Regular"/>
                </a:endParaRPr>
              </a:p>
              <a:p>
                <a:pPr algn="just"/>
                <a:endParaRPr lang="en-US" sz="2400" dirty="0" smtClean="0">
                  <a:latin typeface="Minion-Regular"/>
                </a:endParaRPr>
              </a:p>
              <a:p>
                <a:pPr algn="just"/>
                <a:r>
                  <a:rPr lang="en-US" sz="2400" dirty="0">
                    <a:latin typeface="Minion-Regular"/>
                  </a:rPr>
                  <a:t>d</a:t>
                </a:r>
                <a:r>
                  <a:rPr lang="en-US" sz="2400" dirty="0" smtClean="0">
                    <a:latin typeface="Minion-Regular"/>
                  </a:rPr>
                  <a:t>efines a norm on </a:t>
                </a:r>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𝐶</m:t>
                        </m:r>
                      </m:e>
                      <m:sup>
                        <m:r>
                          <a:rPr lang="en-US" sz="2400" b="0" i="1" smtClean="0">
                            <a:latin typeface="Cambria Math" panose="02040503050406030204" pitchFamily="18" charset="0"/>
                          </a:rPr>
                          <m:t>𝑁</m:t>
                        </m:r>
                      </m:sup>
                    </m:sSup>
                  </m:oMath>
                </a14:m>
                <a:r>
                  <a:rPr lang="en-US" sz="2400" dirty="0" smtClean="0">
                    <a:latin typeface="Minion-Regular"/>
                  </a:rPr>
                  <a:t>. This norm is called Euclidean norm.</a:t>
                </a:r>
                <a:endParaRPr lang="en-US" sz="2400" dirty="0">
                  <a:latin typeface="Minion-Regular"/>
                </a:endParaRPr>
              </a:p>
              <a:p>
                <a:pPr algn="just"/>
                <a:endParaRPr lang="en-US" sz="2400" dirty="0">
                  <a:latin typeface="Minion-Regular"/>
                </a:endParaRPr>
              </a:p>
            </p:txBody>
          </p:sp>
        </mc:Choice>
        <mc:Fallback>
          <p:sp>
            <p:nvSpPr>
              <p:cNvPr id="2" name="Rectangle 1"/>
              <p:cNvSpPr>
                <a:spLocks noRot="1" noChangeAspect="1" noMove="1" noResize="1" noEditPoints="1" noAdjustHandles="1" noChangeArrowheads="1" noChangeShapeType="1" noTextEdit="1"/>
              </p:cNvSpPr>
              <p:nvPr/>
            </p:nvSpPr>
            <p:spPr>
              <a:xfrm>
                <a:off x="965918" y="1532584"/>
                <a:ext cx="6944930" cy="1970604"/>
              </a:xfrm>
              <a:prstGeom prst="rect">
                <a:avLst/>
              </a:prstGeom>
              <a:blipFill rotWithShape="0">
                <a:blip r:embed="rId4"/>
                <a:stretch>
                  <a:fillRect l="-987" t="-2778"/>
                </a:stretch>
              </a:blipFill>
            </p:spPr>
            <p:txBody>
              <a:bodyPr/>
              <a:lstStyle/>
              <a:p>
                <a:r>
                  <a:rPr lang="en-US">
                    <a:noFill/>
                  </a:rPr>
                  <a:t> </a:t>
                </a:r>
              </a:p>
            </p:txBody>
          </p:sp>
        </mc:Fallback>
      </mc:AlternateContent>
      <p:graphicFrame>
        <p:nvGraphicFramePr>
          <p:cNvPr id="3" name="Object 2"/>
          <p:cNvGraphicFramePr>
            <a:graphicFrameLocks noChangeAspect="1"/>
          </p:cNvGraphicFramePr>
          <p:nvPr>
            <p:extLst/>
          </p:nvPr>
        </p:nvGraphicFramePr>
        <p:xfrm>
          <a:off x="2127647" y="2082801"/>
          <a:ext cx="5008959" cy="582613"/>
        </p:xfrm>
        <a:graphic>
          <a:graphicData uri="http://schemas.openxmlformats.org/presentationml/2006/ole">
            <p:oleObj spid="_x0000_s5125" name="Equation" r:id="rId5" imgW="3060360" imgH="291960" progId="Equation.3">
              <p:embed/>
            </p:oleObj>
          </a:graphicData>
        </a:graphic>
      </p:graphicFrame>
      <mc:AlternateContent xmlns:mc="http://schemas.openxmlformats.org/markup-compatibility/2006">
        <mc:Choice xmlns="" xmlns:a14="http://schemas.microsoft.com/office/drawing/2010/main" Requires="a14">
          <p:sp>
            <p:nvSpPr>
              <p:cNvPr id="4" name="Rectangle 3"/>
              <p:cNvSpPr/>
              <p:nvPr/>
            </p:nvSpPr>
            <p:spPr>
              <a:xfrm>
                <a:off x="1270718" y="3356331"/>
                <a:ext cx="9637690" cy="2295180"/>
              </a:xfrm>
              <a:prstGeom prst="rect">
                <a:avLst/>
              </a:prstGeom>
            </p:spPr>
            <p:txBody>
              <a:bodyPr wrap="square">
                <a:spAutoFit/>
              </a:bodyPr>
              <a:lstStyle/>
              <a:p>
                <a:r>
                  <a:rPr lang="en-US" sz="2400" b="1" dirty="0" smtClean="0">
                    <a:latin typeface="TarzanaNarrowBold"/>
                  </a:rPr>
                  <a:t>Example 2. </a:t>
                </a:r>
                <a:r>
                  <a:rPr lang="en-US" sz="2400" dirty="0">
                    <a:latin typeface="Minion-Regular"/>
                  </a:rPr>
                  <a:t>Let </a:t>
                </a:r>
                <a14:m>
                  <m:oMath xmlns:m="http://schemas.openxmlformats.org/officeDocument/2006/math">
                    <m:r>
                      <a:rPr lang="en-US" sz="2400" b="0" i="1" smtClean="0">
                        <a:latin typeface="Cambria Math" panose="02040503050406030204" pitchFamily="18" charset="0"/>
                      </a:rPr>
                      <m:t>𝑧</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𝑧</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𝑙</m:t>
                        </m:r>
                      </m:e>
                      <m:sup>
                        <m:r>
                          <a:rPr lang="en-US" sz="2400" b="0" i="1" smtClean="0">
                            <a:latin typeface="Cambria Math" panose="02040503050406030204" pitchFamily="18" charset="0"/>
                            <a:ea typeface="Cambria Math" panose="02040503050406030204" pitchFamily="18" charset="0"/>
                          </a:rPr>
                          <m:t>𝑝</m:t>
                        </m:r>
                      </m:sup>
                    </m:sSup>
                  </m:oMath>
                </a14:m>
                <a:r>
                  <a:rPr lang="en-US" sz="2400" dirty="0" smtClean="0">
                    <a:latin typeface="Minion-Regular"/>
                  </a:rPr>
                  <a:t>. </a:t>
                </a:r>
                <a:r>
                  <a:rPr lang="en-US" sz="2400" dirty="0">
                    <a:latin typeface="Minion-Regular"/>
                  </a:rPr>
                  <a:t>The function defined by </a:t>
                </a:r>
                <a:endParaRPr lang="en-US" sz="2400" dirty="0" smtClean="0">
                  <a:latin typeface="Minion-Regular"/>
                </a:endParaRPr>
              </a:p>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r>
                            <a:rPr lang="en-US" sz="2400" b="0" i="1" smtClean="0">
                              <a:latin typeface="Cambria Math" panose="02040503050406030204" pitchFamily="18" charset="0"/>
                            </a:rPr>
                            <m:t>𝑧</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𝑛</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p>
                                    <m:sSupPr>
                                      <m:ctrlPr>
                                        <a:rPr lang="en-US" sz="2400" i="1">
                                          <a:latin typeface="Cambria Math" panose="02040503050406030204" pitchFamily="18" charset="0"/>
                                        </a:rPr>
                                      </m:ctrlPr>
                                    </m:sSupPr>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𝑧</m:t>
                                              </m:r>
                                            </m:e>
                                            <m:sub>
                                              <m:r>
                                                <a:rPr lang="en-US" sz="2400" i="1">
                                                  <a:latin typeface="Cambria Math" panose="02040503050406030204" pitchFamily="18" charset="0"/>
                                                </a:rPr>
                                                <m:t>𝑛</m:t>
                                              </m:r>
                                            </m:sub>
                                          </m:sSub>
                                        </m:e>
                                      </m:d>
                                    </m:e>
                                    <m:sup>
                                      <m:r>
                                        <a:rPr lang="en-US" sz="2400" i="1">
                                          <a:latin typeface="Cambria Math" panose="02040503050406030204" pitchFamily="18" charset="0"/>
                                        </a:rPr>
                                        <m:t>𝑝</m:t>
                                      </m:r>
                                    </m:sup>
                                  </m:sSup>
                                </m:e>
                              </m:nary>
                            </m:e>
                          </m:d>
                        </m:e>
                        <m:sup>
                          <m:r>
                            <a:rPr lang="en-US" sz="2400" b="0" i="1" smtClean="0">
                              <a:latin typeface="Cambria Math" panose="02040503050406030204" pitchFamily="18" charset="0"/>
                            </a:rPr>
                            <m:t>1/</m:t>
                          </m:r>
                          <m:r>
                            <a:rPr lang="en-US" sz="2400" b="0" i="1" smtClean="0">
                              <a:latin typeface="Cambria Math" panose="02040503050406030204" pitchFamily="18" charset="0"/>
                            </a:rPr>
                            <m:t>𝑝</m:t>
                          </m:r>
                        </m:sup>
                      </m:sSup>
                    </m:oMath>
                  </m:oMathPara>
                </a14:m>
                <a:endParaRPr lang="en-US" sz="2400" dirty="0">
                  <a:latin typeface="MTSYN"/>
                </a:endParaRPr>
              </a:p>
              <a:p>
                <a:r>
                  <a:rPr lang="en-US" sz="2400" dirty="0" smtClean="0">
                    <a:latin typeface="Minion-Regular"/>
                  </a:rPr>
                  <a:t>is </a:t>
                </a:r>
                <a:r>
                  <a:rPr lang="en-US" sz="2400" dirty="0">
                    <a:latin typeface="Minion-Regular"/>
                  </a:rPr>
                  <a:t>a </a:t>
                </a:r>
                <a:r>
                  <a:rPr lang="en-US" sz="2400" dirty="0" smtClean="0">
                    <a:latin typeface="Minion-Regular"/>
                  </a:rPr>
                  <a:t>norm on </a:t>
                </a:r>
                <a14:m>
                  <m:oMath xmlns:m="http://schemas.openxmlformats.org/officeDocument/2006/math">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𝑙</m:t>
                        </m:r>
                      </m:e>
                      <m:sup>
                        <m:r>
                          <a:rPr lang="en-US" sz="2400" i="1">
                            <a:latin typeface="Cambria Math" panose="02040503050406030204" pitchFamily="18" charset="0"/>
                            <a:ea typeface="Cambria Math" panose="02040503050406030204" pitchFamily="18" charset="0"/>
                          </a:rPr>
                          <m:t>𝑝</m:t>
                        </m:r>
                      </m:sup>
                    </m:sSup>
                  </m:oMath>
                </a14:m>
                <a:r>
                  <a:rPr lang="en-US" sz="2400" i="1" dirty="0" smtClean="0">
                    <a:latin typeface="Minion-Italic"/>
                  </a:rPr>
                  <a:t/>
                </a:r>
                <a:r>
                  <a:rPr lang="en-US" sz="2400" dirty="0">
                    <a:latin typeface="Minion-Regular"/>
                  </a:rPr>
                  <a:t>for any </a:t>
                </a:r>
                <a14:m>
                  <m:oMath xmlns:m="http://schemas.openxmlformats.org/officeDocument/2006/math">
                    <m:r>
                      <a:rPr lang="en-US" sz="2400" b="0" i="1" smtClean="0">
                        <a:latin typeface="Cambria Math" panose="02040503050406030204" pitchFamily="18" charset="0"/>
                      </a:rPr>
                      <m:t>𝑝</m:t>
                    </m:r>
                    <m:r>
                      <a:rPr lang="en-US" sz="2400" b="0" i="1" smtClean="0">
                        <a:latin typeface="Cambria Math" panose="02040503050406030204" pitchFamily="18" charset="0"/>
                      </a:rPr>
                      <m:t>≥1</m:t>
                    </m:r>
                  </m:oMath>
                </a14:m>
                <a:r>
                  <a:rPr lang="en-US" sz="2400" dirty="0" smtClean="0">
                    <a:latin typeface="Minion-Regular"/>
                  </a:rPr>
                  <a:t>. </a:t>
                </a:r>
                <a:r>
                  <a:rPr lang="en-US" sz="2400" dirty="0">
                    <a:latin typeface="Minion-Regular"/>
                  </a:rPr>
                  <a:t>Note </a:t>
                </a:r>
                <a:r>
                  <a:rPr lang="en-US" sz="2400" dirty="0" smtClean="0">
                    <a:latin typeface="Minion-Regular"/>
                  </a:rPr>
                  <a:t>that </a:t>
                </a:r>
                <a:r>
                  <a:rPr lang="en-US" sz="2400" dirty="0" err="1" smtClean="0">
                    <a:latin typeface="Minion-Regular"/>
                  </a:rPr>
                  <a:t>Minkowski’s</a:t>
                </a:r>
                <a:r>
                  <a:rPr lang="en-US" sz="2400" dirty="0" smtClean="0">
                    <a:latin typeface="Minion-Regular"/>
                  </a:rPr>
                  <a:t/>
                </a:r>
                <a:r>
                  <a:rPr lang="en-US" sz="2400" dirty="0">
                    <a:latin typeface="Minion-Regular"/>
                  </a:rPr>
                  <a:t>inequality</a:t>
                </a:r>
              </a:p>
              <a:p>
                <a:r>
                  <a:rPr lang="en-US" sz="2400" dirty="0">
                    <a:latin typeface="Minion-Regular"/>
                  </a:rPr>
                  <a:t>is in fact the triangle inequality for this norm.</a:t>
                </a:r>
                <a:endParaRPr lang="en-US" sz="2400" dirty="0"/>
              </a:p>
            </p:txBody>
          </p:sp>
        </mc:Choice>
        <mc:Fallback>
          <p:sp>
            <p:nvSpPr>
              <p:cNvPr id="4" name="Rectangle 3"/>
              <p:cNvSpPr>
                <a:spLocks noRot="1" noChangeAspect="1" noMove="1" noResize="1" noEditPoints="1" noAdjustHandles="1" noChangeArrowheads="1" noChangeShapeType="1" noTextEdit="1"/>
              </p:cNvSpPr>
              <p:nvPr/>
            </p:nvSpPr>
            <p:spPr>
              <a:xfrm>
                <a:off x="953038" y="3356331"/>
                <a:ext cx="7228268" cy="2295180"/>
              </a:xfrm>
              <a:prstGeom prst="rect">
                <a:avLst/>
              </a:prstGeom>
              <a:blipFill rotWithShape="0">
                <a:blip r:embed="rId6"/>
                <a:stretch>
                  <a:fillRect l="-949" t="-1862" b="-4787"/>
                </a:stretch>
              </a:blipFill>
            </p:spPr>
            <p:txBody>
              <a:bodyPr/>
              <a:lstStyle/>
              <a:p>
                <a:r>
                  <a:rPr lang="en-US">
                    <a:noFill/>
                  </a:rPr>
                  <a:t> </a:t>
                </a:r>
              </a:p>
            </p:txBody>
          </p:sp>
        </mc:Fallback>
      </mc:AlternateContent>
    </p:spTree>
    <p:extLst>
      <p:ext uri="{BB962C8B-B14F-4D97-AF65-F5344CB8AC3E}">
        <p14:creationId xmlns="" xmlns:p14="http://schemas.microsoft.com/office/powerpoint/2010/main" val="33484141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197735" y="1661375"/>
                <a:ext cx="9723551" cy="2677656"/>
              </a:xfrm>
              <a:prstGeom prst="rect">
                <a:avLst/>
              </a:prstGeom>
            </p:spPr>
            <p:txBody>
              <a:bodyPr wrap="square">
                <a:spAutoFit/>
              </a:bodyPr>
              <a:lstStyle/>
              <a:p>
                <a:r>
                  <a:rPr lang="en-US" sz="2400" b="1" dirty="0" smtClean="0"/>
                  <a:t>Definition </a:t>
                </a:r>
                <a:r>
                  <a:rPr lang="en-US" sz="2400" dirty="0"/>
                  <a:t>(Normed space)</a:t>
                </a:r>
              </a:p>
              <a:p>
                <a:r>
                  <a:rPr lang="en-US" sz="2400" dirty="0"/>
                  <a:t>A vector space with a norm is called </a:t>
                </a:r>
                <a:r>
                  <a:rPr lang="en-US" sz="2400" dirty="0" smtClean="0"/>
                  <a:t>a normed space.</a:t>
                </a:r>
              </a:p>
              <a:p>
                <a:endParaRPr lang="en-US" sz="2400" dirty="0" smtClean="0"/>
              </a:p>
              <a:p>
                <a:r>
                  <a:rPr lang="en-US" sz="2400" dirty="0" smtClean="0"/>
                  <a:t>1. We </a:t>
                </a:r>
                <a:r>
                  <a:rPr lang="en-US" sz="2400" dirty="0"/>
                  <a:t>say that a normed space is a </a:t>
                </a:r>
                <a:r>
                  <a:rPr lang="en-US" sz="2400" dirty="0" smtClean="0"/>
                  <a:t>pair </a:t>
                </a:r>
                <a14:m>
                  <m:oMath xmlns:m="http://schemas.openxmlformats.org/officeDocument/2006/math">
                    <m:d>
                      <m:dPr>
                        <m:ctrlPr>
                          <a:rPr lang="en-US" sz="2400" i="1" smtClean="0">
                            <a:latin typeface="Cambria Math" panose="02040503050406030204" pitchFamily="18" charset="0"/>
                          </a:rPr>
                        </m:ctrlPr>
                      </m:dPr>
                      <m:e>
                        <m:r>
                          <a:rPr lang="en-US" sz="2400" b="0" i="1" smtClean="0">
                            <a:latin typeface="Cambria Math" panose="02040503050406030204" pitchFamily="18" charset="0"/>
                          </a:rPr>
                          <m:t>𝐸</m:t>
                        </m:r>
                        <m:r>
                          <a:rPr lang="en-US"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m:t>
                            </m:r>
                          </m:e>
                        </m:d>
                      </m:e>
                    </m:d>
                  </m:oMath>
                </a14:m>
                <a:r>
                  <a:rPr lang="en-US" sz="2400" dirty="0" smtClean="0"/>
                  <a:t>, where </a:t>
                </a:r>
                <a:r>
                  <a:rPr lang="en-US" sz="2400" i="1" dirty="0" smtClean="0"/>
                  <a:t>E </a:t>
                </a:r>
                <a:r>
                  <a:rPr lang="en-US" sz="2400" dirty="0"/>
                  <a:t>is a vector space</a:t>
                </a:r>
              </a:p>
              <a:p>
                <a:r>
                  <a:rPr lang="en-US" sz="2400" dirty="0" smtClean="0"/>
                  <a:t>    And </a:t>
                </a:r>
                <a14:m>
                  <m:oMath xmlns:m="http://schemas.openxmlformats.org/officeDocument/2006/math">
                    <m:d>
                      <m:dPr>
                        <m:begChr m:val="‖"/>
                        <m:endChr m:val="‖"/>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m:t>
                        </m:r>
                      </m:e>
                    </m:d>
                  </m:oMath>
                </a14:m>
                <a:r>
                  <a:rPr lang="en-US" sz="2400" dirty="0" smtClean="0"/>
                  <a:t> is </a:t>
                </a:r>
                <a:r>
                  <a:rPr lang="en-US" sz="2400" dirty="0"/>
                  <a:t>a </a:t>
                </a:r>
                <a:r>
                  <a:rPr lang="en-US" sz="2400" dirty="0" smtClean="0"/>
                  <a:t>norm defined </a:t>
                </a:r>
                <a:r>
                  <a:rPr lang="en-US" sz="2400" dirty="0"/>
                  <a:t>on </a:t>
                </a:r>
                <a:r>
                  <a:rPr lang="en-US" sz="2400" i="1" dirty="0"/>
                  <a:t>E</a:t>
                </a:r>
                <a:r>
                  <a:rPr lang="en-US" sz="2400" dirty="0"/>
                  <a:t>. </a:t>
                </a:r>
                <a:endParaRPr lang="en-US" sz="2400" dirty="0" smtClean="0"/>
              </a:p>
              <a:p>
                <a:r>
                  <a:rPr lang="en-US" sz="2400" dirty="0" smtClean="0"/>
                  <a:t>2. </a:t>
                </a:r>
                <a:r>
                  <a:rPr lang="en-US" sz="2400" dirty="0"/>
                  <a:t>Some vector spaces are </a:t>
                </a:r>
                <a:r>
                  <a:rPr lang="en-US" sz="2400" dirty="0" smtClean="0"/>
                  <a:t>traditionally equipped with </a:t>
                </a:r>
                <a:r>
                  <a:rPr lang="en-US" sz="2400" dirty="0"/>
                  <a:t>standard norms. For </a:t>
                </a:r>
                <a:r>
                  <a:rPr lang="en-US" sz="2400" dirty="0" smtClean="0"/>
                  <a:t/>
                </a:r>
              </a:p>
              <a:p>
                <a:r>
                  <a:rPr lang="en-US" sz="2400" dirty="0"/>
                  <a:t/>
                </a:r>
                <a:r>
                  <a:rPr lang="en-US" sz="2400" dirty="0" smtClean="0"/>
                  <a:t>   instance</a:t>
                </a:r>
                <a:r>
                  <a:rPr lang="en-US" sz="2400" dirty="0"/>
                  <a:t>, when we say “the normed space </a:t>
                </a:r>
                <a14:m>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𝑅</m:t>
                        </m:r>
                      </m:e>
                      <m:sup>
                        <m:r>
                          <a:rPr lang="en-US" sz="2400" b="0" i="1" smtClean="0">
                            <a:latin typeface="Cambria Math" panose="02040503050406030204" pitchFamily="18" charset="0"/>
                          </a:rPr>
                          <m:t>𝑁</m:t>
                        </m:r>
                      </m:sup>
                    </m:sSup>
                  </m:oMath>
                </a14:m>
                <a:r>
                  <a:rPr lang="en-US" sz="2400" dirty="0" smtClean="0"/>
                  <a:t>” we mean </a:t>
                </a:r>
                <a:r>
                  <a:rPr lang="en-US" sz="2400" dirty="0"/>
                  <a:t>the Euclidean </a:t>
                </a:r>
                <a:r>
                  <a:rPr lang="en-US" sz="2400" dirty="0" smtClean="0"/>
                  <a:t>norm</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898302" y="1661375"/>
                <a:ext cx="7292663" cy="2677656"/>
              </a:xfrm>
              <a:prstGeom prst="rect">
                <a:avLst/>
              </a:prstGeom>
              <a:blipFill rotWithShape="0">
                <a:blip r:embed="rId3"/>
                <a:stretch>
                  <a:fillRect l="-940" t="-1822" b="-4556"/>
                </a:stretch>
              </a:blipFill>
            </p:spPr>
            <p:txBody>
              <a:bodyPr/>
              <a:lstStyle/>
              <a:p>
                <a:r>
                  <a:rPr lang="en-US">
                    <a:noFill/>
                  </a:rPr>
                  <a:t> </a:t>
                </a:r>
              </a:p>
            </p:txBody>
          </p:sp>
        </mc:Fallback>
      </mc:AlternateContent>
      <p:sp>
        <p:nvSpPr>
          <p:cNvPr id="3" name="Rectangle 2"/>
          <p:cNvSpPr/>
          <p:nvPr/>
        </p:nvSpPr>
        <p:spPr>
          <a:xfrm>
            <a:off x="3067542" y="900375"/>
            <a:ext cx="2701381" cy="523220"/>
          </a:xfrm>
          <a:prstGeom prst="rect">
            <a:avLst/>
          </a:prstGeom>
        </p:spPr>
        <p:txBody>
          <a:bodyPr wrap="none">
            <a:spAutoFit/>
          </a:bodyPr>
          <a:lstStyle/>
          <a:p>
            <a:r>
              <a:rPr lang="en-US" sz="2800" b="1" dirty="0" smtClean="0">
                <a:latin typeface="TarzanaNarrowBold"/>
              </a:rPr>
              <a:t>Normed Space</a:t>
            </a:r>
            <a:endParaRPr lang="en-US" sz="2800" dirty="0"/>
          </a:p>
        </p:txBody>
      </p:sp>
      <p:graphicFrame>
        <p:nvGraphicFramePr>
          <p:cNvPr id="4" name="Object 3"/>
          <p:cNvGraphicFramePr>
            <a:graphicFrameLocks noChangeAspect="1"/>
          </p:cNvGraphicFramePr>
          <p:nvPr>
            <p:extLst/>
          </p:nvPr>
        </p:nvGraphicFramePr>
        <p:xfrm>
          <a:off x="2875360" y="4787901"/>
          <a:ext cx="2432447" cy="582613"/>
        </p:xfrm>
        <a:graphic>
          <a:graphicData uri="http://schemas.openxmlformats.org/presentationml/2006/ole">
            <p:oleObj spid="_x0000_s6149" name="Equation" r:id="rId4" imgW="1485720" imgH="291960" progId="Equation.3">
              <p:embed/>
            </p:oleObj>
          </a:graphicData>
        </a:graphic>
      </p:graphicFrame>
    </p:spTree>
    <p:extLst>
      <p:ext uri="{BB962C8B-B14F-4D97-AF65-F5344CB8AC3E}">
        <p14:creationId xmlns="" xmlns:p14="http://schemas.microsoft.com/office/powerpoint/2010/main" val="627064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33633" y="1622745"/>
            <a:ext cx="6490880" cy="584775"/>
          </a:xfrm>
          <a:prstGeom prst="rect">
            <a:avLst/>
          </a:prstGeom>
          <a:noFill/>
        </p:spPr>
        <p:txBody>
          <a:bodyPr wrap="none" rtlCol="0">
            <a:spAutoFit/>
          </a:bodyPr>
          <a:lstStyle>
            <a:defPPr>
              <a:defRPr lang="en-US"/>
            </a:defPPr>
            <a:lvl1pPr algn="ctr">
              <a:defRPr sz="3200" b="1">
                <a:latin typeface="TarzanaNarrowBold"/>
              </a:defRPr>
            </a:lvl1pPr>
          </a:lstStyle>
          <a:p>
            <a:r>
              <a:rPr lang="en-US" dirty="0"/>
              <a:t>Convergence in a normed space</a:t>
            </a:r>
          </a:p>
        </p:txBody>
      </p:sp>
      <mc:AlternateContent xmlns:mc="http://schemas.openxmlformats.org/markup-compatibility/2006">
        <mc:Choice xmlns="" xmlns:a14="http://schemas.microsoft.com/office/drawing/2010/main" Requires="a14">
          <p:sp>
            <p:nvSpPr>
              <p:cNvPr id="4" name="TextBox 3"/>
              <p:cNvSpPr txBox="1"/>
              <p:nvPr/>
            </p:nvSpPr>
            <p:spPr>
              <a:xfrm>
                <a:off x="2202290" y="2871996"/>
                <a:ext cx="8023541" cy="2789097"/>
              </a:xfrm>
              <a:prstGeom prst="rect">
                <a:avLst/>
              </a:prstGeom>
              <a:noFill/>
            </p:spPr>
            <p:txBody>
              <a:bodyPr wrap="square" rtlCol="0">
                <a:spAutoFit/>
              </a:bodyPr>
              <a:lstStyle/>
              <a:p>
                <a:r>
                  <a:rPr lang="en-US" sz="2400" b="1" dirty="0" smtClean="0"/>
                  <a:t>Definition</a:t>
                </a:r>
                <a:endParaRPr lang="en-US" sz="2400" dirty="0"/>
              </a:p>
              <a:p>
                <a:r>
                  <a:rPr lang="en-US" sz="2400" dirty="0"/>
                  <a:t>Let </a:t>
                </a:r>
                <a14:m>
                  <m:oMath xmlns:m="http://schemas.openxmlformats.org/officeDocument/2006/math">
                    <m:d>
                      <m:dPr>
                        <m:ctrlPr>
                          <a:rPr lang="en-US" sz="2400" i="1">
                            <a:latin typeface="Cambria Math" panose="02040503050406030204" pitchFamily="18" charset="0"/>
                          </a:rPr>
                        </m:ctrlPr>
                      </m:dPr>
                      <m:e>
                        <m:r>
                          <a:rPr lang="en-US" sz="2400" i="1">
                            <a:latin typeface="Cambria Math" panose="02040503050406030204" pitchFamily="18" charset="0"/>
                          </a:rPr>
                          <m:t>𝐸</m:t>
                        </m:r>
                        <m:r>
                          <a:rPr lang="en-US" sz="2400" i="1">
                            <a:latin typeface="Cambria Math" panose="02040503050406030204" pitchFamily="18" charset="0"/>
                          </a:rPr>
                          <m:t>,</m:t>
                        </m:r>
                        <m:d>
                          <m:dPr>
                            <m:begChr m:val="‖"/>
                            <m:endChr m:val="‖"/>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m:t>
                            </m:r>
                          </m:e>
                        </m:d>
                      </m:e>
                    </m:d>
                  </m:oMath>
                </a14:m>
                <a:r>
                  <a:rPr lang="en-US" sz="2400" dirty="0" smtClean="0"/>
                  <a:t> be </a:t>
                </a:r>
                <a:r>
                  <a:rPr lang="en-US" sz="2400" dirty="0"/>
                  <a:t>a normed space. We say that a </a:t>
                </a:r>
                <a:r>
                  <a:rPr lang="en-US" sz="2400" dirty="0" smtClean="0"/>
                  <a:t>sequence </a:t>
                </a:r>
                <a14:m>
                  <m:oMath xmlns:m="http://schemas.openxmlformats.org/officeDocument/2006/math">
                    <m:d>
                      <m:dPr>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e>
                    </m:d>
                  </m:oMath>
                </a14:m>
                <a:r>
                  <a:rPr lang="en-US" sz="2400" i="1" dirty="0" smtClean="0"/>
                  <a:t/>
                </a:r>
                <a:r>
                  <a:rPr lang="en-US" sz="2400" dirty="0"/>
                  <a:t>of elements </a:t>
                </a:r>
                <a:r>
                  <a:rPr lang="en-US" sz="2400" dirty="0" smtClean="0"/>
                  <a:t>of </a:t>
                </a:r>
                <a:r>
                  <a:rPr lang="en-US" sz="2400" i="1" dirty="0"/>
                  <a:t>E </a:t>
                </a:r>
                <a:r>
                  <a:rPr lang="en-US" sz="2400" dirty="0" smtClean="0"/>
                  <a:t>converges to </a:t>
                </a:r>
                <a:r>
                  <a:rPr lang="en-US" sz="2400" dirty="0"/>
                  <a:t>some </a:t>
                </a:r>
                <a14:m>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oMath>
                </a14:m>
                <a:r>
                  <a:rPr lang="en-US" sz="2400" dirty="0" smtClean="0"/>
                  <a:t>, </a:t>
                </a:r>
                <a:r>
                  <a:rPr lang="en-US" sz="2400" dirty="0"/>
                  <a:t>if for </a:t>
                </a:r>
                <a:r>
                  <a:rPr lang="en-US" sz="2400" dirty="0" smtClean="0"/>
                  <a:t>every </a:t>
                </a:r>
                <a14:m>
                  <m:oMath xmlns:m="http://schemas.openxmlformats.org/officeDocument/2006/math">
                    <m:r>
                      <a:rPr lang="en-US" sz="2400" i="1" smtClean="0">
                        <a:latin typeface="Cambria Math" panose="02040503050406030204" pitchFamily="18" charset="0"/>
                        <a:ea typeface="Cambria Math" panose="02040503050406030204" pitchFamily="18" charset="0"/>
                      </a:rPr>
                      <m:t>𝜀</m:t>
                    </m:r>
                    <m:r>
                      <a:rPr lang="en-US" sz="2400" b="0" i="1" smtClean="0">
                        <a:latin typeface="Cambria Math" panose="02040503050406030204" pitchFamily="18" charset="0"/>
                        <a:ea typeface="Cambria Math" panose="02040503050406030204" pitchFamily="18" charset="0"/>
                      </a:rPr>
                      <m:t>&gt;0</m:t>
                    </m:r>
                  </m:oMath>
                </a14:m>
                <a:r>
                  <a:rPr lang="en-US" sz="2400" dirty="0" smtClean="0"/>
                  <a:t> there </a:t>
                </a:r>
                <a:r>
                  <a:rPr lang="en-US" sz="2400" dirty="0"/>
                  <a:t>exists a </a:t>
                </a:r>
                <a:r>
                  <a:rPr lang="en-US" sz="2400" dirty="0" smtClean="0"/>
                  <a:t>number </a:t>
                </a:r>
                <a:r>
                  <a:rPr lang="en-US" sz="2400" i="1" dirty="0" smtClean="0"/>
                  <a:t>M </a:t>
                </a:r>
                <a:r>
                  <a:rPr lang="en-US" sz="2400" dirty="0"/>
                  <a:t>such that for </a:t>
                </a:r>
                <a:r>
                  <a:rPr lang="en-US" sz="2400" dirty="0" smtClean="0"/>
                  <a:t>every </a:t>
                </a:r>
                <a14:m>
                  <m:oMath xmlns:m="http://schemas.openxmlformats.org/officeDocument/2006/math">
                    <m:r>
                      <a:rPr lang="en-US" sz="2400" b="0" i="1" smtClean="0">
                        <a:latin typeface="Cambria Math" panose="02040503050406030204" pitchFamily="18" charset="0"/>
                      </a:rPr>
                      <m:t>𝑛</m:t>
                    </m:r>
                    <m:r>
                      <a:rPr lang="en-US" sz="2400" b="0" i="1" smtClean="0">
                        <a:latin typeface="Cambria Math" panose="02040503050406030204" pitchFamily="18" charset="0"/>
                      </a:rPr>
                      <m:t>≥</m:t>
                    </m:r>
                    <m:r>
                      <a:rPr lang="en-US" sz="2400" b="0" i="1" smtClean="0">
                        <a:latin typeface="Cambria Math" panose="02040503050406030204" pitchFamily="18" charset="0"/>
                      </a:rPr>
                      <m:t>𝑀</m:t>
                    </m:r>
                  </m:oMath>
                </a14:m>
                <a:r>
                  <a:rPr lang="en-US" sz="2400" i="1" dirty="0" smtClean="0"/>
                  <a:t/>
                </a:r>
                <a:r>
                  <a:rPr lang="en-US" sz="2400" dirty="0"/>
                  <a:t>we have </a:t>
                </a:r>
                <a:endParaRPr lang="en-US" sz="2400" dirty="0" smtClean="0"/>
              </a:p>
              <a:p>
                <a14:m>
                  <m:oMath xmlns:m="http://schemas.openxmlformats.org/officeDocument/2006/math">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r>
                          <a:rPr lang="en-US" sz="2400" b="0" i="1" smtClean="0">
                            <a:latin typeface="Cambria Math" panose="02040503050406030204" pitchFamily="18" charset="0"/>
                          </a:rPr>
                          <m:t>𝑥</m:t>
                        </m:r>
                      </m:e>
                    </m:d>
                    <m:r>
                      <a:rPr lang="en-US" sz="2400" b="0" i="1" smtClean="0">
                        <a:latin typeface="Cambria Math" panose="02040503050406030204" pitchFamily="18" charset="0"/>
                      </a:rPr>
                      <m:t>&lt;</m:t>
                    </m:r>
                    <m:r>
                      <a:rPr lang="en-US" sz="2400" b="0" i="1" smtClean="0">
                        <a:latin typeface="Cambria Math" panose="02040503050406030204" pitchFamily="18" charset="0"/>
                        <a:ea typeface="Cambria Math" panose="02040503050406030204" pitchFamily="18" charset="0"/>
                      </a:rPr>
                      <m:t>𝜀</m:t>
                    </m:r>
                    <m:r>
                      <a:rPr lang="en-US" sz="2400" b="0" i="1" smtClean="0">
                        <a:latin typeface="Cambria Math" panose="02040503050406030204" pitchFamily="18" charset="0"/>
                        <a:ea typeface="Cambria Math" panose="02040503050406030204" pitchFamily="18" charset="0"/>
                      </a:rPr>
                      <m:t>.</m:t>
                    </m:r>
                  </m:oMath>
                </a14:m>
                <a:r>
                  <a:rPr lang="en-US" sz="2400" dirty="0" smtClean="0"/>
                  <a:t/>
                </a:r>
                <a:endParaRPr lang="en-US" sz="2400" dirty="0" smtClean="0"/>
              </a:p>
              <a:p>
                <a:endParaRPr lang="en-US" sz="2400" dirty="0" smtClean="0"/>
              </a:p>
              <a:p>
                <a:r>
                  <a:rPr lang="en-US" sz="2400" dirty="0" smtClean="0"/>
                  <a:t>In </a:t>
                </a:r>
                <a:r>
                  <a:rPr lang="en-US" sz="2400" dirty="0" smtClean="0"/>
                  <a:t>such </a:t>
                </a:r>
                <a:r>
                  <a:rPr lang="en-US" sz="2400" dirty="0"/>
                  <a:t>a case we </a:t>
                </a:r>
                <a:r>
                  <a:rPr lang="en-US" sz="2400" dirty="0" smtClean="0"/>
                  <a:t>write</a:t>
                </a:r>
                <a:r>
                  <a:rPr lang="en-US" sz="2400" i="1" dirty="0"/>
                  <a:t/>
                </a:r>
                <a14:m>
                  <m:oMath xmlns:m="http://schemas.openxmlformats.org/officeDocument/2006/math">
                    <m:func>
                      <m:funcPr>
                        <m:ctrlPr>
                          <a:rPr lang="en-US" sz="2400" i="1" smtClean="0">
                            <a:latin typeface="Cambria Math" panose="02040503050406030204" pitchFamily="18" charset="0"/>
                          </a:rPr>
                        </m:ctrlPr>
                      </m:funcPr>
                      <m:fName>
                        <m:limLow>
                          <m:limLowPr>
                            <m:ctrlPr>
                              <a:rPr lang="en-US" sz="2400" i="1" smtClean="0">
                                <a:latin typeface="Cambria Math" panose="02040503050406030204" pitchFamily="18" charset="0"/>
                              </a:rPr>
                            </m:ctrlPr>
                          </m:limLowPr>
                          <m:e>
                            <m:r>
                              <m:rPr>
                                <m:sty m:val="p"/>
                              </m:rPr>
                              <a:rPr lang="en-US" sz="2400" i="0" smtClean="0">
                                <a:latin typeface="Cambria Math" panose="02040503050406030204" pitchFamily="18" charset="0"/>
                              </a:rPr>
                              <m:t>lim</m:t>
                            </m:r>
                          </m:e>
                          <m:lim>
                            <m:r>
                              <a:rPr lang="en-US" sz="2400" b="0" i="1" smtClean="0">
                                <a:latin typeface="Cambria Math" panose="02040503050406030204" pitchFamily="18" charset="0"/>
                              </a:rPr>
                              <m:t>𝑛</m:t>
                            </m:r>
                            <m:r>
                              <a:rPr lang="en-US" sz="2400" i="1">
                                <a:latin typeface="Cambria Math" panose="02040503050406030204" pitchFamily="18" charset="0"/>
                                <a:ea typeface="Cambria Math" panose="02040503050406030204" pitchFamily="18" charset="0"/>
                              </a:rPr>
                              <m:t>→∞</m:t>
                            </m:r>
                          </m:lim>
                        </m:limLow>
                      </m:fName>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r>
                          <a:rPr lang="en-US" sz="2400" b="0" i="1" smtClean="0">
                            <a:latin typeface="Cambria Math" panose="02040503050406030204" pitchFamily="18" charset="0"/>
                          </a:rPr>
                          <m:t>𝑥</m:t>
                        </m:r>
                      </m:e>
                    </m:func>
                  </m:oMath>
                </a14:m>
                <a:r>
                  <a:rPr lang="en-US" sz="2400" dirty="0" smtClean="0"/>
                  <a:t> or </a:t>
                </a:r>
                <a:r>
                  <a:rPr lang="en-US" sz="2400" dirty="0" smtClean="0"/>
                  <a:t>simply</a:t>
                </a:r>
                <a14:m>
                  <m:oMath xmlns:m="http://schemas.openxmlformats.org/officeDocument/2006/math">
                    <m:r>
                      <a:rPr lang="en-US" sz="2400" b="0" i="0" smtClean="0">
                        <a:latin typeface="Cambria Math" panose="02040503050406030204" pitchFamily="18" charset="0"/>
                      </a:rPr>
                      <m:t> </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oMath>
                </a14:m>
                <a:r>
                  <a:rPr lang="en-US" sz="2400" dirty="0" smtClean="0"/>
                  <a:t>.</a:t>
                </a:r>
                <a:endParaRPr lang="en-US" sz="2400" dirty="0"/>
              </a:p>
            </p:txBody>
          </p:sp>
        </mc:Choice>
        <mc:Fallback>
          <p:sp>
            <p:nvSpPr>
              <p:cNvPr id="4" name="TextBox 3"/>
              <p:cNvSpPr txBox="1">
                <a:spLocks noRot="1" noChangeAspect="1" noMove="1" noResize="1" noEditPoints="1" noAdjustHandles="1" noChangeArrowheads="1" noChangeShapeType="1" noTextEdit="1"/>
              </p:cNvSpPr>
              <p:nvPr/>
            </p:nvSpPr>
            <p:spPr>
              <a:xfrm>
                <a:off x="1651718" y="2871997"/>
                <a:ext cx="6017656" cy="2789097"/>
              </a:xfrm>
              <a:prstGeom prst="rect">
                <a:avLst/>
              </a:prstGeom>
              <a:blipFill rotWithShape="0">
                <a:blip r:embed="rId2"/>
                <a:stretch>
                  <a:fillRect l="-1140" t="-1747" r="-912" b="-437"/>
                </a:stretch>
              </a:blipFill>
            </p:spPr>
            <p:txBody>
              <a:bodyPr/>
              <a:lstStyle/>
              <a:p>
                <a:r>
                  <a:rPr lang="en-US">
                    <a:noFill/>
                  </a:rPr>
                  <a:t> </a:t>
                </a:r>
              </a:p>
            </p:txBody>
          </p:sp>
        </mc:Fallback>
      </mc:AlternateContent>
    </p:spTree>
    <p:extLst>
      <p:ext uri="{BB962C8B-B14F-4D97-AF65-F5344CB8AC3E}">
        <p14:creationId xmlns="" xmlns:p14="http://schemas.microsoft.com/office/powerpoint/2010/main" val="1812945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940159" y="2395476"/>
                <a:ext cx="10212946" cy="1968168"/>
              </a:xfrm>
              <a:prstGeom prst="rect">
                <a:avLst/>
              </a:prstGeom>
            </p:spPr>
            <p:txBody>
              <a:bodyPr wrap="square">
                <a:spAutoFit/>
              </a:bodyPr>
              <a:lstStyle/>
              <a:p>
                <a:pPr marL="457200" indent="-457200">
                  <a:buAutoNum type="arabicPeriod"/>
                </a:pPr>
                <a:r>
                  <a:rPr lang="en-US" sz="2400" dirty="0" smtClean="0"/>
                  <a:t>A convergent sequence has a unique limit.</a:t>
                </a:r>
              </a:p>
              <a:p>
                <a:endParaRPr lang="en-US" sz="2400" dirty="0" smtClean="0"/>
              </a:p>
              <a:p>
                <a:r>
                  <a:rPr lang="en-US" sz="2400" dirty="0" smtClean="0"/>
                  <a:t>2. Let </a:t>
                </a:r>
                <a14:m>
                  <m:oMath xmlns:m="http://schemas.openxmlformats.org/officeDocument/2006/math">
                    <m:r>
                      <a:rPr lang="en-US" sz="2400" i="1" smtClean="0">
                        <a:latin typeface="Cambria Math" panose="02040503050406030204" pitchFamily="18" charset="0"/>
                        <a:ea typeface="Cambria Math" panose="02040503050406030204" pitchFamily="18" charset="0"/>
                      </a:rPr>
                      <m:t>𝛼</m:t>
                    </m:r>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𝛼</m:t>
                        </m:r>
                      </m:e>
                      <m:sub>
                        <m:r>
                          <a:rPr lang="en-US" sz="2400" b="0" i="1" smtClean="0">
                            <a:latin typeface="Cambria Math" panose="02040503050406030204" pitchFamily="18" charset="0"/>
                            <a:ea typeface="Cambria Math" panose="02040503050406030204" pitchFamily="18" charset="0"/>
                          </a:rPr>
                          <m:t>𝑛</m:t>
                        </m:r>
                      </m:sub>
                    </m:sSub>
                  </m:oMath>
                </a14:m>
                <a:r>
                  <a:rPr lang="en-US" sz="2400" dirty="0" smtClean="0"/>
                  <a:t> are the scalars, If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oMath>
                </a14:m>
                <a:r>
                  <a:rPr lang="en-US" sz="2400" dirty="0" smtClean="0"/>
                  <a:t> and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𝑛</m:t>
                        </m:r>
                      </m:sub>
                    </m:sSub>
                    <m:r>
                      <a:rPr lang="en-US" sz="2400" i="1" smtClean="0">
                        <a:latin typeface="Cambria Math" panose="02040503050406030204" pitchFamily="18" charset="0"/>
                        <a:ea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𝛼</m:t>
                    </m:r>
                  </m:oMath>
                </a14:m>
                <a:r>
                  <a:rPr lang="en-US" sz="2400" dirty="0" smtClean="0"/>
                  <a:t>, then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𝛼</m:t>
                        </m:r>
                      </m:e>
                      <m:sub>
                        <m:r>
                          <a:rPr lang="en-US" sz="2400" b="0" i="1" smtClean="0">
                            <a:latin typeface="Cambria Math" panose="02040503050406030204" pitchFamily="18" charset="0"/>
                          </a:rPr>
                          <m:t>𝑛</m:t>
                        </m:r>
                      </m:sub>
                    </m:sSub>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r>
                      <a:rPr lang="en-US" sz="2400" i="1" smtClean="0">
                        <a:latin typeface="Cambria Math" panose="02040503050406030204" pitchFamily="18" charset="0"/>
                        <a:ea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𝛼</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oMath>
                </a14:m>
                <a:endParaRPr lang="en-US" sz="2400" b="0" dirty="0" smtClean="0">
                  <a:ea typeface="Cambria Math" panose="02040503050406030204" pitchFamily="18" charset="0"/>
                </a:endParaRPr>
              </a:p>
              <a:p>
                <a:endParaRPr lang="en-US" sz="2400" b="0" dirty="0" smtClean="0">
                  <a:ea typeface="Cambria Math" panose="02040503050406030204" pitchFamily="18" charset="0"/>
                </a:endParaRPr>
              </a:p>
              <a:p>
                <a:r>
                  <a:rPr lang="en-US" sz="2400" dirty="0" smtClean="0"/>
                  <a:t>3. If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𝑥</m:t>
                    </m:r>
                  </m:oMath>
                </a14:m>
                <a:r>
                  <a:rPr lang="en-US" sz="2400" dirty="0" smtClean="0"/>
                  <a:t> and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𝑦</m:t>
                        </m:r>
                      </m:e>
                      <m:sub>
                        <m:r>
                          <a:rPr lang="en-US" sz="2400" i="1">
                            <a:latin typeface="Cambria Math" panose="02040503050406030204" pitchFamily="18" charset="0"/>
                          </a:rPr>
                          <m:t>𝑛</m:t>
                        </m:r>
                      </m:sub>
                    </m:sSub>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𝑦</m:t>
                    </m:r>
                  </m:oMath>
                </a14:m>
                <a:r>
                  <a:rPr lang="en-US" sz="2400" dirty="0" smtClean="0"/>
                  <a:t> then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𝑦</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𝑦</m:t>
                    </m:r>
                    <m:r>
                      <a:rPr lang="en-US" sz="2400" b="0" i="1" smtClean="0">
                        <a:latin typeface="Cambria Math" panose="02040503050406030204" pitchFamily="18" charset="0"/>
                        <a:ea typeface="Cambria Math" panose="02040503050406030204" pitchFamily="18" charset="0"/>
                      </a:rPr>
                      <m:t>.</m:t>
                    </m:r>
                  </m:oMath>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05119" y="2395476"/>
                <a:ext cx="7659710" cy="1968168"/>
              </a:xfrm>
              <a:prstGeom prst="rect">
                <a:avLst/>
              </a:prstGeom>
              <a:blipFill rotWithShape="0">
                <a:blip r:embed="rId2"/>
                <a:stretch>
                  <a:fillRect l="-895" t="-2477" b="-5263"/>
                </a:stretch>
              </a:blipFill>
            </p:spPr>
            <p:txBody>
              <a:bodyPr/>
              <a:lstStyle/>
              <a:p>
                <a:r>
                  <a:rPr lang="en-US">
                    <a:noFill/>
                  </a:rPr>
                  <a:t> </a:t>
                </a:r>
              </a:p>
            </p:txBody>
          </p:sp>
        </mc:Fallback>
      </mc:AlternateContent>
      <p:sp>
        <p:nvSpPr>
          <p:cNvPr id="3" name="Rectangle 2"/>
          <p:cNvSpPr/>
          <p:nvPr/>
        </p:nvSpPr>
        <p:spPr>
          <a:xfrm>
            <a:off x="4207321" y="900375"/>
            <a:ext cx="984565" cy="523220"/>
          </a:xfrm>
          <a:prstGeom prst="rect">
            <a:avLst/>
          </a:prstGeom>
        </p:spPr>
        <p:txBody>
          <a:bodyPr wrap="none">
            <a:spAutoFit/>
          </a:bodyPr>
          <a:lstStyle/>
          <a:p>
            <a:r>
              <a:rPr lang="en-US" sz="2800" b="1" dirty="0" smtClean="0">
                <a:latin typeface="TarzanaNarrowBold"/>
              </a:rPr>
              <a:t>Note</a:t>
            </a:r>
            <a:endParaRPr lang="en-US" sz="2800" dirty="0"/>
          </a:p>
        </p:txBody>
      </p:sp>
    </p:spTree>
    <p:extLst>
      <p:ext uri="{BB962C8B-B14F-4D97-AF65-F5344CB8AC3E}">
        <p14:creationId xmlns="" xmlns:p14="http://schemas.microsoft.com/office/powerpoint/2010/main" val="1528639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1960" y="2060615"/>
            <a:ext cx="4039888" cy="523220"/>
          </a:xfrm>
          <a:prstGeom prst="rect">
            <a:avLst/>
          </a:prstGeom>
          <a:noFill/>
        </p:spPr>
        <p:txBody>
          <a:bodyPr wrap="none" rtlCol="0">
            <a:spAutoFit/>
          </a:bodyPr>
          <a:lstStyle/>
          <a:p>
            <a:pPr algn="ctr"/>
            <a:r>
              <a:rPr lang="en-US" sz="2800" b="1" dirty="0" smtClean="0">
                <a:latin typeface="TarzanaNarrowBold"/>
              </a:rPr>
              <a:t> Uniform Convergence</a:t>
            </a:r>
            <a:endParaRPr lang="en-US" sz="2800" b="1" dirty="0">
              <a:latin typeface="TarzanaNarrowBold"/>
            </a:endParaRPr>
          </a:p>
        </p:txBody>
      </p:sp>
      <mc:AlternateContent xmlns:mc="http://schemas.openxmlformats.org/markup-compatibility/2006">
        <mc:Choice xmlns="" xmlns:a14="http://schemas.microsoft.com/office/drawing/2010/main" Requires="a14">
          <p:sp>
            <p:nvSpPr>
              <p:cNvPr id="3" name="TextBox 2"/>
              <p:cNvSpPr txBox="1"/>
              <p:nvPr/>
            </p:nvSpPr>
            <p:spPr>
              <a:xfrm>
                <a:off x="1455313" y="2975020"/>
                <a:ext cx="9066726" cy="1569660"/>
              </a:xfrm>
              <a:prstGeom prst="rect">
                <a:avLst/>
              </a:prstGeom>
              <a:noFill/>
            </p:spPr>
            <p:txBody>
              <a:bodyPr wrap="square" rtlCol="0">
                <a:spAutoFit/>
              </a:bodyPr>
              <a:lstStyle/>
              <a:p>
                <a:r>
                  <a:rPr lang="en-US" sz="2400" dirty="0" smtClean="0"/>
                  <a:t>Consider </a:t>
                </a:r>
                <a:r>
                  <a:rPr lang="en-US" sz="2400" dirty="0"/>
                  <a:t>the </a:t>
                </a:r>
                <a:r>
                  <a:rPr lang="en-US" sz="2400" dirty="0" smtClean="0"/>
                  <a:t>space </a:t>
                </a:r>
                <a14:m>
                  <m:oMath xmlns:m="http://schemas.openxmlformats.org/officeDocument/2006/math">
                    <m:r>
                      <a:rPr lang="en-US" sz="2400" b="0" i="1" smtClean="0">
                        <a:latin typeface="Cambria Math" panose="02040503050406030204" pitchFamily="18" charset="0"/>
                      </a:rPr>
                      <m:t>𝐶</m:t>
                    </m:r>
                    <m:r>
                      <a:rPr lang="en-US" sz="2400" b="0" i="1" smtClean="0">
                        <a:latin typeface="Cambria Math" panose="02040503050406030204" pitchFamily="18" charset="0"/>
                      </a:rPr>
                      <m:t>(</m:t>
                    </m:r>
                    <m:r>
                      <m:rPr>
                        <m:sty m:val="p"/>
                      </m:rPr>
                      <a:rPr lang="en-US" sz="2400" i="1">
                        <a:latin typeface="Cambria Math" panose="02040503050406030204" pitchFamily="18" charset="0"/>
                        <a:ea typeface="Cambria Math" panose="02040503050406030204" pitchFamily="18" charset="0"/>
                      </a:rPr>
                      <m:t>Ω</m:t>
                    </m:r>
                    <m:r>
                      <a:rPr lang="en-US" sz="2400" b="0" i="1" smtClean="0">
                        <a:latin typeface="Cambria Math" panose="02040503050406030204" pitchFamily="18" charset="0"/>
                      </a:rPr>
                      <m:t>)</m:t>
                    </m:r>
                  </m:oMath>
                </a14:m>
                <a:r>
                  <a:rPr lang="en-US" sz="2400" i="1" dirty="0" smtClean="0"/>
                  <a:t/>
                </a:r>
                <a:r>
                  <a:rPr lang="en-US" sz="2400" dirty="0"/>
                  <a:t>of all </a:t>
                </a:r>
                <a:r>
                  <a:rPr lang="en-US" sz="2400" dirty="0" smtClean="0"/>
                  <a:t>continuous functions </a:t>
                </a:r>
                <a:r>
                  <a:rPr lang="en-US" sz="2400" dirty="0"/>
                  <a:t>defined on a closed bounded set </a:t>
                </a:r>
                <a:r>
                  <a:rPr lang="en-US" sz="2400" i="1" dirty="0"/>
                  <a:t/>
                </a:r>
                <a14:m>
                  <m:oMath xmlns:m="http://schemas.openxmlformats.org/officeDocument/2006/math">
                    <m:r>
                      <m:rPr>
                        <m:sty m:val="p"/>
                      </m:rPr>
                      <a:rPr lang="el-GR" sz="2400" i="1" smtClean="0">
                        <a:latin typeface="Cambria Math" panose="02040503050406030204" pitchFamily="18" charset="0"/>
                        <a:ea typeface="Cambria Math" panose="02040503050406030204" pitchFamily="18" charset="0"/>
                      </a:rPr>
                      <m:t>Ω</m:t>
                    </m:r>
                    <m:r>
                      <a:rPr lang="el-GR" sz="2400" i="1" smtClean="0">
                        <a:latin typeface="Cambria Math" panose="02040503050406030204" pitchFamily="18" charset="0"/>
                        <a:ea typeface="Cambria Math" panose="02040503050406030204" pitchFamily="18" charset="0"/>
                      </a:rPr>
                      <m:t>⊂</m:t>
                    </m:r>
                    <m:sSup>
                      <m:sSupPr>
                        <m:ctrlPr>
                          <a:rPr lang="el-GR" sz="2400" i="1" smtClean="0">
                            <a:latin typeface="Cambria Math" panose="02040503050406030204" pitchFamily="18" charset="0"/>
                            <a:ea typeface="Cambria Math" panose="02040503050406030204" pitchFamily="18" charset="0"/>
                          </a:rPr>
                        </m:ctrlPr>
                      </m:sSupPr>
                      <m:e>
                        <m:r>
                          <a:rPr lang="el-GR" sz="2400" i="1">
                            <a:latin typeface="Cambria Math" panose="02040503050406030204" pitchFamily="18" charset="0"/>
                            <a:ea typeface="Cambria Math" panose="02040503050406030204" pitchFamily="18" charset="0"/>
                          </a:rPr>
                          <m:t>ℝ</m:t>
                        </m:r>
                      </m:e>
                      <m:sup>
                        <m:r>
                          <a:rPr lang="en-US" sz="2400" b="0" i="1" smtClean="0">
                            <a:latin typeface="Cambria Math" panose="02040503050406030204" pitchFamily="18" charset="0"/>
                            <a:ea typeface="Cambria Math" panose="02040503050406030204" pitchFamily="18" charset="0"/>
                          </a:rPr>
                          <m:t>𝑁</m:t>
                        </m:r>
                      </m:sup>
                    </m:sSup>
                  </m:oMath>
                </a14:m>
                <a:r>
                  <a:rPr lang="en-US" sz="2400" dirty="0" smtClean="0"/>
                  <a:t>. </a:t>
                </a:r>
                <a:r>
                  <a:rPr lang="en-US" sz="2400" dirty="0"/>
                  <a:t>We say </a:t>
                </a:r>
                <a:r>
                  <a:rPr lang="en-US" sz="2400" dirty="0" smtClean="0"/>
                  <a:t>that the sequence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𝑓</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𝐶</m:t>
                    </m:r>
                    <m:r>
                      <a:rPr lang="en-US" sz="2400" i="1">
                        <a:latin typeface="Cambria Math" panose="02040503050406030204" pitchFamily="18" charset="0"/>
                      </a:rPr>
                      <m:t>(</m:t>
                    </m:r>
                    <m:r>
                      <m:rPr>
                        <m:sty m:val="p"/>
                      </m:rPr>
                      <a:rPr lang="en-US" sz="2400" i="1">
                        <a:latin typeface="Cambria Math" panose="02040503050406030204" pitchFamily="18" charset="0"/>
                        <a:ea typeface="Cambria Math" panose="02040503050406030204" pitchFamily="18" charset="0"/>
                      </a:rPr>
                      <m:t>Ω</m:t>
                    </m:r>
                    <m:r>
                      <a:rPr lang="en-US" sz="2400" i="1">
                        <a:latin typeface="Cambria Math" panose="02040503050406030204" pitchFamily="18" charset="0"/>
                      </a:rPr>
                      <m:t>)</m:t>
                    </m:r>
                  </m:oMath>
                </a14:m>
                <a:r>
                  <a:rPr lang="en-US" sz="2400" dirty="0" smtClean="0"/>
                  <a:t> converges uniformly to </a:t>
                </a:r>
                <a14:m>
                  <m:oMath xmlns:m="http://schemas.openxmlformats.org/officeDocument/2006/math">
                    <m:r>
                      <a:rPr lang="en-US" sz="2400" b="0" i="1" smtClean="0">
                        <a:latin typeface="Cambria Math" panose="02040503050406030204" pitchFamily="18" charset="0"/>
                      </a:rPr>
                      <m:t>𝑓</m:t>
                    </m:r>
                  </m:oMath>
                </a14:m>
                <a:r>
                  <a:rPr lang="en-US" sz="2400" dirty="0" smtClean="0"/>
                  <a:t> if </a:t>
                </a:r>
                <a:r>
                  <a:rPr lang="en-US" sz="2400" dirty="0"/>
                  <a:t>for </a:t>
                </a:r>
                <a:r>
                  <a:rPr lang="en-US" sz="2400" dirty="0" smtClean="0"/>
                  <a:t>every </a:t>
                </a:r>
                <a14:m>
                  <m:oMath xmlns:m="http://schemas.openxmlformats.org/officeDocument/2006/math">
                    <m:r>
                      <a:rPr lang="en-US" sz="2400" i="1" smtClean="0">
                        <a:latin typeface="Cambria Math" panose="02040503050406030204" pitchFamily="18" charset="0"/>
                        <a:ea typeface="Cambria Math" panose="02040503050406030204" pitchFamily="18" charset="0"/>
                      </a:rPr>
                      <m:t>𝜀</m:t>
                    </m:r>
                    <m:r>
                      <a:rPr lang="en-US" sz="2400" b="0" i="1" smtClean="0">
                        <a:latin typeface="Cambria Math" panose="02040503050406030204" pitchFamily="18" charset="0"/>
                        <a:ea typeface="Cambria Math" panose="02040503050406030204" pitchFamily="18" charset="0"/>
                      </a:rPr>
                      <m:t>&gt;0</m:t>
                    </m:r>
                  </m:oMath>
                </a14:m>
                <a:r>
                  <a:rPr lang="en-US" sz="2400" dirty="0" smtClean="0"/>
                  <a:t> there </a:t>
                </a:r>
                <a:r>
                  <a:rPr lang="en-US" sz="2400" dirty="0"/>
                  <a:t>exists a </a:t>
                </a:r>
                <a:r>
                  <a:rPr lang="en-US" sz="2400" dirty="0" smtClean="0"/>
                  <a:t>constant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0</m:t>
                        </m:r>
                      </m:sub>
                    </m:sSub>
                  </m:oMath>
                </a14:m>
                <a:r>
                  <a:rPr lang="en-US" sz="2400" dirty="0" smtClean="0"/>
                  <a:t> such that </a:t>
                </a:r>
                <a14:m>
                  <m:oMath xmlns:m="http://schemas.openxmlformats.org/officeDocument/2006/math">
                    <m:d>
                      <m:dPr>
                        <m:begChr m:val="|"/>
                        <m:endChr m:val="|"/>
                        <m:ctrlPr>
                          <a:rPr lang="en-US" sz="2400" i="1" smtClean="0">
                            <a:latin typeface="Cambria Math" panose="02040503050406030204" pitchFamily="18" charset="0"/>
                          </a:rPr>
                        </m:ctrlPr>
                      </m:dPr>
                      <m:e>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e>
                    </m:d>
                    <m:r>
                      <a:rPr lang="en-US" sz="2400" b="0" i="1" smtClean="0">
                        <a:latin typeface="Cambria Math" panose="02040503050406030204" pitchFamily="18" charset="0"/>
                      </a:rPr>
                      <m:t>&lt;</m:t>
                    </m:r>
                    <m:r>
                      <a:rPr lang="en-US" sz="2400" b="0" i="1" smtClean="0">
                        <a:latin typeface="Cambria Math" panose="02040503050406030204" pitchFamily="18" charset="0"/>
                        <a:ea typeface="Cambria Math" panose="02040503050406030204" pitchFamily="18" charset="0"/>
                      </a:rPr>
                      <m:t>𝜀</m:t>
                    </m:r>
                  </m:oMath>
                </a14:m>
                <a:r>
                  <a:rPr lang="en-US" sz="2400" dirty="0" smtClean="0"/>
                  <a:t> for all </a:t>
                </a:r>
                <a14:m>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m:rPr>
                        <m:sty m:val="p"/>
                      </m:rPr>
                      <a:rPr lang="el-GR" sz="2400" b="0" i="1" smtClean="0">
                        <a:latin typeface="Cambria Math" panose="02040503050406030204" pitchFamily="18" charset="0"/>
                        <a:ea typeface="Cambria Math" panose="02040503050406030204" pitchFamily="18" charset="0"/>
                      </a:rPr>
                      <m:t>Ω</m:t>
                    </m:r>
                  </m:oMath>
                </a14:m>
                <a:r>
                  <a:rPr lang="en-US" sz="2400" dirty="0" smtClean="0"/>
                  <a:t> and all </a:t>
                </a:r>
                <a14:m>
                  <m:oMath xmlns:m="http://schemas.openxmlformats.org/officeDocument/2006/math">
                    <m:r>
                      <a:rPr lang="en-US" sz="2400" b="0" i="1" smtClean="0">
                        <a:latin typeface="Cambria Math" panose="02040503050406030204" pitchFamily="18" charset="0"/>
                      </a:rPr>
                      <m:t>𝑛</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oMath>
                </a14:m>
                <a:endParaRPr lang="en-US" sz="2400" b="0" dirty="0" smtClean="0"/>
              </a:p>
            </p:txBody>
          </p:sp>
        </mc:Choice>
        <mc:Fallback>
          <p:sp>
            <p:nvSpPr>
              <p:cNvPr id="3" name="TextBox 2"/>
              <p:cNvSpPr txBox="1">
                <a:spLocks noRot="1" noChangeAspect="1" noMove="1" noResize="1" noEditPoints="1" noAdjustHandles="1" noChangeArrowheads="1" noChangeShapeType="1" noTextEdit="1"/>
              </p:cNvSpPr>
              <p:nvPr/>
            </p:nvSpPr>
            <p:spPr>
              <a:xfrm>
                <a:off x="1091485" y="2975020"/>
                <a:ext cx="6800045" cy="1569660"/>
              </a:xfrm>
              <a:prstGeom prst="rect">
                <a:avLst/>
              </a:prstGeom>
              <a:blipFill rotWithShape="0">
                <a:blip r:embed="rId2"/>
                <a:stretch>
                  <a:fillRect l="-1076" t="-3101" b="-7752"/>
                </a:stretch>
              </a:blipFill>
            </p:spPr>
            <p:txBody>
              <a:bodyPr/>
              <a:lstStyle/>
              <a:p>
                <a:r>
                  <a:rPr lang="en-US">
                    <a:noFill/>
                  </a:rPr>
                  <a:t> </a:t>
                </a:r>
              </a:p>
            </p:txBody>
          </p:sp>
        </mc:Fallback>
      </mc:AlternateContent>
    </p:spTree>
    <p:extLst>
      <p:ext uri="{BB962C8B-B14F-4D97-AF65-F5344CB8AC3E}">
        <p14:creationId xmlns="" xmlns:p14="http://schemas.microsoft.com/office/powerpoint/2010/main" val="23219904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171977" y="2305320"/>
                <a:ext cx="9491729" cy="2166747"/>
              </a:xfrm>
              <a:prstGeom prst="rect">
                <a:avLst/>
              </a:prstGeom>
            </p:spPr>
            <p:txBody>
              <a:bodyPr wrap="square">
                <a:spAutoFit/>
              </a:bodyPr>
              <a:lstStyle/>
              <a:p>
                <a:r>
                  <a:rPr lang="en-US" sz="2400" b="1" dirty="0" smtClean="0"/>
                  <a:t>Example </a:t>
                </a:r>
                <a:r>
                  <a:rPr lang="en-US" sz="2400" dirty="0"/>
                  <a:t>Let </a:t>
                </a:r>
                <a14:m>
                  <m:oMath xmlns:m="http://schemas.openxmlformats.org/officeDocument/2006/math">
                    <m:r>
                      <m:rPr>
                        <m:sty m:val="p"/>
                      </m:rPr>
                      <a:rPr lang="el-GR" sz="2400" i="1" smtClean="0">
                        <a:latin typeface="Cambria Math" panose="02040503050406030204" pitchFamily="18" charset="0"/>
                        <a:ea typeface="Cambria Math" panose="02040503050406030204" pitchFamily="18" charset="0"/>
                      </a:rPr>
                      <m:t>Ω</m:t>
                    </m:r>
                  </m:oMath>
                </a14:m>
                <a:r>
                  <a:rPr lang="en-US" sz="2400" i="1" dirty="0" smtClean="0"/>
                  <a:t/>
                </a:r>
                <a:r>
                  <a:rPr lang="en-US" sz="2400" dirty="0"/>
                  <a:t>be a closed bounded subset </a:t>
                </a:r>
                <a:r>
                  <a:rPr lang="en-US" sz="2400" dirty="0" smtClean="0"/>
                  <a:t>of </a:t>
                </a:r>
                <a14:m>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𝑅</m:t>
                        </m:r>
                      </m:e>
                      <m:sup>
                        <m:r>
                          <a:rPr lang="en-US" sz="2400" b="0" i="1" smtClean="0">
                            <a:latin typeface="Cambria Math" panose="02040503050406030204" pitchFamily="18" charset="0"/>
                          </a:rPr>
                          <m:t>𝑁</m:t>
                        </m:r>
                      </m:sup>
                    </m:sSup>
                  </m:oMath>
                </a14:m>
                <a:r>
                  <a:rPr lang="en-US" sz="2400" dirty="0" smtClean="0"/>
                  <a:t>. </a:t>
                </a:r>
                <a:r>
                  <a:rPr lang="en-US" sz="2400" dirty="0"/>
                  <a:t>The function </a:t>
                </a:r>
                <a:endParaRPr lang="en-US" sz="2400" dirty="0" smtClean="0"/>
              </a:p>
              <a:p>
                <a:r>
                  <a:rPr lang="en-US" sz="2400" dirty="0" smtClean="0"/>
                  <a:t/>
                </a:r>
                <a14:m>
                  <m:oMath xmlns:m="http://schemas.openxmlformats.org/officeDocument/2006/math">
                    <m:d>
                      <m:dPr>
                        <m:begChr m:val="‖"/>
                        <m:endChr m:val="‖"/>
                        <m:ctrlPr>
                          <a:rPr lang="en-US" sz="2400" i="1" smtClean="0">
                            <a:latin typeface="Cambria Math" panose="02040503050406030204" pitchFamily="18" charset="0"/>
                          </a:rPr>
                        </m:ctrlPr>
                      </m:dPr>
                      <m:e>
                        <m:r>
                          <a:rPr lang="en-US" sz="2400" b="0" i="1" smtClean="0">
                            <a:latin typeface="Cambria Math" panose="02040503050406030204" pitchFamily="18" charset="0"/>
                          </a:rPr>
                          <m:t>𝑓</m:t>
                        </m:r>
                      </m:e>
                    </m:d>
                    <m:r>
                      <a:rPr lang="en-US" sz="2400" b="0" i="1" smtClean="0">
                        <a:latin typeface="Cambria Math" panose="02040503050406030204" pitchFamily="18" charset="0"/>
                      </a:rPr>
                      <m:t>=</m:t>
                    </m:r>
                    <m:func>
                      <m:funcPr>
                        <m:ctrlPr>
                          <a:rPr lang="en-US" sz="2400" b="0" i="1" smtClean="0">
                            <a:latin typeface="Cambria Math" panose="02040503050406030204" pitchFamily="18" charset="0"/>
                          </a:rPr>
                        </m:ctrlPr>
                      </m:funcPr>
                      <m:fName>
                        <m:limLow>
                          <m:limLowPr>
                            <m:ctrlPr>
                              <a:rPr lang="en-US" sz="2400" b="0" i="1" smtClean="0">
                                <a:latin typeface="Cambria Math" panose="02040503050406030204" pitchFamily="18" charset="0"/>
                              </a:rPr>
                            </m:ctrlPr>
                          </m:limLowPr>
                          <m:e>
                            <m:r>
                              <m:rPr>
                                <m:sty m:val="p"/>
                              </m:rPr>
                              <a:rPr lang="en-US" sz="2400" b="0" i="0" smtClean="0">
                                <a:latin typeface="Cambria Math" panose="02040503050406030204" pitchFamily="18" charset="0"/>
                              </a:rPr>
                              <m:t>max</m:t>
                            </m:r>
                          </m:e>
                          <m:lim>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m:rPr>
                                <m:sty m:val="p"/>
                              </m:rPr>
                              <a:rPr lang="el-GR" sz="2400" b="0" i="1" smtClean="0">
                                <a:latin typeface="Cambria Math" panose="02040503050406030204" pitchFamily="18" charset="0"/>
                                <a:ea typeface="Cambria Math" panose="02040503050406030204" pitchFamily="18" charset="0"/>
                              </a:rPr>
                              <m:t>Ω</m:t>
                            </m:r>
                          </m:lim>
                        </m:limLow>
                      </m:fName>
                      <m:e>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e>
                        </m:d>
                      </m:e>
                    </m:func>
                  </m:oMath>
                </a14:m>
                <a:r>
                  <a:rPr lang="en-US" sz="2400" dirty="0" smtClean="0"/>
                  <a:t> defines </a:t>
                </a:r>
                <a:r>
                  <a:rPr lang="en-US" sz="2400" dirty="0"/>
                  <a:t>a norm on </a:t>
                </a:r>
                <a14:m>
                  <m:oMath xmlns:m="http://schemas.openxmlformats.org/officeDocument/2006/math">
                    <m:r>
                      <a:rPr lang="en-US" sz="2400" b="0" i="1" smtClean="0">
                        <a:latin typeface="Cambria Math" panose="02040503050406030204" pitchFamily="18" charset="0"/>
                      </a:rPr>
                      <m:t>𝐶</m:t>
                    </m:r>
                    <m:r>
                      <a:rPr lang="en-US" sz="2400" b="0" i="1" smtClean="0">
                        <a:latin typeface="Cambria Math" panose="02040503050406030204" pitchFamily="18" charset="0"/>
                      </a:rPr>
                      <m:t>(</m:t>
                    </m:r>
                    <m:r>
                      <m:rPr>
                        <m:sty m:val="p"/>
                      </m:rPr>
                      <a:rPr lang="el-GR" sz="2400" b="0" i="1" smtClean="0">
                        <a:latin typeface="Cambria Math" panose="02040503050406030204" pitchFamily="18" charset="0"/>
                        <a:ea typeface="Cambria Math" panose="02040503050406030204" pitchFamily="18" charset="0"/>
                      </a:rPr>
                      <m:t>Ω</m:t>
                    </m:r>
                    <m:r>
                      <a:rPr lang="en-US" sz="2400" b="0" i="1" smtClean="0">
                        <a:latin typeface="Cambria Math" panose="02040503050406030204" pitchFamily="18" charset="0"/>
                        <a:ea typeface="Cambria Math" panose="02040503050406030204" pitchFamily="18" charset="0"/>
                      </a:rPr>
                      <m:t>)</m:t>
                    </m:r>
                  </m:oMath>
                </a14:m>
                <a:r>
                  <a:rPr lang="en-US" sz="2400" dirty="0" smtClean="0"/>
                  <a:t>.</a:t>
                </a:r>
              </a:p>
              <a:p>
                <a:r>
                  <a:rPr lang="en-US" sz="2400" dirty="0" smtClean="0"/>
                  <a:t>This </a:t>
                </a:r>
                <a:r>
                  <a:rPr lang="en-US" sz="2400" dirty="0"/>
                  <a:t>norm </a:t>
                </a:r>
                <a:r>
                  <a:rPr lang="en-US" sz="2400" dirty="0" smtClean="0"/>
                  <a:t>defines </a:t>
                </a:r>
                <a:r>
                  <a:rPr lang="en-US" sz="2400" dirty="0"/>
                  <a:t>uniform </a:t>
                </a:r>
                <a:r>
                  <a:rPr lang="en-US" sz="2400" dirty="0" smtClean="0"/>
                  <a:t>convergence, that </a:t>
                </a:r>
                <a:r>
                  <a:rPr lang="en-US" sz="2400" dirty="0"/>
                  <a:t>is, the </a:t>
                </a:r>
                <a:r>
                  <a:rPr lang="en-US" sz="2400" dirty="0" smtClean="0"/>
                  <a:t>sequence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𝑓</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oMath>
                </a14:m>
                <a:r>
                  <a:rPr lang="en-US" sz="2400" dirty="0" smtClean="0"/>
                  <a:t> converges </a:t>
                </a:r>
                <a:r>
                  <a:rPr lang="en-US" sz="2400" dirty="0"/>
                  <a:t>uniformly to </a:t>
                </a:r>
                <a:r>
                  <a:rPr lang="en-US" sz="2400" i="1" dirty="0"/>
                  <a:t>f </a:t>
                </a:r>
                <a:r>
                  <a:rPr lang="en-US" sz="2400" dirty="0"/>
                  <a:t>if and only </a:t>
                </a:r>
                <a:r>
                  <a:rPr lang="en-US" sz="2400" dirty="0" smtClean="0"/>
                  <a:t>if </a:t>
                </a:r>
                <a14:m>
                  <m:oMath xmlns:m="http://schemas.openxmlformats.org/officeDocument/2006/math">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r>
                          <a:rPr lang="en-US" sz="2400" b="0" i="1" smtClean="0">
                            <a:latin typeface="Cambria Math" panose="02040503050406030204" pitchFamily="18" charset="0"/>
                          </a:rPr>
                          <m:t>𝑓</m:t>
                        </m:r>
                      </m:e>
                    </m:d>
                    <m:r>
                      <a:rPr lang="en-US" sz="2400" b="0" i="1" smtClean="0">
                        <a:latin typeface="Cambria Math" panose="02040503050406030204" pitchFamily="18" charset="0"/>
                      </a:rPr>
                      <m:t>=</m:t>
                    </m:r>
                    <m:func>
                      <m:funcPr>
                        <m:ctrlPr>
                          <a:rPr lang="en-US" sz="2400" i="1">
                            <a:latin typeface="Cambria Math" panose="02040503050406030204" pitchFamily="18" charset="0"/>
                          </a:rPr>
                        </m:ctrlPr>
                      </m:funcPr>
                      <m:fName>
                        <m:limLow>
                          <m:limLowPr>
                            <m:ctrlPr>
                              <a:rPr lang="en-US" sz="2400" i="1">
                                <a:latin typeface="Cambria Math" panose="02040503050406030204" pitchFamily="18" charset="0"/>
                              </a:rPr>
                            </m:ctrlPr>
                          </m:limLowPr>
                          <m:e>
                            <m:r>
                              <m:rPr>
                                <m:sty m:val="p"/>
                              </m:rPr>
                              <a:rPr lang="en-US" sz="2400">
                                <a:latin typeface="Cambria Math" panose="02040503050406030204" pitchFamily="18" charset="0"/>
                              </a:rPr>
                              <m:t>max</m:t>
                            </m:r>
                          </m:e>
                          <m:lim>
                            <m:r>
                              <a:rPr lang="en-US" sz="2400" i="1">
                                <a:latin typeface="Cambria Math" panose="02040503050406030204" pitchFamily="18" charset="0"/>
                              </a:rPr>
                              <m:t>𝑥</m:t>
                            </m:r>
                            <m:r>
                              <a:rPr lang="en-US" sz="2400" i="1">
                                <a:latin typeface="Cambria Math" panose="02040503050406030204" pitchFamily="18" charset="0"/>
                                <a:ea typeface="Cambria Math" panose="02040503050406030204" pitchFamily="18" charset="0"/>
                              </a:rPr>
                              <m:t>∈</m:t>
                            </m:r>
                            <m:r>
                              <m:rPr>
                                <m:sty m:val="p"/>
                              </m:rPr>
                              <a:rPr lang="el-GR" sz="2400" i="1">
                                <a:latin typeface="Cambria Math" panose="02040503050406030204" pitchFamily="18" charset="0"/>
                                <a:ea typeface="Cambria Math" panose="02040503050406030204" pitchFamily="18" charset="0"/>
                              </a:rPr>
                              <m:t>Ω</m:t>
                            </m:r>
                          </m:lim>
                        </m:limLow>
                      </m:fName>
                      <m:e>
                        <m:d>
                          <m:dPr>
                            <m:begChr m:val="|"/>
                            <m:endChr m:val="|"/>
                            <m:ctrlPr>
                              <a:rPr lang="en-US" sz="2400" i="1">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𝑛</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r>
                              <a:rPr lang="en-US" sz="2400" i="1">
                                <a:latin typeface="Cambria Math" panose="02040503050406030204" pitchFamily="18" charset="0"/>
                              </a:rPr>
                              <m:t>𝑓</m:t>
                            </m:r>
                            <m:r>
                              <a:rPr lang="en-US" sz="2400" i="1">
                                <a:latin typeface="Cambria Math" panose="02040503050406030204" pitchFamily="18" charset="0"/>
                              </a:rPr>
                              <m:t>(</m:t>
                            </m:r>
                            <m:r>
                              <a:rPr lang="en-US" sz="2400" i="1">
                                <a:latin typeface="Cambria Math" panose="02040503050406030204" pitchFamily="18" charset="0"/>
                              </a:rPr>
                              <m:t>𝑥</m:t>
                            </m:r>
                            <m:r>
                              <a:rPr lang="en-US" sz="2400" i="1">
                                <a:latin typeface="Cambria Math" panose="02040503050406030204" pitchFamily="18" charset="0"/>
                              </a:rPr>
                              <m:t>)</m:t>
                            </m:r>
                          </m:e>
                        </m:d>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e>
                    </m:func>
                  </m:oMath>
                </a14:m>
                <a:r>
                  <a:rPr lang="en-US" sz="2400" dirty="0" smtClean="0"/>
                  <a:t> as </a:t>
                </a:r>
                <a14:m>
                  <m:oMath xmlns:m="http://schemas.openxmlformats.org/officeDocument/2006/math">
                    <m:r>
                      <a:rPr lang="en-US" sz="2400" b="0" i="1" smtClean="0">
                        <a:latin typeface="Cambria Math" panose="02040503050406030204" pitchFamily="18" charset="0"/>
                      </a:rPr>
                      <m:t>𝑛</m:t>
                    </m:r>
                    <m:r>
                      <a:rPr lang="en-US" sz="2400" b="0" i="1" smtClean="0">
                        <a:latin typeface="Cambria Math" panose="02040503050406030204" pitchFamily="18" charset="0"/>
                        <a:ea typeface="Cambria Math" panose="02040503050406030204" pitchFamily="18" charset="0"/>
                      </a:rPr>
                      <m:t>→∞.</m:t>
                    </m:r>
                  </m:oMath>
                </a14:m>
                <a:endParaRPr lang="en-US" sz="2400" b="0" dirty="0" smtClean="0">
                  <a:ea typeface="Cambria Math" panose="02040503050406030204" pitchFamily="18" charset="0"/>
                </a:endParaRPr>
              </a:p>
              <a:p>
                <a:r>
                  <a:rPr lang="en-US" sz="2400" dirty="0" smtClean="0"/>
                  <a:t>For this reason this norm is called uniform convergence norm.</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878983" y="2305321"/>
                <a:ext cx="7118797" cy="2166747"/>
              </a:xfrm>
              <a:prstGeom prst="rect">
                <a:avLst/>
              </a:prstGeom>
              <a:blipFill rotWithShape="0">
                <a:blip r:embed="rId2"/>
                <a:stretch>
                  <a:fillRect l="-963" t="-1966" r="-193" b="-5337"/>
                </a:stretch>
              </a:blipFill>
            </p:spPr>
            <p:txBody>
              <a:bodyPr/>
              <a:lstStyle/>
              <a:p>
                <a:r>
                  <a:rPr lang="en-US">
                    <a:noFill/>
                  </a:rPr>
                  <a:t> </a:t>
                </a:r>
              </a:p>
            </p:txBody>
          </p:sp>
        </mc:Fallback>
      </mc:AlternateContent>
    </p:spTree>
    <p:extLst>
      <p:ext uri="{BB962C8B-B14F-4D97-AF65-F5344CB8AC3E}">
        <p14:creationId xmlns="" xmlns:p14="http://schemas.microsoft.com/office/powerpoint/2010/main" val="2302793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Rectangle 2"/>
              <p:cNvSpPr/>
              <p:nvPr/>
            </p:nvSpPr>
            <p:spPr>
              <a:xfrm>
                <a:off x="1107585" y="2253787"/>
                <a:ext cx="9994005" cy="2308324"/>
              </a:xfrm>
              <a:prstGeom prst="rect">
                <a:avLst/>
              </a:prstGeom>
            </p:spPr>
            <p:txBody>
              <a:bodyPr wrap="square">
                <a:spAutoFit/>
              </a:bodyPr>
              <a:lstStyle/>
              <a:p>
                <a:r>
                  <a:rPr lang="en-US" sz="2400" dirty="0" smtClean="0"/>
                  <a:t>Let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i="1">
                            <a:latin typeface="Cambria Math" panose="02040503050406030204" pitchFamily="18" charset="0"/>
                          </a:rPr>
                          <m:t>𝑓</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𝑓</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𝐶</m:t>
                    </m:r>
                    <m:r>
                      <a:rPr lang="en-US" sz="2400" b="0" i="1" smtClean="0">
                        <a:latin typeface="Cambria Math" panose="02040503050406030204" pitchFamily="18" charset="0"/>
                      </a:rPr>
                      <m:t>([0,1]</m:t>
                    </m:r>
                    <m:r>
                      <a:rPr lang="en-US" sz="2400" i="1">
                        <a:latin typeface="Cambria Math" panose="02040503050406030204" pitchFamily="18" charset="0"/>
                      </a:rPr>
                      <m:t>)</m:t>
                    </m:r>
                  </m:oMath>
                </a14:m>
                <a:r>
                  <a:rPr lang="en-US" sz="2400" dirty="0"/>
                  <a:t/>
                </a:r>
                <a:r>
                  <a:rPr lang="en-US" sz="2400" dirty="0" smtClean="0"/>
                  <a:t>, </a:t>
                </a:r>
                <a:r>
                  <a:rPr lang="en-US" sz="2400" dirty="0"/>
                  <a:t>the </a:t>
                </a:r>
                <a:r>
                  <a:rPr lang="en-US" sz="2400" dirty="0" smtClean="0"/>
                  <a:t>space of </a:t>
                </a:r>
                <a:r>
                  <a:rPr lang="en-US" sz="2400" dirty="0"/>
                  <a:t>all continuous functions on the interval [0</a:t>
                </a:r>
                <a:r>
                  <a:rPr lang="en-US" sz="2400" i="1" dirty="0"/>
                  <a:t>, </a:t>
                </a:r>
                <a:r>
                  <a:rPr lang="en-US" sz="2400" dirty="0"/>
                  <a:t>1</a:t>
                </a:r>
                <a:r>
                  <a:rPr lang="en-US" sz="2400" dirty="0" smtClean="0"/>
                  <a:t>]. We </a:t>
                </a:r>
                <a:r>
                  <a:rPr lang="en-US" sz="2400" dirty="0"/>
                  <a:t>say that the </a:t>
                </a:r>
                <a:r>
                  <a:rPr lang="en-US" sz="2400" dirty="0" smtClean="0"/>
                  <a:t>sequence </a:t>
                </a:r>
                <a14:m>
                  <m:oMath xmlns:m="http://schemas.openxmlformats.org/officeDocument/2006/math">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𝑓</m:t>
                            </m:r>
                          </m:e>
                          <m:sub>
                            <m:r>
                              <a:rPr lang="en-US" sz="2400" i="1">
                                <a:latin typeface="Cambria Math" panose="02040503050406030204" pitchFamily="18" charset="0"/>
                              </a:rPr>
                              <m:t>𝑛</m:t>
                            </m:r>
                          </m:sub>
                        </m:sSub>
                      </m:e>
                    </m:d>
                  </m:oMath>
                </a14:m>
                <a:r>
                  <a:rPr lang="en-US" sz="2400" i="1" dirty="0"/>
                  <a:t/>
                </a:r>
                <a:r>
                  <a:rPr lang="en-US" sz="2400" dirty="0" smtClean="0"/>
                  <a:t>is </a:t>
                </a:r>
                <a:r>
                  <a:rPr lang="en-US" sz="2400" dirty="0"/>
                  <a:t>pointwise convergent to </a:t>
                </a:r>
                <a14:m>
                  <m:oMath xmlns:m="http://schemas.openxmlformats.org/officeDocument/2006/math">
                    <m:r>
                      <a:rPr lang="en-US" sz="2400" i="1">
                        <a:latin typeface="Cambria Math" panose="02040503050406030204" pitchFamily="18" charset="0"/>
                      </a:rPr>
                      <m:t>𝑓</m:t>
                    </m:r>
                  </m:oMath>
                </a14:m>
                <a:r>
                  <a:rPr lang="en-US" sz="2400" i="1" dirty="0" smtClean="0"/>
                  <a:t/>
                </a:r>
                <a:r>
                  <a:rPr lang="en-US" sz="2400" dirty="0" smtClean="0"/>
                  <a:t>if </a:t>
                </a:r>
                <a14:m>
                  <m:oMath xmlns:m="http://schemas.openxmlformats.org/officeDocument/2006/math">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𝑛</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𝑡</m:t>
                        </m:r>
                        <m:r>
                          <a:rPr lang="en-US" sz="2400" b="0" i="1" smtClean="0">
                            <a:latin typeface="Cambria Math" panose="02040503050406030204" pitchFamily="18" charset="0"/>
                          </a:rPr>
                          <m:t>)</m:t>
                        </m:r>
                      </m:e>
                    </m:d>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oMath>
                </a14:m>
                <a:r>
                  <a:rPr lang="en-US" sz="2400" dirty="0" smtClean="0"/>
                  <a:t>, as </a:t>
                </a:r>
                <a14:m>
                  <m:oMath xmlns:m="http://schemas.openxmlformats.org/officeDocument/2006/math">
                    <m:r>
                      <a:rPr lang="en-US" sz="2400" b="0" i="1" smtClean="0">
                        <a:latin typeface="Cambria Math" panose="02040503050406030204" pitchFamily="18" charset="0"/>
                      </a:rPr>
                      <m:t>𝑛</m:t>
                    </m:r>
                    <m:r>
                      <a:rPr lang="en-US" sz="2400" b="0" i="1" smtClean="0">
                        <a:latin typeface="Cambria Math" panose="02040503050406030204" pitchFamily="18" charset="0"/>
                        <a:ea typeface="Cambria Math" panose="02040503050406030204" pitchFamily="18" charset="0"/>
                      </a:rPr>
                      <m:t>→∞</m:t>
                    </m:r>
                  </m:oMath>
                </a14:m>
                <a:r>
                  <a:rPr lang="en-US" sz="2400" dirty="0" smtClean="0"/>
                  <a:t>, </a:t>
                </a:r>
                <a:r>
                  <a:rPr lang="en-US" sz="2400" dirty="0"/>
                  <a:t>for every </a:t>
                </a:r>
                <a:r>
                  <a:rPr lang="en-US" sz="2400" i="1" dirty="0"/>
                  <a:t>t </a:t>
                </a:r>
                <a:r>
                  <a:rPr lang="en-US" sz="2400" dirty="0"/>
                  <a:t>∈ [0</a:t>
                </a:r>
                <a:r>
                  <a:rPr lang="en-US" sz="2400" i="1" dirty="0"/>
                  <a:t>, </a:t>
                </a:r>
                <a:r>
                  <a:rPr lang="en-US" sz="2400" dirty="0"/>
                  <a:t>1</a:t>
                </a:r>
                <a:r>
                  <a:rPr lang="en-US" sz="2400" dirty="0" smtClean="0"/>
                  <a:t>].</a:t>
                </a:r>
              </a:p>
              <a:p>
                <a:endParaRPr lang="en-US" sz="2400" dirty="0"/>
              </a:p>
              <a:p>
                <a:endParaRPr lang="en-US" sz="2400" dirty="0" smtClean="0"/>
              </a:p>
              <a:p>
                <a:r>
                  <a:rPr lang="en-US" sz="2400" b="1" dirty="0" smtClean="0"/>
                  <a:t>Note:</a:t>
                </a:r>
                <a:r>
                  <a:rPr lang="en-US" sz="2400" dirty="0" smtClean="0"/>
                  <a:t> There is no norm on </a:t>
                </a:r>
                <a14:m>
                  <m:oMath xmlns:m="http://schemas.openxmlformats.org/officeDocument/2006/math">
                    <m:r>
                      <a:rPr lang="en-US" sz="2400" i="1">
                        <a:latin typeface="Cambria Math" panose="02040503050406030204" pitchFamily="18" charset="0"/>
                      </a:rPr>
                      <m:t>𝐶</m:t>
                    </m:r>
                    <m:d>
                      <m:dPr>
                        <m:ctrlPr>
                          <a:rPr lang="en-US" sz="2400" i="1">
                            <a:latin typeface="Cambria Math" panose="02040503050406030204" pitchFamily="18" charset="0"/>
                          </a:rPr>
                        </m:ctrlPr>
                      </m:dPr>
                      <m:e>
                        <m:d>
                          <m:dPr>
                            <m:begChr m:val="["/>
                            <m:endChr m:val="]"/>
                            <m:ctrlPr>
                              <a:rPr lang="en-US" sz="2400" i="1">
                                <a:latin typeface="Cambria Math" panose="02040503050406030204" pitchFamily="18" charset="0"/>
                              </a:rPr>
                            </m:ctrlPr>
                          </m:dPr>
                          <m:e>
                            <m:r>
                              <a:rPr lang="en-US" sz="2400" i="1">
                                <a:latin typeface="Cambria Math" panose="02040503050406030204" pitchFamily="18" charset="0"/>
                              </a:rPr>
                              <m:t>0,1</m:t>
                            </m:r>
                          </m:e>
                        </m:d>
                      </m:e>
                    </m:d>
                    <m:r>
                      <a:rPr lang="en-US" sz="2400" b="0" i="1" smtClean="0">
                        <a:latin typeface="Cambria Math" panose="02040503050406030204" pitchFamily="18" charset="0"/>
                      </a:rPr>
                      <m:t>,</m:t>
                    </m:r>
                  </m:oMath>
                </a14:m>
                <a:r>
                  <a:rPr lang="en-US" sz="2400" dirty="0"/>
                  <a:t> which defines pointwise convergence.</a:t>
                </a:r>
              </a:p>
            </p:txBody>
          </p:sp>
        </mc:Choice>
        <mc:Fallback>
          <p:sp>
            <p:nvSpPr>
              <p:cNvPr id="3" name="Rectangle 2"/>
              <p:cNvSpPr>
                <a:spLocks noRot="1" noChangeAspect="1" noMove="1" noResize="1" noEditPoints="1" noAdjustHandles="1" noChangeArrowheads="1" noChangeShapeType="1" noTextEdit="1"/>
              </p:cNvSpPr>
              <p:nvPr/>
            </p:nvSpPr>
            <p:spPr>
              <a:xfrm>
                <a:off x="830689" y="2253787"/>
                <a:ext cx="7495504" cy="2308324"/>
              </a:xfrm>
              <a:prstGeom prst="rect">
                <a:avLst/>
              </a:prstGeom>
              <a:blipFill rotWithShape="0">
                <a:blip r:embed="rId2"/>
                <a:stretch>
                  <a:fillRect l="-976" t="-10582" b="-5291"/>
                </a:stretch>
              </a:blipFill>
            </p:spPr>
            <p:txBody>
              <a:bodyPr/>
              <a:lstStyle/>
              <a:p>
                <a:r>
                  <a:rPr lang="en-US">
                    <a:noFill/>
                  </a:rPr>
                  <a:t> </a:t>
                </a:r>
              </a:p>
            </p:txBody>
          </p:sp>
        </mc:Fallback>
      </mc:AlternateContent>
      <p:sp>
        <p:nvSpPr>
          <p:cNvPr id="4" name="TextBox 3"/>
          <p:cNvSpPr txBox="1"/>
          <p:nvPr/>
        </p:nvSpPr>
        <p:spPr>
          <a:xfrm>
            <a:off x="2539057" y="1313636"/>
            <a:ext cx="4180953" cy="523220"/>
          </a:xfrm>
          <a:prstGeom prst="rect">
            <a:avLst/>
          </a:prstGeom>
          <a:noFill/>
        </p:spPr>
        <p:txBody>
          <a:bodyPr wrap="none" rtlCol="0">
            <a:spAutoFit/>
          </a:bodyPr>
          <a:lstStyle/>
          <a:p>
            <a:pPr algn="ctr"/>
            <a:r>
              <a:rPr lang="en-US" sz="2800" b="1" dirty="0" smtClean="0">
                <a:latin typeface="TarzanaNarrowBold"/>
              </a:rPr>
              <a:t>Pointwise convergence</a:t>
            </a:r>
            <a:endParaRPr lang="en-US" sz="2800" b="1" dirty="0">
              <a:latin typeface="TarzanaNarrowBold"/>
            </a:endParaRPr>
          </a:p>
        </p:txBody>
      </p:sp>
    </p:spTree>
    <p:extLst>
      <p:ext uri="{BB962C8B-B14F-4D97-AF65-F5344CB8AC3E}">
        <p14:creationId xmlns="" xmlns:p14="http://schemas.microsoft.com/office/powerpoint/2010/main" val="7782570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9774" y="940156"/>
            <a:ext cx="3919664" cy="523220"/>
          </a:xfrm>
          <a:prstGeom prst="rect">
            <a:avLst/>
          </a:prstGeom>
          <a:noFill/>
        </p:spPr>
        <p:txBody>
          <a:bodyPr wrap="none" rtlCol="0">
            <a:spAutoFit/>
          </a:bodyPr>
          <a:lstStyle/>
          <a:p>
            <a:pPr algn="ctr"/>
            <a:r>
              <a:rPr lang="en-US" sz="2800" b="1" dirty="0" smtClean="0">
                <a:latin typeface="TarzanaNarrowBold"/>
              </a:rPr>
              <a:t>Equivalence </a:t>
            </a:r>
            <a:r>
              <a:rPr lang="en-US" sz="2800" b="1" dirty="0">
                <a:latin typeface="TarzanaNarrowBold"/>
              </a:rPr>
              <a:t>of </a:t>
            </a:r>
            <a:r>
              <a:rPr lang="en-US" sz="2800" b="1" dirty="0" smtClean="0">
                <a:latin typeface="TarzanaNarrowBold"/>
              </a:rPr>
              <a:t>norms</a:t>
            </a:r>
            <a:endParaRPr lang="en-US" sz="2800" b="1" dirty="0">
              <a:latin typeface="TarzanaNarrowBold"/>
            </a:endParaRPr>
          </a:p>
        </p:txBody>
      </p:sp>
      <mc:AlternateContent xmlns:mc="http://schemas.openxmlformats.org/markup-compatibility/2006">
        <mc:Choice xmlns="" xmlns:a14="http://schemas.microsoft.com/office/drawing/2010/main" Requires="a14">
          <p:sp>
            <p:nvSpPr>
              <p:cNvPr id="3" name="Rectangle 2"/>
              <p:cNvSpPr/>
              <p:nvPr/>
            </p:nvSpPr>
            <p:spPr>
              <a:xfrm>
                <a:off x="1609859" y="1687132"/>
                <a:ext cx="8757634" cy="1938992"/>
              </a:xfrm>
              <a:prstGeom prst="rect">
                <a:avLst/>
              </a:prstGeom>
            </p:spPr>
            <p:txBody>
              <a:bodyPr wrap="square">
                <a:spAutoFit/>
              </a:bodyPr>
              <a:lstStyle/>
              <a:p>
                <a:r>
                  <a:rPr lang="en-US" sz="2400" b="1" dirty="0" smtClean="0"/>
                  <a:t>Definition</a:t>
                </a:r>
                <a:endParaRPr lang="en-US" sz="2400" dirty="0"/>
              </a:p>
              <a:p>
                <a:r>
                  <a:rPr lang="en-US" sz="2400" dirty="0"/>
                  <a:t>Two norms defined on the same vector space are called equivalent</a:t>
                </a:r>
                <a:r>
                  <a:rPr lang="en-US" sz="2400" i="1" dirty="0"/>
                  <a:t/>
                </a:r>
                <a:r>
                  <a:rPr lang="en-US" sz="2400" dirty="0"/>
                  <a:t>if they define </a:t>
                </a:r>
                <a:r>
                  <a:rPr lang="en-US" sz="2400" dirty="0" smtClean="0"/>
                  <a:t>the same </a:t>
                </a:r>
                <a:r>
                  <a:rPr lang="en-US" sz="2400" dirty="0"/>
                  <a:t>convergence. More precisely, </a:t>
                </a:r>
                <a:r>
                  <a:rPr lang="en-US" sz="2400" dirty="0" smtClean="0"/>
                  <a:t>norms </a:t>
                </a:r>
                <a14:m>
                  <m:oMath xmlns:m="http://schemas.openxmlformats.org/officeDocument/2006/math">
                    <m:sSub>
                      <m:sSubPr>
                        <m:ctrlPr>
                          <a:rPr lang="en-US" sz="2400" i="1" smtClean="0">
                            <a:latin typeface="Cambria Math" panose="02040503050406030204" pitchFamily="18" charset="0"/>
                          </a:rPr>
                        </m:ctrlPr>
                      </m:sSubPr>
                      <m:e>
                        <m:d>
                          <m:dPr>
                            <m:begChr m:val="‖"/>
                            <m:endChr m:val="‖"/>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m:t>
                            </m:r>
                          </m:e>
                        </m:d>
                      </m:e>
                      <m:sub>
                        <m:r>
                          <a:rPr lang="en-US" sz="2400" b="0" i="1" smtClean="0">
                            <a:latin typeface="Cambria Math" panose="02040503050406030204" pitchFamily="18" charset="0"/>
                          </a:rPr>
                          <m:t>1</m:t>
                        </m:r>
                      </m:sub>
                    </m:sSub>
                  </m:oMath>
                </a14:m>
                <a:r>
                  <a:rPr lang="en-US" sz="2400" dirty="0" smtClean="0"/>
                  <a:t> and </a:t>
                </a:r>
                <a14:m>
                  <m:oMath xmlns:m="http://schemas.openxmlformats.org/officeDocument/2006/math">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m:t>
                            </m:r>
                          </m:e>
                        </m:d>
                      </m:e>
                      <m:sub>
                        <m:r>
                          <a:rPr lang="en-US" sz="2400" b="0" i="1" smtClean="0">
                            <a:latin typeface="Cambria Math" panose="02040503050406030204" pitchFamily="18" charset="0"/>
                            <a:ea typeface="Cambria Math" panose="02040503050406030204" pitchFamily="18" charset="0"/>
                          </a:rPr>
                          <m:t>2</m:t>
                        </m:r>
                      </m:sub>
                    </m:sSub>
                  </m:oMath>
                </a14:m>
                <a:r>
                  <a:rPr lang="en-US" sz="2400" dirty="0" smtClean="0"/>
                  <a:t/>
                </a:r>
                <a:r>
                  <a:rPr lang="en-US" sz="2400" dirty="0"/>
                  <a:t>on </a:t>
                </a:r>
                <a:r>
                  <a:rPr lang="en-US" sz="2400" i="1" dirty="0"/>
                  <a:t>E </a:t>
                </a:r>
                <a:r>
                  <a:rPr lang="en-US" sz="2400" dirty="0"/>
                  <a:t>are equivalent if </a:t>
                </a:r>
                <a:r>
                  <a:rPr lang="en-US" sz="2400" dirty="0" smtClean="0"/>
                  <a:t>for any </a:t>
                </a:r>
                <a:r>
                  <a:rPr lang="en-US" sz="2400" dirty="0"/>
                  <a:t>sequence </a:t>
                </a:r>
                <a14:m>
                  <m:oMath xmlns:m="http://schemas.openxmlformats.org/officeDocument/2006/math">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𝑓</m:t>
                            </m:r>
                          </m:e>
                          <m:sub>
                            <m:r>
                              <a:rPr lang="en-US" sz="2400" i="1">
                                <a:latin typeface="Cambria Math" panose="02040503050406030204" pitchFamily="18" charset="0"/>
                              </a:rPr>
                              <m:t>𝑛</m:t>
                            </m:r>
                          </m:sub>
                        </m:sSub>
                      </m:e>
                    </m:d>
                  </m:oMath>
                </a14:m>
                <a:r>
                  <a:rPr lang="en-US" sz="2400" dirty="0" smtClean="0"/>
                  <a:t> in </a:t>
                </a:r>
                <a:r>
                  <a:rPr lang="en-US" sz="2400" i="1" dirty="0"/>
                  <a:t>E </a:t>
                </a:r>
                <a:r>
                  <a:rPr lang="en-US" sz="2400" dirty="0"/>
                  <a:t>and </a:t>
                </a:r>
                <a:r>
                  <a:rPr lang="en-US" sz="2400" dirty="0" smtClean="0"/>
                  <a:t>any, </a:t>
                </a:r>
                <a14:m>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oMath>
                </a14:m>
                <a:r>
                  <a:rPr lang="en-US" sz="2400" dirty="0" smtClean="0"/>
                  <a:t>,</a:t>
                </a:r>
                <a:endParaRPr lang="en-US" sz="2400" dirty="0"/>
              </a:p>
              <a:p>
                <a14:m>
                  <m:oMath xmlns:m="http://schemas.openxmlformats.org/officeDocument/2006/math">
                    <m:sSub>
                      <m:sSubPr>
                        <m:ctrlPr>
                          <a:rPr lang="en-US" sz="2400" i="1" smtClean="0">
                            <a:latin typeface="Cambria Math" panose="02040503050406030204" pitchFamily="18" charset="0"/>
                          </a:rPr>
                        </m:ctrlPr>
                      </m:sSubPr>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i="1">
                                <a:latin typeface="Cambria Math" panose="02040503050406030204" pitchFamily="18" charset="0"/>
                              </a:rPr>
                              <m:t>−</m:t>
                            </m:r>
                            <m:r>
                              <a:rPr lang="en-US" sz="2400" i="1">
                                <a:latin typeface="Cambria Math" panose="02040503050406030204" pitchFamily="18" charset="0"/>
                              </a:rPr>
                              <m:t>𝑥</m:t>
                            </m:r>
                          </m:e>
                        </m:d>
                      </m:e>
                      <m:sub>
                        <m:r>
                          <a:rPr lang="en-US" sz="2400" b="0" i="1" smtClean="0">
                            <a:latin typeface="Cambria Math" panose="02040503050406030204" pitchFamily="18" charset="0"/>
                          </a:rPr>
                          <m:t>1</m:t>
                        </m:r>
                      </m:sub>
                    </m:sSub>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oMath>
                </a14:m>
                <a:r>
                  <a:rPr lang="en-US" sz="2400" dirty="0" smtClean="0"/>
                  <a:t> if </a:t>
                </a:r>
                <a:r>
                  <a:rPr lang="en-US" sz="2400" dirty="0"/>
                  <a:t>and only </a:t>
                </a:r>
                <a:r>
                  <a:rPr lang="en-US" sz="2400" dirty="0" smtClean="0"/>
                  <a:t>if </a:t>
                </a:r>
                <a14:m>
                  <m:oMath xmlns:m="http://schemas.openxmlformats.org/officeDocument/2006/math">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i="1">
                                <a:latin typeface="Cambria Math" panose="02040503050406030204" pitchFamily="18" charset="0"/>
                              </a:rPr>
                              <m:t>−</m:t>
                            </m:r>
                            <m:r>
                              <a:rPr lang="en-US" sz="2400" i="1">
                                <a:latin typeface="Cambria Math" panose="02040503050406030204" pitchFamily="18" charset="0"/>
                              </a:rPr>
                              <m:t>𝑥</m:t>
                            </m:r>
                          </m:e>
                        </m:d>
                      </m:e>
                      <m:sub>
                        <m:r>
                          <a:rPr lang="en-US" sz="2400" b="0" i="1" smtClean="0">
                            <a:latin typeface="Cambria Math" panose="02040503050406030204" pitchFamily="18" charset="0"/>
                          </a:rPr>
                          <m:t>2</m:t>
                        </m:r>
                      </m:sub>
                    </m:sSub>
                    <m:r>
                      <a:rPr lang="en-US" sz="2400" i="1">
                        <a:latin typeface="Cambria Math" panose="02040503050406030204" pitchFamily="18" charset="0"/>
                        <a:ea typeface="Cambria Math" panose="02040503050406030204" pitchFamily="18" charset="0"/>
                      </a:rPr>
                      <m:t>→0</m:t>
                    </m:r>
                  </m:oMath>
                </a14:m>
                <a:r>
                  <a:rPr lang="en-US" sz="2400" dirty="0" smtClean="0"/>
                  <a:t>.</a:t>
                </a:r>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1207394" y="1687132"/>
                <a:ext cx="6568226" cy="1938992"/>
              </a:xfrm>
              <a:prstGeom prst="rect">
                <a:avLst/>
              </a:prstGeom>
              <a:blipFill rotWithShape="0">
                <a:blip r:embed="rId2"/>
                <a:stretch>
                  <a:fillRect l="-1044" t="-2516" b="-6289"/>
                </a:stretch>
              </a:blipFill>
            </p:spPr>
            <p:txBody>
              <a:bodyPr/>
              <a:lstStyle/>
              <a:p>
                <a:r>
                  <a:rPr lang="en-US">
                    <a:noFill/>
                  </a:rPr>
                  <a:t> </a:t>
                </a:r>
              </a:p>
            </p:txBody>
          </p:sp>
        </mc:Fallback>
      </mc:AlternateContent>
    </p:spTree>
    <p:extLst>
      <p:ext uri="{BB962C8B-B14F-4D97-AF65-F5344CB8AC3E}">
        <p14:creationId xmlns="" xmlns:p14="http://schemas.microsoft.com/office/powerpoint/2010/main" val="17746619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101" y="785610"/>
            <a:ext cx="1662635" cy="523220"/>
          </a:xfrm>
          <a:prstGeom prst="rect">
            <a:avLst/>
          </a:prstGeom>
          <a:noFill/>
        </p:spPr>
        <p:txBody>
          <a:bodyPr wrap="none" rtlCol="0">
            <a:spAutoFit/>
          </a:bodyPr>
          <a:lstStyle/>
          <a:p>
            <a:pPr algn="ctr"/>
            <a:r>
              <a:rPr lang="en-US" sz="2800" b="1" dirty="0" smtClean="0">
                <a:latin typeface="TarzanaNarrowBold"/>
              </a:rPr>
              <a:t>Example</a:t>
            </a:r>
            <a:endParaRPr lang="en-US" sz="2800" b="1" dirty="0">
              <a:latin typeface="TarzanaNarrowBold"/>
            </a:endParaRPr>
          </a:p>
        </p:txBody>
      </p:sp>
      <mc:AlternateContent xmlns:mc="http://schemas.openxmlformats.org/markup-compatibility/2006">
        <mc:Choice xmlns="" xmlns:a14="http://schemas.microsoft.com/office/drawing/2010/main" Requires="a14">
          <p:sp>
            <p:nvSpPr>
              <p:cNvPr id="3" name="Rectangle 2"/>
              <p:cNvSpPr/>
              <p:nvPr/>
            </p:nvSpPr>
            <p:spPr>
              <a:xfrm>
                <a:off x="1352283" y="1854558"/>
                <a:ext cx="9453092" cy="2016899"/>
              </a:xfrm>
              <a:prstGeom prst="rect">
                <a:avLst/>
              </a:prstGeom>
            </p:spPr>
            <p:txBody>
              <a:bodyPr wrap="square">
                <a:spAutoFit/>
              </a:bodyPr>
              <a:lstStyle/>
              <a:p>
                <a:pPr algn="just"/>
                <a:r>
                  <a:rPr lang="en-US" sz="2400" dirty="0" smtClean="0"/>
                  <a:t>The following norms on </a:t>
                </a:r>
                <a14:m>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𝑅</m:t>
                        </m:r>
                      </m:e>
                      <m:sup>
                        <m:r>
                          <a:rPr lang="en-US" sz="2400" b="0" i="1" smtClean="0">
                            <a:latin typeface="Cambria Math" panose="02040503050406030204" pitchFamily="18" charset="0"/>
                          </a:rPr>
                          <m:t>2</m:t>
                        </m:r>
                      </m:sup>
                    </m:sSup>
                  </m:oMath>
                </a14:m>
                <a:r>
                  <a:rPr lang="en-US" sz="2400" dirty="0" smtClean="0"/>
                  <a:t/>
                </a:r>
                <a:r>
                  <a:rPr lang="en-US" sz="2400" dirty="0"/>
                  <a:t>are equivalent</a:t>
                </a:r>
                <a:r>
                  <a:rPr lang="en-US" sz="2400" dirty="0" smtClean="0"/>
                  <a:t>:</a:t>
                </a:r>
              </a:p>
              <a:p>
                <a:pPr algn="just"/>
                <a:endParaRPr lang="en-US" sz="2400" dirty="0">
                  <a:latin typeface="Minion-Regular"/>
                </a:endParaRPr>
              </a:p>
              <a:p>
                <a:pPr algn="just"/>
                <a14:m>
                  <m:oMath xmlns:m="http://schemas.openxmlformats.org/officeDocument/2006/math">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𝑦</m:t>
                            </m:r>
                            <m:r>
                              <a:rPr lang="en-US" sz="2400" b="0" i="1" smtClean="0">
                                <a:latin typeface="Cambria Math" panose="02040503050406030204" pitchFamily="18" charset="0"/>
                              </a:rPr>
                              <m:t>)</m:t>
                            </m:r>
                          </m:e>
                        </m:d>
                      </m:e>
                      <m:sub>
                        <m:r>
                          <a:rPr lang="en-US" sz="2400" i="1">
                            <a:latin typeface="Cambria Math" panose="02040503050406030204" pitchFamily="18" charset="0"/>
                          </a:rPr>
                          <m:t>1</m:t>
                        </m:r>
                      </m:sub>
                    </m:sSub>
                    <m:r>
                      <a:rPr lang="en-US" sz="2400" b="0" i="1" smtClean="0">
                        <a:latin typeface="Cambria Math" panose="02040503050406030204" pitchFamily="18" charset="0"/>
                      </a:rPr>
                      <m:t>=</m:t>
                    </m:r>
                    <m:rad>
                      <m:radPr>
                        <m:degHide m:val="on"/>
                        <m:ctrlPr>
                          <a:rPr lang="en-US" sz="2400" b="0" i="1" smtClean="0">
                            <a:latin typeface="Cambria Math" panose="02040503050406030204" pitchFamily="18" charset="0"/>
                          </a:rPr>
                        </m:ctrlPr>
                      </m:radPr>
                      <m:deg/>
                      <m:e>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𝑥</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m:t>
                        </m:r>
                        <m:sSup>
                          <m:sSupPr>
                            <m:ctrlPr>
                              <a:rPr lang="en-US" sz="2400" i="1">
                                <a:latin typeface="Cambria Math" panose="02040503050406030204" pitchFamily="18" charset="0"/>
                              </a:rPr>
                            </m:ctrlPr>
                          </m:sSupPr>
                          <m:e>
                            <m:r>
                              <a:rPr lang="en-US" sz="2400" b="0" i="1" smtClean="0">
                                <a:latin typeface="Cambria Math" panose="02040503050406030204" pitchFamily="18" charset="0"/>
                              </a:rPr>
                              <m:t>𝑦</m:t>
                            </m:r>
                          </m:e>
                          <m:sup>
                            <m:r>
                              <a:rPr lang="en-US" sz="2400" i="1">
                                <a:latin typeface="Cambria Math" panose="02040503050406030204" pitchFamily="18" charset="0"/>
                              </a:rPr>
                              <m:t>2</m:t>
                            </m:r>
                          </m:sup>
                        </m:sSup>
                      </m:e>
                    </m:rad>
                  </m:oMath>
                </a14:m>
                <a:r>
                  <a:rPr lang="en-US" sz="2400" dirty="0" smtClean="0">
                    <a:latin typeface="Minion-Regular"/>
                  </a:rPr>
                  <a:t>,</a:t>
                </a:r>
              </a:p>
              <a:p>
                <a:pPr algn="just"/>
                <a14:m>
                  <m:oMath xmlns:m="http://schemas.openxmlformats.org/officeDocument/2006/math">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r>
                              <a:rPr lang="en-US" sz="2400" i="1">
                                <a:latin typeface="Cambria Math" panose="02040503050406030204" pitchFamily="18" charset="0"/>
                              </a:rPr>
                              <m:t>(</m:t>
                            </m:r>
                            <m:r>
                              <a:rPr lang="en-US" sz="2400" i="1">
                                <a:latin typeface="Cambria Math" panose="02040503050406030204" pitchFamily="18" charset="0"/>
                              </a:rPr>
                              <m:t>𝑥</m:t>
                            </m:r>
                            <m:r>
                              <a:rPr lang="en-US" sz="2400" i="1">
                                <a:latin typeface="Cambria Math" panose="02040503050406030204" pitchFamily="18" charset="0"/>
                              </a:rPr>
                              <m:t>,</m:t>
                            </m:r>
                            <m:r>
                              <a:rPr lang="en-US" sz="2400" i="1">
                                <a:latin typeface="Cambria Math" panose="02040503050406030204" pitchFamily="18" charset="0"/>
                              </a:rPr>
                              <m:t>𝑦</m:t>
                            </m:r>
                            <m:r>
                              <a:rPr lang="en-US" sz="2400" i="1">
                                <a:latin typeface="Cambria Math" panose="02040503050406030204" pitchFamily="18" charset="0"/>
                              </a:rPr>
                              <m:t>)</m:t>
                            </m:r>
                          </m:e>
                        </m:d>
                      </m:e>
                      <m:sub>
                        <m:r>
                          <a:rPr lang="en-US" sz="2400" b="0" i="1" smtClean="0">
                            <a:latin typeface="Cambria Math" panose="02040503050406030204" pitchFamily="18" charset="0"/>
                          </a:rPr>
                          <m:t>2</m:t>
                        </m:r>
                      </m:sub>
                    </m:sSub>
                    <m:r>
                      <a:rPr lang="en-US" sz="2400" i="1">
                        <a:latin typeface="Cambria Math" panose="02040503050406030204" pitchFamily="18" charset="0"/>
                      </a:rPr>
                      <m:t>=</m:t>
                    </m:r>
                    <m:d>
                      <m:dPr>
                        <m:begChr m:val="|"/>
                        <m:endChr m:val="|"/>
                        <m:ctrlPr>
                          <a:rPr lang="en-US" sz="240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𝑦</m:t>
                        </m:r>
                      </m:e>
                    </m:d>
                  </m:oMath>
                </a14:m>
                <a:r>
                  <a:rPr lang="en-US" sz="2400" dirty="0" smtClean="0">
                    <a:latin typeface="Minion-Regular"/>
                  </a:rPr>
                  <a:t>, </a:t>
                </a:r>
                <a:endParaRPr lang="en-US" sz="2400" i="1" dirty="0" smtClean="0">
                  <a:latin typeface="Cambria Math" panose="02040503050406030204" pitchFamily="18" charset="0"/>
                </a:endParaRPr>
              </a:p>
              <a:p>
                <a:pPr algn="just"/>
                <a14:m>
                  <m:oMathPara xmlns:m="http://schemas.openxmlformats.org/officeDocument/2006/math">
                    <m:oMathParaPr>
                      <m:jc m:val="left"/>
                    </m:oMathParaPr>
                    <m:oMath xmlns:m="http://schemas.openxmlformats.org/officeDocument/2006/math">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r>
                                <a:rPr lang="en-US" sz="2400" i="1">
                                  <a:latin typeface="Cambria Math" panose="02040503050406030204" pitchFamily="18" charset="0"/>
                                </a:rPr>
                                <m:t>(</m:t>
                              </m:r>
                              <m:r>
                                <a:rPr lang="en-US" sz="2400" i="1">
                                  <a:latin typeface="Cambria Math" panose="02040503050406030204" pitchFamily="18" charset="0"/>
                                </a:rPr>
                                <m:t>𝑥</m:t>
                              </m:r>
                              <m:r>
                                <a:rPr lang="en-US" sz="2400" i="1">
                                  <a:latin typeface="Cambria Math" panose="02040503050406030204" pitchFamily="18" charset="0"/>
                                </a:rPr>
                                <m:t>,</m:t>
                              </m:r>
                              <m:r>
                                <a:rPr lang="en-US" sz="2400" i="1">
                                  <a:latin typeface="Cambria Math" panose="02040503050406030204" pitchFamily="18" charset="0"/>
                                </a:rPr>
                                <m:t>𝑦</m:t>
                              </m:r>
                              <m:r>
                                <a:rPr lang="en-US" sz="2400" i="1">
                                  <a:latin typeface="Cambria Math" panose="02040503050406030204" pitchFamily="18" charset="0"/>
                                </a:rPr>
                                <m:t>)</m:t>
                              </m:r>
                            </m:e>
                          </m:d>
                        </m:e>
                        <m:sub>
                          <m:r>
                            <a:rPr lang="en-US" sz="2400" b="0" i="1" smtClean="0">
                              <a:latin typeface="Cambria Math" panose="02040503050406030204" pitchFamily="18" charset="0"/>
                            </a:rPr>
                            <m:t>3</m:t>
                          </m:r>
                        </m:sub>
                      </m:sSub>
                      <m:r>
                        <a:rPr lang="en-US" sz="2400" i="1">
                          <a:latin typeface="Cambria Math" panose="02040503050406030204" pitchFamily="18" charset="0"/>
                        </a:rPr>
                        <m:t>=</m:t>
                      </m:r>
                      <m:r>
                        <m:rPr>
                          <m:sty m:val="p"/>
                        </m:rPr>
                        <a:rPr lang="en-US" sz="2400" b="0" i="0" smtClean="0">
                          <a:latin typeface="Cambria Math" panose="02040503050406030204" pitchFamily="18" charset="0"/>
                        </a:rPr>
                        <m:t>max</m:t>
                      </m:r>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r>
                            <a:rPr lang="en-US" sz="2400" i="1">
                              <a:latin typeface="Cambria Math" panose="02040503050406030204" pitchFamily="18" charset="0"/>
                            </a:rPr>
                            <m:t>𝑥</m:t>
                          </m:r>
                        </m:e>
                      </m:d>
                      <m:r>
                        <a:rPr lang="en-US" sz="2400" b="0" i="1" smtClean="0">
                          <a:latin typeface="Cambria Math" panose="02040503050406030204" pitchFamily="18" charset="0"/>
                        </a:rPr>
                        <m:t>,</m:t>
                      </m:r>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𝑦</m:t>
                          </m:r>
                        </m:e>
                      </m:d>
                      <m:r>
                        <a:rPr lang="en-US" sz="2400" b="0" i="1" smtClean="0">
                          <a:latin typeface="Cambria Math" panose="02040503050406030204" pitchFamily="18" charset="0"/>
                        </a:rPr>
                        <m:t>)</m:t>
                      </m:r>
                    </m:oMath>
                  </m:oMathPara>
                </a14:m>
                <a:endParaRPr lang="en-US" sz="2400" dirty="0" smtClean="0">
                  <a:latin typeface="Minion-Regular"/>
                </a:endParaRPr>
              </a:p>
            </p:txBody>
          </p:sp>
        </mc:Choice>
        <mc:Fallback>
          <p:sp>
            <p:nvSpPr>
              <p:cNvPr id="3" name="Rectangle 2"/>
              <p:cNvSpPr>
                <a:spLocks noRot="1" noChangeAspect="1" noMove="1" noResize="1" noEditPoints="1" noAdjustHandles="1" noChangeArrowheads="1" noChangeShapeType="1" noTextEdit="1"/>
              </p:cNvSpPr>
              <p:nvPr/>
            </p:nvSpPr>
            <p:spPr>
              <a:xfrm>
                <a:off x="1014212" y="1854559"/>
                <a:ext cx="7089819" cy="2016899"/>
              </a:xfrm>
              <a:prstGeom prst="rect">
                <a:avLst/>
              </a:prstGeom>
              <a:blipFill rotWithShape="0">
                <a:blip r:embed="rId2"/>
                <a:stretch>
                  <a:fillRect l="-1032" t="-2115" b="-3625"/>
                </a:stretch>
              </a:blipFill>
            </p:spPr>
            <p:txBody>
              <a:bodyPr/>
              <a:lstStyle/>
              <a:p>
                <a:r>
                  <a:rPr lang="en-US">
                    <a:noFill/>
                  </a:rPr>
                  <a:t> </a:t>
                </a:r>
              </a:p>
            </p:txBody>
          </p:sp>
        </mc:Fallback>
      </mc:AlternateContent>
    </p:spTree>
    <p:extLst>
      <p:ext uri="{BB962C8B-B14F-4D97-AF65-F5344CB8AC3E}">
        <p14:creationId xmlns="" xmlns:p14="http://schemas.microsoft.com/office/powerpoint/2010/main" val="290675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3740" y="785610"/>
            <a:ext cx="5915402" cy="523220"/>
          </a:xfrm>
          <a:prstGeom prst="rect">
            <a:avLst/>
          </a:prstGeom>
          <a:noFill/>
        </p:spPr>
        <p:txBody>
          <a:bodyPr wrap="none" rtlCol="0">
            <a:spAutoFit/>
          </a:bodyPr>
          <a:lstStyle/>
          <a:p>
            <a:pPr algn="ctr"/>
            <a:r>
              <a:rPr lang="en-US" sz="2800" b="1" dirty="0" smtClean="0">
                <a:latin typeface="TarzanaNarrowBold"/>
              </a:rPr>
              <a:t>Theorem on Equivalence of Norm</a:t>
            </a:r>
            <a:endParaRPr lang="en-US" sz="2800" b="1" dirty="0">
              <a:latin typeface="TarzanaNarrowBold"/>
            </a:endParaRPr>
          </a:p>
        </p:txBody>
      </p:sp>
      <mc:AlternateContent xmlns:mc="http://schemas.openxmlformats.org/markup-compatibility/2006">
        <mc:Choice xmlns="" xmlns:a14="http://schemas.microsoft.com/office/drawing/2010/main" Requires="a14">
          <p:sp>
            <p:nvSpPr>
              <p:cNvPr id="4" name="Rectangle 3"/>
              <p:cNvSpPr/>
              <p:nvPr/>
            </p:nvSpPr>
            <p:spPr>
              <a:xfrm>
                <a:off x="965915" y="1545465"/>
                <a:ext cx="10006885" cy="1938992"/>
              </a:xfrm>
              <a:prstGeom prst="rect">
                <a:avLst/>
              </a:prstGeom>
            </p:spPr>
            <p:txBody>
              <a:bodyPr wrap="square">
                <a:spAutoFit/>
              </a:bodyPr>
              <a:lstStyle/>
              <a:p>
                <a:r>
                  <a:rPr lang="en-US" sz="2400" b="1" dirty="0" smtClean="0">
                    <a:latin typeface="TarzanaNarrowBold"/>
                  </a:rPr>
                  <a:t>Theorem 1.</a:t>
                </a:r>
                <a:r>
                  <a:rPr lang="en-US" sz="2400" dirty="0" smtClean="0">
                    <a:latin typeface="Minion-Regular"/>
                  </a:rPr>
                  <a:t> Let </a:t>
                </a:r>
                <a14:m>
                  <m:oMath xmlns:m="http://schemas.openxmlformats.org/officeDocument/2006/math">
                    <m:sSub>
                      <m:sSubPr>
                        <m:ctrlPr>
                          <a:rPr lang="en-US" sz="2400" i="1" smtClean="0">
                            <a:latin typeface="Cambria Math" panose="02040503050406030204" pitchFamily="18" charset="0"/>
                          </a:rPr>
                        </m:ctrlPr>
                      </m:sSubPr>
                      <m:e>
                        <m:d>
                          <m:dPr>
                            <m:begChr m:val="‖"/>
                            <m:endChr m:val="‖"/>
                            <m:ctrlPr>
                              <a:rPr lang="en-US" sz="2400" i="1">
                                <a:latin typeface="Cambria Math" panose="02040503050406030204" pitchFamily="18" charset="0"/>
                              </a:rPr>
                            </m:ctrlPr>
                          </m:dPr>
                          <m:e>
                            <m:r>
                              <a:rPr lang="en-US" sz="2400" i="0">
                                <a:latin typeface="Cambria Math" panose="02040503050406030204" pitchFamily="18" charset="0"/>
                                <a:ea typeface="Cambria Math" panose="02040503050406030204" pitchFamily="18" charset="0"/>
                              </a:rPr>
                              <m:t>∙</m:t>
                            </m:r>
                          </m:e>
                        </m:d>
                      </m:e>
                      <m:sub>
                        <m:r>
                          <a:rPr lang="en-US" sz="2400" i="0">
                            <a:latin typeface="Cambria Math" panose="02040503050406030204" pitchFamily="18" charset="0"/>
                          </a:rPr>
                          <m:t>1</m:t>
                        </m:r>
                      </m:sub>
                    </m:sSub>
                  </m:oMath>
                </a14:m>
                <a:r>
                  <a:rPr lang="en-US" sz="2400" dirty="0"/>
                  <a:t/>
                </a:r>
                <a:r>
                  <a:rPr lang="en-US" sz="2400" dirty="0" smtClean="0"/>
                  <a:t>and </a:t>
                </a:r>
                <a14:m>
                  <m:oMath xmlns:m="http://schemas.openxmlformats.org/officeDocument/2006/math">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r>
                              <a:rPr lang="en-US" sz="2400" i="0">
                                <a:latin typeface="Cambria Math" panose="02040503050406030204" pitchFamily="18" charset="0"/>
                                <a:ea typeface="Cambria Math" panose="02040503050406030204" pitchFamily="18" charset="0"/>
                              </a:rPr>
                              <m:t>∙</m:t>
                            </m:r>
                          </m:e>
                        </m:d>
                      </m:e>
                      <m:sub>
                        <m:r>
                          <a:rPr lang="en-US" sz="2400" i="0">
                            <a:latin typeface="Cambria Math" panose="02040503050406030204" pitchFamily="18" charset="0"/>
                            <a:ea typeface="Cambria Math" panose="02040503050406030204" pitchFamily="18" charset="0"/>
                          </a:rPr>
                          <m:t>2</m:t>
                        </m:r>
                      </m:sub>
                    </m:sSub>
                  </m:oMath>
                </a14:m>
                <a:r>
                  <a:rPr lang="en-US" sz="2400" dirty="0" smtClean="0">
                    <a:latin typeface="Minion-Regular"/>
                  </a:rPr>
                  <a:t/>
                </a:r>
                <a:r>
                  <a:rPr lang="en-US" sz="2400" dirty="0" smtClean="0">
                    <a:latin typeface="Minion-Italic"/>
                  </a:rPr>
                  <a:t>be </a:t>
                </a:r>
                <a:r>
                  <a:rPr lang="en-US" sz="2400" dirty="0">
                    <a:latin typeface="Minion-Italic"/>
                  </a:rPr>
                  <a:t>norms on </a:t>
                </a:r>
                <a:r>
                  <a:rPr lang="en-US" sz="2400" dirty="0" smtClean="0">
                    <a:latin typeface="Minion-Italic"/>
                  </a:rPr>
                  <a:t>a vector </a:t>
                </a:r>
                <a:r>
                  <a:rPr lang="en-US" sz="2400" dirty="0">
                    <a:latin typeface="Minion-Italic"/>
                  </a:rPr>
                  <a:t>space E. T</a:t>
                </a:r>
                <a:r>
                  <a:rPr lang="en-US" sz="2400" dirty="0" smtClean="0">
                    <a:latin typeface="Minion-Italic"/>
                  </a:rPr>
                  <a:t>hen </a:t>
                </a:r>
                <a14:m>
                  <m:oMath xmlns:m="http://schemas.openxmlformats.org/officeDocument/2006/math">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r>
                              <a:rPr lang="en-US" sz="2400" i="0">
                                <a:latin typeface="Cambria Math" panose="02040503050406030204" pitchFamily="18" charset="0"/>
                                <a:ea typeface="Cambria Math" panose="02040503050406030204" pitchFamily="18" charset="0"/>
                              </a:rPr>
                              <m:t>∙</m:t>
                            </m:r>
                          </m:e>
                        </m:d>
                      </m:e>
                      <m:sub>
                        <m:r>
                          <a:rPr lang="en-US" sz="2400" i="0">
                            <a:latin typeface="Cambria Math" panose="02040503050406030204" pitchFamily="18" charset="0"/>
                          </a:rPr>
                          <m:t>1</m:t>
                        </m:r>
                      </m:sub>
                    </m:sSub>
                  </m:oMath>
                </a14:m>
                <a:r>
                  <a:rPr lang="en-US" sz="2400" dirty="0"/>
                  <a:t> and </a:t>
                </a:r>
                <a14:m>
                  <m:oMath xmlns:m="http://schemas.openxmlformats.org/officeDocument/2006/math">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r>
                              <a:rPr lang="en-US" sz="2400" i="0">
                                <a:latin typeface="Cambria Math" panose="02040503050406030204" pitchFamily="18" charset="0"/>
                                <a:ea typeface="Cambria Math" panose="02040503050406030204" pitchFamily="18" charset="0"/>
                              </a:rPr>
                              <m:t>∙</m:t>
                            </m:r>
                          </m:e>
                        </m:d>
                      </m:e>
                      <m:sub>
                        <m:r>
                          <a:rPr lang="en-US" sz="2400" i="0">
                            <a:latin typeface="Cambria Math" panose="02040503050406030204" pitchFamily="18" charset="0"/>
                            <a:ea typeface="Cambria Math" panose="02040503050406030204" pitchFamily="18" charset="0"/>
                          </a:rPr>
                          <m:t>2</m:t>
                        </m:r>
                      </m:sub>
                    </m:sSub>
                  </m:oMath>
                </a14:m>
                <a:r>
                  <a:rPr lang="en-US" sz="2400" dirty="0" smtClean="0">
                    <a:latin typeface="Minion-Italic"/>
                  </a:rPr>
                  <a:t> are </a:t>
                </a:r>
                <a:r>
                  <a:rPr lang="en-US" sz="2400" dirty="0">
                    <a:latin typeface="Minion-Italic"/>
                  </a:rPr>
                  <a:t>equivalent if and only if there </a:t>
                </a:r>
                <a:r>
                  <a:rPr lang="en-US" sz="2400" dirty="0" smtClean="0">
                    <a:latin typeface="Minion-Italic"/>
                  </a:rPr>
                  <a:t>exist positive </a:t>
                </a:r>
                <a:r>
                  <a:rPr lang="en-US" sz="2400" dirty="0">
                    <a:latin typeface="Minion-Italic"/>
                  </a:rPr>
                  <a:t>numbers </a:t>
                </a:r>
                <a:r>
                  <a:rPr lang="en-US" sz="2400" dirty="0">
                    <a:latin typeface="MTMI"/>
                  </a:rPr>
                  <a:t>α </a:t>
                </a:r>
                <a:r>
                  <a:rPr lang="en-US" sz="2400" dirty="0">
                    <a:latin typeface="Minion-Italic"/>
                  </a:rPr>
                  <a:t>and </a:t>
                </a:r>
                <a:r>
                  <a:rPr lang="en-US" sz="2400" dirty="0">
                    <a:latin typeface="MTMI"/>
                  </a:rPr>
                  <a:t>β </a:t>
                </a:r>
                <a:r>
                  <a:rPr lang="en-US" sz="2400" dirty="0">
                    <a:latin typeface="Minion-Italic"/>
                  </a:rPr>
                  <a:t>such </a:t>
                </a:r>
                <a:r>
                  <a:rPr lang="en-US" sz="2400" dirty="0" smtClean="0">
                    <a:latin typeface="Minion-Italic"/>
                  </a:rPr>
                  <a:t>that</a:t>
                </a:r>
              </a:p>
              <a:p>
                <a:pPr algn="ctr"/>
                <a14:m>
                  <m:oMath xmlns:m="http://schemas.openxmlformats.org/officeDocument/2006/math">
                    <m:r>
                      <m:rPr>
                        <m:sty m:val="p"/>
                      </m:rPr>
                      <a:rPr lang="en-US" sz="2400" i="0" smtClean="0">
                        <a:latin typeface="Cambria Math" panose="02040503050406030204" pitchFamily="18" charset="0"/>
                        <a:ea typeface="Cambria Math" panose="02040503050406030204" pitchFamily="18" charset="0"/>
                      </a:rPr>
                      <m:t>α</m:t>
                    </m:r>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r>
                              <m:rPr>
                                <m:sty m:val="p"/>
                              </m:rPr>
                              <a:rPr lang="en-US" sz="2400" b="0" i="0" smtClean="0">
                                <a:latin typeface="Cambria Math" panose="02040503050406030204" pitchFamily="18" charset="0"/>
                              </a:rPr>
                              <m:t>x</m:t>
                            </m:r>
                          </m:e>
                        </m:d>
                      </m:e>
                      <m:sub>
                        <m:r>
                          <a:rPr lang="en-US" sz="2400" i="0">
                            <a:latin typeface="Cambria Math" panose="02040503050406030204" pitchFamily="18" charset="0"/>
                          </a:rPr>
                          <m:t>1</m:t>
                        </m:r>
                      </m:sub>
                    </m:sSub>
                    <m:r>
                      <a:rPr lang="en-US" sz="2400" i="0" smtClean="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r>
                              <m:rPr>
                                <m:sty m:val="p"/>
                              </m:rPr>
                              <a:rPr lang="en-US" sz="2400" i="0">
                                <a:latin typeface="Cambria Math" panose="02040503050406030204" pitchFamily="18" charset="0"/>
                              </a:rPr>
                              <m:t>x</m:t>
                            </m:r>
                          </m:e>
                        </m:d>
                      </m:e>
                      <m:sub>
                        <m:r>
                          <a:rPr lang="en-US" sz="2400" b="0" i="0" smtClean="0">
                            <a:latin typeface="Cambria Math" panose="02040503050406030204" pitchFamily="18" charset="0"/>
                          </a:rPr>
                          <m:t>2</m:t>
                        </m:r>
                      </m:sub>
                    </m:sSub>
                    <m:r>
                      <a:rPr lang="en-US" sz="2400" i="0" smtClean="0">
                        <a:latin typeface="Cambria Math" panose="02040503050406030204" pitchFamily="18" charset="0"/>
                      </a:rPr>
                      <m:t>≤</m:t>
                    </m:r>
                    <m:r>
                      <m:rPr>
                        <m:sty m:val="p"/>
                      </m:rPr>
                      <a:rPr lang="en-US" sz="2400" i="0" smtClean="0">
                        <a:latin typeface="Cambria Math" panose="02040503050406030204" pitchFamily="18" charset="0"/>
                        <a:ea typeface="Cambria Math" panose="02040503050406030204" pitchFamily="18" charset="0"/>
                      </a:rPr>
                      <m:t>β</m:t>
                    </m:r>
                    <m:sSub>
                      <m:sSubPr>
                        <m:ctrlPr>
                          <a:rPr lang="en-US" sz="2400" i="1">
                            <a:latin typeface="Cambria Math" panose="02040503050406030204" pitchFamily="18" charset="0"/>
                          </a:rPr>
                        </m:ctrlPr>
                      </m:sSubPr>
                      <m:e>
                        <m:d>
                          <m:dPr>
                            <m:begChr m:val="‖"/>
                            <m:endChr m:val="‖"/>
                            <m:ctrlPr>
                              <a:rPr lang="en-US" sz="2400" i="1">
                                <a:latin typeface="Cambria Math" panose="02040503050406030204" pitchFamily="18" charset="0"/>
                              </a:rPr>
                            </m:ctrlPr>
                          </m:dPr>
                          <m:e>
                            <m:r>
                              <m:rPr>
                                <m:sty m:val="p"/>
                              </m:rPr>
                              <a:rPr lang="en-US" sz="2400" i="0">
                                <a:latin typeface="Cambria Math" panose="02040503050406030204" pitchFamily="18" charset="0"/>
                              </a:rPr>
                              <m:t>x</m:t>
                            </m:r>
                          </m:e>
                        </m:d>
                      </m:e>
                      <m:sub>
                        <m:r>
                          <a:rPr lang="en-US" sz="2400" i="0">
                            <a:latin typeface="Cambria Math" panose="02040503050406030204" pitchFamily="18" charset="0"/>
                          </a:rPr>
                          <m:t>1</m:t>
                        </m:r>
                      </m:sub>
                    </m:sSub>
                    <m:r>
                      <a:rPr lang="en-US" sz="2400" b="0" i="0" smtClean="0">
                        <a:latin typeface="Cambria Math" panose="02040503050406030204" pitchFamily="18" charset="0"/>
                      </a:rPr>
                      <m:t>,</m:t>
                    </m:r>
                  </m:oMath>
                </a14:m>
                <a:r>
                  <a:rPr lang="en-US" sz="2400" dirty="0" smtClean="0">
                    <a:latin typeface="Minion-Italic"/>
                  </a:rPr>
                  <a:t> for all </a:t>
                </a:r>
                <a14:m>
                  <m:oMath xmlns:m="http://schemas.openxmlformats.org/officeDocument/2006/math">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r>
                      <a:rPr lang="en-US" sz="2400" b="0" i="1" smtClean="0">
                        <a:latin typeface="Cambria Math" panose="02040503050406030204" pitchFamily="18" charset="0"/>
                        <a:ea typeface="Cambria Math" panose="02040503050406030204" pitchFamily="18" charset="0"/>
                      </a:rPr>
                      <m:t>.</m:t>
                    </m:r>
                  </m:oMath>
                </a14:m>
                <a:endParaRPr lang="en-US" sz="2400" dirty="0" smtClean="0">
                  <a:latin typeface="Minion-Italic"/>
                </a:endParaRPr>
              </a:p>
              <a:p>
                <a:pPr algn="ctr"/>
                <a:endParaRPr lang="en-US" sz="2400" dirty="0">
                  <a:latin typeface="Minion-Italic"/>
                </a:endParaRPr>
              </a:p>
            </p:txBody>
          </p:sp>
        </mc:Choice>
        <mc:Fallback>
          <p:sp>
            <p:nvSpPr>
              <p:cNvPr id="4" name="Rectangle 3"/>
              <p:cNvSpPr>
                <a:spLocks noRot="1" noChangeAspect="1" noMove="1" noResize="1" noEditPoints="1" noAdjustHandles="1" noChangeArrowheads="1" noChangeShapeType="1" noTextEdit="1"/>
              </p:cNvSpPr>
              <p:nvPr/>
            </p:nvSpPr>
            <p:spPr>
              <a:xfrm>
                <a:off x="724437" y="1545465"/>
                <a:ext cx="7505164" cy="1938992"/>
              </a:xfrm>
              <a:prstGeom prst="rect">
                <a:avLst/>
              </a:prstGeom>
              <a:blipFill rotWithShape="0">
                <a:blip r:embed="rId3"/>
                <a:stretch>
                  <a:fillRect l="-914" t="-2830" r="-1218"/>
                </a:stretch>
              </a:blipFill>
            </p:spPr>
            <p:txBody>
              <a:bodyPr/>
              <a:lstStyle/>
              <a:p>
                <a:r>
                  <a:rPr lang="en-US">
                    <a:noFill/>
                  </a:rPr>
                  <a:t> </a:t>
                </a:r>
              </a:p>
            </p:txBody>
          </p:sp>
        </mc:Fallback>
      </mc:AlternateContent>
    </p:spTree>
    <p:extLst>
      <p:ext uri="{BB962C8B-B14F-4D97-AF65-F5344CB8AC3E}">
        <p14:creationId xmlns="" xmlns:p14="http://schemas.microsoft.com/office/powerpoint/2010/main" val="7103283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9596" y="1223491"/>
            <a:ext cx="7009226" cy="523220"/>
          </a:xfrm>
          <a:prstGeom prst="rect">
            <a:avLst/>
          </a:prstGeom>
          <a:noFill/>
        </p:spPr>
        <p:txBody>
          <a:bodyPr wrap="none" rtlCol="0">
            <a:spAutoFit/>
          </a:bodyPr>
          <a:lstStyle/>
          <a:p>
            <a:r>
              <a:rPr lang="en-US" sz="2800" b="1" dirty="0" smtClean="0">
                <a:latin typeface="TarzanaNarrowBold"/>
              </a:rPr>
              <a:t>Topological properties of normed space</a:t>
            </a:r>
            <a:endParaRPr lang="en-US" sz="2800" b="1" dirty="0">
              <a:latin typeface="TarzanaNarrowBold"/>
            </a:endParaRPr>
          </a:p>
        </p:txBody>
      </p:sp>
      <mc:AlternateContent xmlns:mc="http://schemas.openxmlformats.org/markup-compatibility/2006">
        <mc:Choice xmlns="" xmlns:a14="http://schemas.microsoft.com/office/drawing/2010/main" Requires="a14">
          <p:sp>
            <p:nvSpPr>
              <p:cNvPr id="4" name="Rectangle 3"/>
              <p:cNvSpPr/>
              <p:nvPr/>
            </p:nvSpPr>
            <p:spPr>
              <a:xfrm>
                <a:off x="1030310" y="1746711"/>
                <a:ext cx="9530365" cy="4154984"/>
              </a:xfrm>
              <a:prstGeom prst="rect">
                <a:avLst/>
              </a:prstGeom>
            </p:spPr>
            <p:txBody>
              <a:bodyPr wrap="square">
                <a:spAutoFit/>
              </a:bodyPr>
              <a:lstStyle/>
              <a:p>
                <a:r>
                  <a:rPr lang="en-US" sz="2400" b="1" dirty="0" smtClean="0">
                    <a:latin typeface="TarzanaNarrowBold"/>
                  </a:rPr>
                  <a:t>Definition </a:t>
                </a:r>
                <a:r>
                  <a:rPr lang="en-US" sz="2400" dirty="0">
                    <a:latin typeface="TarzanaNarrow"/>
                  </a:rPr>
                  <a:t>(Open ball, closed ball, sphere)</a:t>
                </a:r>
              </a:p>
              <a:p>
                <a:r>
                  <a:rPr lang="en-US" sz="2400" dirty="0">
                    <a:latin typeface="TarzanaNarrow"/>
                  </a:rPr>
                  <a:t>Let </a:t>
                </a:r>
                <a14:m>
                  <m:oMath xmlns:m="http://schemas.openxmlformats.org/officeDocument/2006/math">
                    <m:r>
                      <a:rPr lang="en-US" sz="2400" b="0" i="1" smtClean="0">
                        <a:latin typeface="Cambria Math" panose="02040503050406030204" pitchFamily="18" charset="0"/>
                      </a:rPr>
                      <m:t>𝑥</m:t>
                    </m:r>
                  </m:oMath>
                </a14:m>
                <a:r>
                  <a:rPr lang="en-US" sz="2400" i="1" dirty="0" smtClean="0">
                    <a:latin typeface="Minion-Italic"/>
                  </a:rPr>
                  <a:t/>
                </a:r>
                <a:r>
                  <a:rPr lang="en-US" sz="2400" dirty="0">
                    <a:latin typeface="TarzanaNarrow"/>
                  </a:rPr>
                  <a:t>be an element of a normed </a:t>
                </a:r>
                <a:r>
                  <a:rPr lang="en-US" sz="2400" dirty="0" smtClean="0">
                    <a:latin typeface="TarzanaNarrow"/>
                  </a:rPr>
                  <a:t>space </a:t>
                </a:r>
                <a14:m>
                  <m:oMath xmlns:m="http://schemas.openxmlformats.org/officeDocument/2006/math">
                    <m:r>
                      <a:rPr lang="en-US" sz="2400" b="0" i="1" smtClean="0">
                        <a:latin typeface="Cambria Math" panose="02040503050406030204" pitchFamily="18" charset="0"/>
                      </a:rPr>
                      <m:t>𝐸</m:t>
                    </m:r>
                  </m:oMath>
                </a14:m>
                <a:r>
                  <a:rPr lang="en-US" sz="2400" dirty="0" smtClean="0">
                    <a:latin typeface="TarzanaNarrow"/>
                  </a:rPr>
                  <a:t>, </a:t>
                </a:r>
                <a:r>
                  <a:rPr lang="en-US" sz="2400" dirty="0">
                    <a:latin typeface="TarzanaNarrow"/>
                  </a:rPr>
                  <a:t>and </a:t>
                </a:r>
                <a:r>
                  <a:rPr lang="en-US" sz="2400" dirty="0" smtClean="0">
                    <a:latin typeface="TarzanaNarrow"/>
                  </a:rPr>
                  <a:t>let</a:t>
                </a:r>
                <a14:m>
                  <m:oMath xmlns:m="http://schemas.openxmlformats.org/officeDocument/2006/math">
                    <m:r>
                      <a:rPr lang="en-US" sz="2400" b="0" i="0" smtClean="0">
                        <a:latin typeface="Cambria Math" panose="02040503050406030204" pitchFamily="18" charset="0"/>
                      </a:rPr>
                      <m:t> </m:t>
                    </m:r>
                    <m:r>
                      <a:rPr lang="en-US" sz="2400" b="0" i="1" smtClean="0">
                        <a:latin typeface="Cambria Math" panose="02040503050406030204" pitchFamily="18" charset="0"/>
                      </a:rPr>
                      <m:t>𝑟</m:t>
                    </m:r>
                  </m:oMath>
                </a14:m>
                <a:r>
                  <a:rPr lang="en-US" sz="2400" i="1" dirty="0" smtClean="0">
                    <a:latin typeface="Minion-Italic"/>
                  </a:rPr>
                  <a:t/>
                </a:r>
                <a:r>
                  <a:rPr lang="en-US" sz="2400" dirty="0">
                    <a:latin typeface="TarzanaNarrow"/>
                  </a:rPr>
                  <a:t>be a positive number. We use </a:t>
                </a:r>
                <a:r>
                  <a:rPr lang="en-US" sz="2400" dirty="0" smtClean="0">
                    <a:latin typeface="TarzanaNarrow"/>
                  </a:rPr>
                  <a:t>the following </a:t>
                </a:r>
                <a:r>
                  <a:rPr lang="en-US" sz="2400" dirty="0">
                    <a:latin typeface="TarzanaNarrow"/>
                  </a:rPr>
                  <a:t>notation</a:t>
                </a:r>
                <a:r>
                  <a:rPr lang="en-US" sz="2400" dirty="0" smtClean="0">
                    <a:latin typeface="TarzanaNarrow"/>
                  </a:rPr>
                  <a:t>:</a:t>
                </a:r>
              </a:p>
              <a:p>
                <a:endParaRPr lang="en-US" sz="2400" dirty="0" smtClean="0">
                  <a:latin typeface="TarzanaNarrow"/>
                </a:endParaRPr>
              </a:p>
              <a:p>
                <a14:m>
                  <m:oMath xmlns:m="http://schemas.openxmlformats.org/officeDocument/2006/math">
                    <m:r>
                      <a:rPr lang="en-US" sz="2400" b="0" i="1" smtClean="0">
                        <a:latin typeface="Cambria Math" panose="02040503050406030204" pitchFamily="18" charset="0"/>
                      </a:rPr>
                      <m:t>𝐵</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𝑟</m:t>
                        </m:r>
                      </m:e>
                    </m:d>
                    <m:r>
                      <a:rPr lang="en-US" sz="2400" b="0" i="1" smtClean="0">
                        <a:latin typeface="Cambria Math" panose="02040503050406030204" pitchFamily="18" charset="0"/>
                      </a:rPr>
                      <m:t>={</m:t>
                    </m:r>
                    <m:r>
                      <a:rPr lang="en-US" sz="2400" b="0" i="1" smtClean="0">
                        <a:latin typeface="Cambria Math" panose="02040503050406030204" pitchFamily="18" charset="0"/>
                      </a:rPr>
                      <m:t>𝑦</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r>
                      <a:rPr lang="en-US" sz="2400" b="0" i="1" smtClean="0">
                        <a:latin typeface="Cambria Math" panose="02040503050406030204" pitchFamily="18" charset="0"/>
                        <a:ea typeface="Cambria Math" panose="02040503050406030204" pitchFamily="18" charset="0"/>
                      </a:rPr>
                      <m:t>:</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𝑦</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&lt;</m:t>
                    </m:r>
                    <m:r>
                      <a:rPr lang="en-US" sz="2400" b="0" i="1" smtClean="0">
                        <a:latin typeface="Cambria Math" panose="02040503050406030204" pitchFamily="18" charset="0"/>
                        <a:ea typeface="Cambria Math" panose="02040503050406030204" pitchFamily="18" charset="0"/>
                      </a:rPr>
                      <m:t>𝑟</m:t>
                    </m:r>
                    <m:r>
                      <a:rPr lang="en-US" sz="2400" b="0" i="1" smtClean="0">
                        <a:latin typeface="Cambria Math" panose="02040503050406030204" pitchFamily="18" charset="0"/>
                      </a:rPr>
                      <m:t>}</m:t>
                    </m:r>
                  </m:oMath>
                </a14:m>
                <a:r>
                  <a:rPr lang="en-US" sz="2400" dirty="0" smtClean="0">
                    <a:latin typeface="TarzanaNarrow"/>
                  </a:rPr>
                  <a:t/>
                </a:r>
                <a:r>
                  <a:rPr lang="en-US" sz="2400" dirty="0" smtClean="0">
                    <a:latin typeface="TarzanaNarrow"/>
                  </a:rPr>
                  <a:t>(open </a:t>
                </a:r>
                <a:r>
                  <a:rPr lang="en-US" sz="2400" dirty="0" smtClean="0">
                    <a:latin typeface="TarzanaNarrow"/>
                  </a:rPr>
                  <a:t>Ball);</a:t>
                </a:r>
              </a:p>
              <a:p>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𝐵</m:t>
                        </m:r>
                      </m:e>
                    </m:acc>
                    <m:d>
                      <m:dPr>
                        <m:ctrlPr>
                          <a:rPr lang="en-US" sz="2400" i="1">
                            <a:latin typeface="Cambria Math" panose="02040503050406030204" pitchFamily="18" charset="0"/>
                          </a:rPr>
                        </m:ctrlPr>
                      </m:dPr>
                      <m:e>
                        <m:r>
                          <a:rPr lang="en-US" sz="2400" i="1">
                            <a:latin typeface="Cambria Math" panose="02040503050406030204" pitchFamily="18" charset="0"/>
                          </a:rPr>
                          <m:t>𝑥</m:t>
                        </m:r>
                        <m:r>
                          <a:rPr lang="en-US" sz="2400" i="1">
                            <a:latin typeface="Cambria Math" panose="02040503050406030204" pitchFamily="18" charset="0"/>
                          </a:rPr>
                          <m:t>,</m:t>
                        </m:r>
                        <m:r>
                          <a:rPr lang="en-US" sz="2400" i="1">
                            <a:latin typeface="Cambria Math" panose="02040503050406030204" pitchFamily="18" charset="0"/>
                          </a:rPr>
                          <m:t>𝑟</m:t>
                        </m:r>
                      </m:e>
                    </m:d>
                    <m:r>
                      <a:rPr lang="en-US" sz="2400" i="1">
                        <a:latin typeface="Cambria Math" panose="02040503050406030204" pitchFamily="18" charset="0"/>
                      </a:rPr>
                      <m:t>={</m:t>
                    </m:r>
                    <m:r>
                      <a:rPr lang="en-US" sz="2400" i="1">
                        <a:latin typeface="Cambria Math" panose="02040503050406030204" pitchFamily="18" charset="0"/>
                      </a:rPr>
                      <m:t>𝑦</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𝐸</m:t>
                    </m:r>
                    <m:r>
                      <a:rPr lang="en-US" sz="2400" i="1">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𝑦</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𝑥</m:t>
                        </m:r>
                      </m:e>
                    </m:d>
                    <m:r>
                      <a:rPr lang="en-US" sz="240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𝑟</m:t>
                    </m:r>
                    <m:r>
                      <a:rPr lang="en-US" sz="2400" i="1">
                        <a:latin typeface="Cambria Math" panose="02040503050406030204" pitchFamily="18" charset="0"/>
                      </a:rPr>
                      <m:t>}</m:t>
                    </m:r>
                  </m:oMath>
                </a14:m>
                <a:r>
                  <a:rPr lang="en-US" sz="2400" dirty="0">
                    <a:latin typeface="TarzanaNarrow"/>
                  </a:rPr>
                  <a:t/>
                </a:r>
                <a:r>
                  <a:rPr lang="en-US" sz="2400" dirty="0" smtClean="0">
                    <a:latin typeface="TarzanaNarrow"/>
                  </a:rPr>
                  <a:t>   (</a:t>
                </a:r>
                <a:r>
                  <a:rPr lang="en-US" sz="2400" dirty="0">
                    <a:latin typeface="TarzanaNarrow"/>
                  </a:rPr>
                  <a:t>closed ball</a:t>
                </a:r>
                <a:r>
                  <a:rPr lang="en-US" sz="2400" dirty="0" smtClean="0">
                    <a:latin typeface="TarzanaNarrow"/>
                  </a:rPr>
                  <a:t>);</a:t>
                </a:r>
                <a:endParaRPr lang="en-US" sz="2400" dirty="0">
                  <a:latin typeface="MTEX"/>
                </a:endParaRPr>
              </a:p>
              <a:p>
                <a14:m>
                  <m:oMath xmlns:m="http://schemas.openxmlformats.org/officeDocument/2006/math">
                    <m:r>
                      <a:rPr lang="en-US" sz="2400">
                        <a:latin typeface="Cambria Math" panose="02040503050406030204" pitchFamily="18" charset="0"/>
                      </a:rPr>
                      <m:t>𝑆</m:t>
                    </m:r>
                    <m:d>
                      <m:dPr>
                        <m:ctrlPr>
                          <a:rPr lang="en-US" sz="2400" i="1">
                            <a:latin typeface="Cambria Math" panose="02040503050406030204" pitchFamily="18" charset="0"/>
                          </a:rPr>
                        </m:ctrlPr>
                      </m:dPr>
                      <m:e>
                        <m:r>
                          <a:rPr lang="en-US" sz="2400">
                            <a:latin typeface="Cambria Math" panose="02040503050406030204" pitchFamily="18" charset="0"/>
                          </a:rPr>
                          <m:t>𝑥</m:t>
                        </m:r>
                        <m:r>
                          <a:rPr lang="en-US" sz="2400">
                            <a:latin typeface="Cambria Math" panose="02040503050406030204" pitchFamily="18" charset="0"/>
                          </a:rPr>
                          <m:t>,</m:t>
                        </m:r>
                        <m:r>
                          <a:rPr lang="en-US" sz="2400">
                            <a:latin typeface="Cambria Math" panose="02040503050406030204" pitchFamily="18" charset="0"/>
                          </a:rPr>
                          <m:t>𝑟</m:t>
                        </m:r>
                      </m:e>
                    </m:d>
                    <m:r>
                      <a:rPr lang="en-US" sz="2400">
                        <a:latin typeface="Cambria Math" panose="02040503050406030204" pitchFamily="18" charset="0"/>
                      </a:rPr>
                      <m:t>==</m:t>
                    </m:r>
                    <m:d>
                      <m:dPr>
                        <m:begChr m:val="{"/>
                        <m:endChr m:val="}"/>
                        <m:ctrlPr>
                          <a:rPr lang="en-US" sz="2400" i="1">
                            <a:latin typeface="Cambria Math" panose="02040503050406030204" pitchFamily="18" charset="0"/>
                          </a:rPr>
                        </m:ctrlPr>
                      </m:dPr>
                      <m:e>
                        <m:r>
                          <a:rPr lang="en-US" sz="2400">
                            <a:latin typeface="Cambria Math" panose="02040503050406030204" pitchFamily="18" charset="0"/>
                          </a:rPr>
                          <m:t>𝑦</m:t>
                        </m:r>
                        <m:r>
                          <a:rPr lang="en-US" sz="2400">
                            <a:latin typeface="Cambria Math" panose="02040503050406030204" pitchFamily="18" charset="0"/>
                          </a:rPr>
                          <m:t>∈</m:t>
                        </m:r>
                        <m:r>
                          <a:rPr lang="en-US" sz="2400">
                            <a:latin typeface="Cambria Math" panose="02040503050406030204" pitchFamily="18" charset="0"/>
                          </a:rPr>
                          <m:t>𝐸</m:t>
                        </m:r>
                        <m:r>
                          <a:rPr lang="en-US" sz="2400">
                            <a:latin typeface="Cambria Math" panose="02040503050406030204" pitchFamily="18" charset="0"/>
                          </a:rPr>
                          <m:t>:</m:t>
                        </m:r>
                        <m:d>
                          <m:dPr>
                            <m:begChr m:val="‖"/>
                            <m:endChr m:val="‖"/>
                            <m:ctrlPr>
                              <a:rPr lang="en-US" sz="2400" i="1">
                                <a:latin typeface="Cambria Math" panose="02040503050406030204" pitchFamily="18" charset="0"/>
                              </a:rPr>
                            </m:ctrlPr>
                          </m:dPr>
                          <m:e>
                            <m:r>
                              <a:rPr lang="en-US" sz="2400">
                                <a:latin typeface="Cambria Math" panose="02040503050406030204" pitchFamily="18" charset="0"/>
                              </a:rPr>
                              <m:t>𝑦</m:t>
                            </m:r>
                            <m:r>
                              <a:rPr lang="en-US" sz="2400">
                                <a:latin typeface="Cambria Math" panose="02040503050406030204" pitchFamily="18" charset="0"/>
                              </a:rPr>
                              <m:t>−</m:t>
                            </m:r>
                            <m:r>
                              <a:rPr lang="en-US" sz="2400">
                                <a:latin typeface="Cambria Math" panose="02040503050406030204" pitchFamily="18" charset="0"/>
                              </a:rPr>
                              <m:t>𝑥</m:t>
                            </m:r>
                          </m:e>
                        </m:d>
                        <m:r>
                          <a:rPr lang="en-US" sz="2400">
                            <a:latin typeface="Cambria Math" panose="02040503050406030204" pitchFamily="18" charset="0"/>
                          </a:rPr>
                          <m:t>=</m:t>
                        </m:r>
                        <m:r>
                          <a:rPr lang="en-US" sz="2400">
                            <a:latin typeface="Cambria Math" panose="02040503050406030204" pitchFamily="18" charset="0"/>
                          </a:rPr>
                          <m:t>𝑟</m:t>
                        </m:r>
                      </m:e>
                    </m:d>
                  </m:oMath>
                </a14:m>
                <a:r>
                  <a:rPr lang="en-US" sz="2400" dirty="0" smtClean="0">
                    <a:latin typeface="TarzanaNarrow"/>
                  </a:rPr>
                  <a:t>  (</a:t>
                </a:r>
                <a:r>
                  <a:rPr lang="en-US" sz="2400" dirty="0">
                    <a:latin typeface="TarzanaNarrow"/>
                  </a:rPr>
                  <a:t>sphere).</a:t>
                </a:r>
              </a:p>
              <a:p>
                <a:r>
                  <a:rPr lang="en-US" sz="2400" dirty="0">
                    <a:latin typeface="TarzanaNarrow"/>
                  </a:rPr>
                  <a:t>In each </a:t>
                </a:r>
                <a:r>
                  <a:rPr lang="en-US" sz="2400" dirty="0" smtClean="0">
                    <a:latin typeface="TarzanaNarrow"/>
                  </a:rPr>
                  <a:t>case, </a:t>
                </a:r>
                <a14:m>
                  <m:oMath xmlns:m="http://schemas.openxmlformats.org/officeDocument/2006/math">
                    <m:r>
                      <a:rPr lang="en-US" sz="2400" b="0" i="1" smtClean="0">
                        <a:latin typeface="Cambria Math" panose="02040503050406030204" pitchFamily="18" charset="0"/>
                      </a:rPr>
                      <m:t>𝑥</m:t>
                    </m:r>
                  </m:oMath>
                </a14:m>
                <a:r>
                  <a:rPr lang="en-US" sz="2400" dirty="0" smtClean="0">
                    <a:latin typeface="TarzanaNarrow"/>
                  </a:rPr>
                  <a:t> is </a:t>
                </a:r>
                <a:r>
                  <a:rPr lang="en-US" sz="2400" dirty="0">
                    <a:latin typeface="TarzanaNarrow"/>
                  </a:rPr>
                  <a:t>called the </a:t>
                </a:r>
                <a:r>
                  <a:rPr lang="en-US" sz="2400" i="1" dirty="0">
                    <a:latin typeface="TarzanaNarrowItalic"/>
                  </a:rPr>
                  <a:t>center </a:t>
                </a:r>
                <a:r>
                  <a:rPr lang="en-US" sz="2400" dirty="0" smtClean="0">
                    <a:latin typeface="TarzanaNarrow"/>
                  </a:rPr>
                  <a:t>and </a:t>
                </a:r>
                <a14:m>
                  <m:oMath xmlns:m="http://schemas.openxmlformats.org/officeDocument/2006/math">
                    <m:r>
                      <a:rPr lang="en-US" sz="2400" b="0" i="1" smtClean="0">
                        <a:latin typeface="Cambria Math" panose="02040503050406030204" pitchFamily="18" charset="0"/>
                      </a:rPr>
                      <m:t>𝑟</m:t>
                    </m:r>
                  </m:oMath>
                </a14:m>
                <a:r>
                  <a:rPr lang="en-US" sz="2400" dirty="0" smtClean="0">
                    <a:latin typeface="TarzanaNarrow"/>
                  </a:rPr>
                  <a:t> the </a:t>
                </a:r>
                <a:r>
                  <a:rPr lang="en-US" sz="2400" i="1" dirty="0" smtClean="0">
                    <a:latin typeface="TarzanaNarrowItalic"/>
                  </a:rPr>
                  <a:t>radius</a:t>
                </a:r>
              </a:p>
              <a:p>
                <a:endParaRPr lang="en-US" sz="2400" i="1" dirty="0">
                  <a:latin typeface="TarzanaNarrowItalic"/>
                </a:endParaRPr>
              </a:p>
              <a:p>
                <a:r>
                  <a:rPr lang="en-US" sz="2400" i="1" dirty="0" smtClean="0">
                    <a:latin typeface="TarzanaNarrowItalic"/>
                  </a:rPr>
                  <a:t>Note: </a:t>
                </a:r>
                <a:r>
                  <a:rPr lang="en-US" sz="2400" dirty="0"/>
                  <a:t>Open balls are open sets. Closed balls and spheres are closed</a:t>
                </a:r>
              </a:p>
              <a:p>
                <a:r>
                  <a:rPr lang="en-US" sz="2400" dirty="0"/>
                  <a:t>sets.</a:t>
                </a:r>
              </a:p>
            </p:txBody>
          </p:sp>
        </mc:Choice>
        <mc:Fallback>
          <p:sp>
            <p:nvSpPr>
              <p:cNvPr id="4" name="Rectangle 3"/>
              <p:cNvSpPr>
                <a:spLocks noRot="1" noChangeAspect="1" noMove="1" noResize="1" noEditPoints="1" noAdjustHandles="1" noChangeArrowheads="1" noChangeShapeType="1" noTextEdit="1"/>
              </p:cNvSpPr>
              <p:nvPr/>
            </p:nvSpPr>
            <p:spPr>
              <a:xfrm>
                <a:off x="772733" y="1746711"/>
                <a:ext cx="7147774" cy="4154984"/>
              </a:xfrm>
              <a:prstGeom prst="rect">
                <a:avLst/>
              </a:prstGeom>
              <a:blipFill rotWithShape="0">
                <a:blip r:embed="rId2"/>
                <a:stretch>
                  <a:fillRect l="-960" t="-1028" b="-2496"/>
                </a:stretch>
              </a:blipFill>
            </p:spPr>
            <p:txBody>
              <a:bodyPr/>
              <a:lstStyle/>
              <a:p>
                <a:r>
                  <a:rPr lang="en-US">
                    <a:noFill/>
                  </a:rPr>
                  <a:t> </a:t>
                </a:r>
              </a:p>
            </p:txBody>
          </p:sp>
        </mc:Fallback>
      </mc:AlternateContent>
    </p:spTree>
    <p:extLst>
      <p:ext uri="{BB962C8B-B14F-4D97-AF65-F5344CB8AC3E}">
        <p14:creationId xmlns="" xmlns:p14="http://schemas.microsoft.com/office/powerpoint/2010/main" val="11888348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5234" y="2099256"/>
            <a:ext cx="6771068" cy="4154984"/>
          </a:xfrm>
          <a:prstGeom prst="rect">
            <a:avLst/>
          </a:prstGeom>
        </p:spPr>
        <p:txBody>
          <a:bodyPr wrap="square">
            <a:spAutoFit/>
          </a:bodyPr>
          <a:lstStyle/>
          <a:p>
            <a:r>
              <a:rPr lang="en-US" sz="2400" b="1" dirty="0"/>
              <a:t>Theorem </a:t>
            </a:r>
            <a:r>
              <a:rPr lang="en-US" sz="2400" b="1" dirty="0" smtClean="0"/>
              <a:t>3.</a:t>
            </a:r>
            <a:endParaRPr lang="en-US" sz="2400" b="1" dirty="0"/>
          </a:p>
          <a:p>
            <a:r>
              <a:rPr lang="en-US" sz="2400" dirty="0"/>
              <a:t>(a) </a:t>
            </a:r>
            <a:r>
              <a:rPr lang="en-US" sz="2400" i="1" dirty="0"/>
              <a:t>The union of any collection of open sets is open.</a:t>
            </a:r>
          </a:p>
          <a:p>
            <a:r>
              <a:rPr lang="en-US" sz="2400" dirty="0"/>
              <a:t>(b) </a:t>
            </a:r>
            <a:r>
              <a:rPr lang="en-US" sz="2400" i="1" dirty="0"/>
              <a:t>The intersection of a finite number of open sets is open.</a:t>
            </a:r>
          </a:p>
          <a:p>
            <a:r>
              <a:rPr lang="en-US" sz="2400" dirty="0"/>
              <a:t>(c) </a:t>
            </a:r>
            <a:r>
              <a:rPr lang="en-US" sz="2400" i="1" dirty="0"/>
              <a:t>The union of a finite number of closed sets is closed.</a:t>
            </a:r>
          </a:p>
          <a:p>
            <a:r>
              <a:rPr lang="en-US" sz="2400" dirty="0" smtClean="0"/>
              <a:t>(</a:t>
            </a:r>
            <a:r>
              <a:rPr lang="en-US" sz="2400" dirty="0"/>
              <a:t>d) </a:t>
            </a:r>
            <a:r>
              <a:rPr lang="en-US" sz="2400" i="1" dirty="0"/>
              <a:t>The intersection of any collection of closed sets is closed.</a:t>
            </a:r>
          </a:p>
          <a:p>
            <a:r>
              <a:rPr lang="en-US" sz="2400" dirty="0"/>
              <a:t>(e) </a:t>
            </a:r>
            <a:r>
              <a:rPr lang="en-US" sz="2400" i="1" dirty="0"/>
              <a:t>The empty set and the whole space are both open and closed.</a:t>
            </a:r>
          </a:p>
          <a:p>
            <a:r>
              <a:rPr lang="en-US" sz="2400" dirty="0"/>
              <a:t>The proofs are left as exercises.</a:t>
            </a:r>
          </a:p>
        </p:txBody>
      </p:sp>
      <p:sp>
        <p:nvSpPr>
          <p:cNvPr id="3" name="TextBox 2"/>
          <p:cNvSpPr txBox="1"/>
          <p:nvPr/>
        </p:nvSpPr>
        <p:spPr>
          <a:xfrm>
            <a:off x="1316586" y="1030310"/>
            <a:ext cx="7009226" cy="523220"/>
          </a:xfrm>
          <a:prstGeom prst="rect">
            <a:avLst/>
          </a:prstGeom>
          <a:noFill/>
        </p:spPr>
        <p:txBody>
          <a:bodyPr wrap="none" rtlCol="0">
            <a:spAutoFit/>
          </a:bodyPr>
          <a:lstStyle/>
          <a:p>
            <a:r>
              <a:rPr lang="en-US" sz="2800" b="1" dirty="0">
                <a:latin typeface="TarzanaNarrowBold"/>
              </a:rPr>
              <a:t>Topological properties of normed space</a:t>
            </a:r>
          </a:p>
        </p:txBody>
      </p:sp>
    </p:spTree>
    <p:extLst>
      <p:ext uri="{BB962C8B-B14F-4D97-AF65-F5344CB8AC3E}">
        <p14:creationId xmlns="" xmlns:p14="http://schemas.microsoft.com/office/powerpoint/2010/main" val="28882842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657072" y="2374094"/>
                <a:ext cx="8233893" cy="1200329"/>
              </a:xfrm>
              <a:prstGeom prst="rect">
                <a:avLst/>
              </a:prstGeom>
            </p:spPr>
            <p:txBody>
              <a:bodyPr wrap="square">
                <a:spAutoFit/>
              </a:bodyPr>
              <a:lstStyle/>
              <a:p>
                <a:r>
                  <a:rPr lang="en-US" sz="2400" b="1" dirty="0" smtClean="0"/>
                  <a:t>Theorem 4. </a:t>
                </a:r>
                <a:r>
                  <a:rPr lang="en-US" sz="2400" dirty="0" smtClean="0"/>
                  <a:t>A </a:t>
                </a:r>
                <a:r>
                  <a:rPr lang="en-US" sz="2400" dirty="0"/>
                  <a:t>subset S of a normed space E is closed if and only if </a:t>
                </a:r>
                <a:r>
                  <a:rPr lang="en-US" sz="2400" dirty="0" smtClean="0"/>
                  <a:t>every sequence </a:t>
                </a:r>
                <a:r>
                  <a:rPr lang="en-US" sz="2400" dirty="0"/>
                  <a:t>of elements of S convergent in E has its limit in S, that </a:t>
                </a:r>
                <a:r>
                  <a:rPr lang="en-US" sz="2400" dirty="0" smtClean="0"/>
                  <a:t>is,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𝑥</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𝑥</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𝑆</m:t>
                    </m:r>
                  </m:oMath>
                </a14:m>
                <a:r>
                  <a:rPr lang="en-US" sz="2400" dirty="0" smtClean="0"/>
                  <a:t/>
                </a:r>
                <a:r>
                  <a:rPr lang="en-US" sz="2400" dirty="0"/>
                  <a:t>and </a:t>
                </a:r>
                <a14:m>
                  <m:oMath xmlns:m="http://schemas.openxmlformats.org/officeDocument/2006/math">
                    <m:sSub>
                      <m:sSubPr>
                        <m:ctrlPr>
                          <a:rPr lang="en-US" sz="240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𝑥</m:t>
                        </m:r>
                      </m:e>
                      <m:sub>
                        <m:r>
                          <a:rPr lang="en-US" sz="2400" b="0" i="1" smtClean="0">
                            <a:latin typeface="Cambria Math" panose="02040503050406030204" pitchFamily="18" charset="0"/>
                            <a:ea typeface="Cambria Math" panose="02040503050406030204" pitchFamily="18" charset="0"/>
                          </a:rPr>
                          <m:t>𝑛</m:t>
                        </m:r>
                      </m:sub>
                    </m:sSub>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oMath>
                </a14:m>
                <a:r>
                  <a:rPr lang="en-US" sz="2400" dirty="0"/>
                  <a:t/>
                </a:r>
                <a:r>
                  <a:rPr lang="en-US" sz="2400" dirty="0" smtClean="0"/>
                  <a:t/>
                </a:r>
                <a:r>
                  <a:rPr lang="en-US" sz="2400" dirty="0"/>
                  <a:t>implies </a:t>
                </a:r>
                <a:r>
                  <a:rPr lang="en-US" sz="2400" dirty="0" smtClean="0"/>
                  <a:t>x ∈ S</a:t>
                </a:r>
                <a:r>
                  <a:rPr lang="en-US" sz="2400" dirty="0"/>
                  <a:t>.</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242804" y="2374095"/>
                <a:ext cx="6175420" cy="1200329"/>
              </a:xfrm>
              <a:prstGeom prst="rect">
                <a:avLst/>
              </a:prstGeom>
              <a:blipFill rotWithShape="0">
                <a:blip r:embed="rId2"/>
                <a:stretch>
                  <a:fillRect l="-1184" t="-4061" b="-11168"/>
                </a:stretch>
              </a:blipFill>
            </p:spPr>
            <p:txBody>
              <a:bodyPr/>
              <a:lstStyle/>
              <a:p>
                <a:r>
                  <a:rPr lang="en-US">
                    <a:noFill/>
                  </a:rPr>
                  <a:t> </a:t>
                </a:r>
              </a:p>
            </p:txBody>
          </p:sp>
        </mc:Fallback>
      </mc:AlternateContent>
      <p:sp>
        <p:nvSpPr>
          <p:cNvPr id="3" name="TextBox 2"/>
          <p:cNvSpPr txBox="1"/>
          <p:nvPr/>
        </p:nvSpPr>
        <p:spPr>
          <a:xfrm>
            <a:off x="2035924" y="1493948"/>
            <a:ext cx="7009226" cy="523220"/>
          </a:xfrm>
          <a:prstGeom prst="rect">
            <a:avLst/>
          </a:prstGeom>
          <a:noFill/>
        </p:spPr>
        <p:txBody>
          <a:bodyPr wrap="none" rtlCol="0">
            <a:spAutoFit/>
          </a:bodyPr>
          <a:lstStyle/>
          <a:p>
            <a:r>
              <a:rPr lang="en-US" sz="2800" b="1" dirty="0">
                <a:latin typeface="TarzanaNarrowBold"/>
              </a:rPr>
              <a:t>Topological properties of normed space</a:t>
            </a:r>
          </a:p>
        </p:txBody>
      </p:sp>
    </p:spTree>
    <p:extLst>
      <p:ext uri="{BB962C8B-B14F-4D97-AF65-F5344CB8AC3E}">
        <p14:creationId xmlns="" xmlns:p14="http://schemas.microsoft.com/office/powerpoint/2010/main" val="40584820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2804" y="2356834"/>
            <a:ext cx="6262360" cy="2677656"/>
          </a:xfrm>
          <a:prstGeom prst="rect">
            <a:avLst/>
          </a:prstGeom>
        </p:spPr>
        <p:txBody>
          <a:bodyPr wrap="square">
            <a:spAutoFit/>
          </a:bodyPr>
          <a:lstStyle/>
          <a:p>
            <a:r>
              <a:rPr lang="en-US" sz="2400" b="1" dirty="0"/>
              <a:t>Definition </a:t>
            </a:r>
            <a:r>
              <a:rPr lang="en-US" sz="2400" b="1" dirty="0" smtClean="0"/>
              <a:t> </a:t>
            </a:r>
            <a:r>
              <a:rPr lang="en-US" sz="2400" b="1" dirty="0"/>
              <a:t>(Closure)</a:t>
            </a:r>
          </a:p>
          <a:p>
            <a:r>
              <a:rPr lang="en-US" sz="2400" dirty="0"/>
              <a:t>Let </a:t>
            </a:r>
            <a:r>
              <a:rPr lang="en-US" sz="2400" i="1" dirty="0"/>
              <a:t>S </a:t>
            </a:r>
            <a:r>
              <a:rPr lang="en-US" sz="2400" dirty="0"/>
              <a:t>be a subset of a normed space </a:t>
            </a:r>
            <a:r>
              <a:rPr lang="en-US" sz="2400" i="1" dirty="0"/>
              <a:t>E</a:t>
            </a:r>
            <a:r>
              <a:rPr lang="en-US" sz="2400" dirty="0"/>
              <a:t>. By the closure</a:t>
            </a:r>
            <a:r>
              <a:rPr lang="en-US" sz="2400" i="1" dirty="0"/>
              <a:t> </a:t>
            </a:r>
            <a:r>
              <a:rPr lang="en-US" sz="2400" dirty="0"/>
              <a:t>of </a:t>
            </a:r>
            <a:r>
              <a:rPr lang="en-US" sz="2400" i="1" dirty="0"/>
              <a:t>S</a:t>
            </a:r>
            <a:r>
              <a:rPr lang="en-US" sz="2400" dirty="0" smtClean="0"/>
              <a:t>, denoted </a:t>
            </a:r>
            <a:r>
              <a:rPr lang="en-US" sz="2400" dirty="0"/>
              <a:t>by cl </a:t>
            </a:r>
            <a:r>
              <a:rPr lang="en-US" sz="2400" i="1" dirty="0"/>
              <a:t>S</a:t>
            </a:r>
            <a:r>
              <a:rPr lang="en-US" sz="2400" dirty="0"/>
              <a:t>, we </a:t>
            </a:r>
            <a:r>
              <a:rPr lang="en-US" sz="2400" dirty="0" smtClean="0"/>
              <a:t>mean the </a:t>
            </a:r>
            <a:r>
              <a:rPr lang="en-US" sz="2400" dirty="0"/>
              <a:t>intersection of all closed sets containing </a:t>
            </a:r>
            <a:r>
              <a:rPr lang="en-US" sz="2400" i="1" dirty="0"/>
              <a:t>S</a:t>
            </a:r>
            <a:r>
              <a:rPr lang="en-US" sz="2400" dirty="0" smtClean="0"/>
              <a:t>.</a:t>
            </a:r>
          </a:p>
          <a:p>
            <a:endParaRPr lang="en-US" sz="2400" dirty="0"/>
          </a:p>
          <a:p>
            <a:r>
              <a:rPr lang="en-US" sz="2400" dirty="0" smtClean="0"/>
              <a:t>1. The </a:t>
            </a:r>
            <a:r>
              <a:rPr lang="en-US" sz="2400" dirty="0"/>
              <a:t>closure of a set is always a closed set.</a:t>
            </a:r>
          </a:p>
          <a:p>
            <a:r>
              <a:rPr lang="en-US" sz="2400" dirty="0" smtClean="0"/>
              <a:t>2. It </a:t>
            </a:r>
            <a:r>
              <a:rPr lang="en-US" sz="2400" dirty="0"/>
              <a:t>is the smallest closed set which contains </a:t>
            </a:r>
            <a:r>
              <a:rPr lang="en-US" sz="2400" i="1" dirty="0"/>
              <a:t>S</a:t>
            </a:r>
            <a:r>
              <a:rPr lang="en-US" sz="2400" dirty="0"/>
              <a:t>. </a:t>
            </a:r>
          </a:p>
        </p:txBody>
      </p:sp>
      <p:sp>
        <p:nvSpPr>
          <p:cNvPr id="3" name="TextBox 2"/>
          <p:cNvSpPr txBox="1"/>
          <p:nvPr/>
        </p:nvSpPr>
        <p:spPr>
          <a:xfrm>
            <a:off x="2035924" y="1493948"/>
            <a:ext cx="7009226" cy="523220"/>
          </a:xfrm>
          <a:prstGeom prst="rect">
            <a:avLst/>
          </a:prstGeom>
          <a:noFill/>
        </p:spPr>
        <p:txBody>
          <a:bodyPr wrap="none" rtlCol="0">
            <a:spAutoFit/>
          </a:bodyPr>
          <a:lstStyle/>
          <a:p>
            <a:r>
              <a:rPr lang="en-US" sz="2800" b="1" dirty="0">
                <a:latin typeface="TarzanaNarrowBold"/>
              </a:rPr>
              <a:t>Topological properties of normed space</a:t>
            </a:r>
          </a:p>
        </p:txBody>
      </p:sp>
    </p:spTree>
    <p:extLst>
      <p:ext uri="{BB962C8B-B14F-4D97-AF65-F5344CB8AC3E}">
        <p14:creationId xmlns="" xmlns:p14="http://schemas.microsoft.com/office/powerpoint/2010/main" val="11191252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657071" y="2743205"/>
                <a:ext cx="8555875" cy="1569660"/>
              </a:xfrm>
              <a:prstGeom prst="rect">
                <a:avLst/>
              </a:prstGeom>
            </p:spPr>
            <p:txBody>
              <a:bodyPr wrap="square">
                <a:spAutoFit/>
              </a:bodyPr>
              <a:lstStyle/>
              <a:p>
                <a:r>
                  <a:rPr lang="en-US" sz="2400" b="1" dirty="0" smtClean="0"/>
                  <a:t>Theorem 1.3.23. </a:t>
                </a:r>
                <a:r>
                  <a:rPr lang="en-US" sz="2400" dirty="0"/>
                  <a:t>Let S be a subset of a normed space E. The closure of S is the </a:t>
                </a:r>
                <a:r>
                  <a:rPr lang="en-US" sz="2400" dirty="0" smtClean="0"/>
                  <a:t>set of </a:t>
                </a:r>
                <a:r>
                  <a:rPr lang="en-US" sz="2400" dirty="0"/>
                  <a:t>limits of all convergent sequences of elements of S, that </a:t>
                </a:r>
                <a:r>
                  <a:rPr lang="en-US" sz="2400" dirty="0" smtClean="0"/>
                  <a:t>is, </a:t>
                </a:r>
              </a:p>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𝑐𝑙</m:t>
                      </m:r>
                      <m:r>
                        <a:rPr lang="en-US" sz="2400" b="0" i="1" smtClean="0">
                          <a:latin typeface="Cambria Math" panose="02040503050406030204" pitchFamily="18" charset="0"/>
                        </a:rPr>
                        <m:t> </m:t>
                      </m:r>
                      <m:r>
                        <a:rPr lang="en-US" sz="2400" b="0" i="1" smtClean="0">
                          <a:latin typeface="Cambria Math" panose="02040503050406030204" pitchFamily="18" charset="0"/>
                        </a:rPr>
                        <m:t>𝑆</m:t>
                      </m:r>
                      <m:r>
                        <a:rPr lang="en-US"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𝑡h𝑒𝑟𝑒</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𝑒𝑥𝑖𝑠𝑡</m:t>
                          </m:r>
                          <m:sSub>
                            <m:sSubPr>
                              <m:ctrlPr>
                                <a:rPr lang="en-US" sz="2400" i="1">
                                  <a:latin typeface="Cambria Math" panose="02040503050406030204" pitchFamily="18" charset="0"/>
                                </a:rPr>
                              </m:ctrlPr>
                            </m:sSubPr>
                            <m:e>
                              <m:r>
                                <a:rPr lang="en-US" sz="2400" b="0" i="1" smtClean="0">
                                  <a:latin typeface="Cambria Math" panose="02040503050406030204" pitchFamily="18" charset="0"/>
                                </a:rPr>
                                <m:t> </m:t>
                              </m:r>
                              <m:r>
                                <a:rPr lang="en-US" sz="2400" i="1">
                                  <a:latin typeface="Cambria Math" panose="02040503050406030204" pitchFamily="18" charset="0"/>
                                </a:rPr>
                                <m:t>𝑥</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𝑆</m:t>
                          </m:r>
                          <m:r>
                            <m:rPr>
                              <m:nor/>
                            </m:rPr>
                            <a:rPr lang="en-US" sz="2400" b="0" i="0" smtClean="0">
                              <a:latin typeface="Cambria Math" panose="02040503050406030204" pitchFamily="18" charset="0"/>
                            </a:rPr>
                            <m:t> </m:t>
                          </m:r>
                          <m:r>
                            <m:rPr>
                              <m:nor/>
                            </m:rPr>
                            <a:rPr lang="en-US" sz="2400" b="0" i="0" smtClean="0">
                              <a:latin typeface="Cambria Math" panose="02040503050406030204" pitchFamily="18" charset="0"/>
                            </a:rPr>
                            <m:t>such</m:t>
                          </m:r>
                          <m:r>
                            <m:rPr>
                              <m:nor/>
                            </m:rPr>
                            <a:rPr lang="en-US" sz="2400" b="0" i="0" smtClean="0">
                              <a:latin typeface="Cambria Math" panose="02040503050406030204" pitchFamily="18" charset="0"/>
                            </a:rPr>
                            <m:t> </m:t>
                          </m:r>
                          <m:r>
                            <m:rPr>
                              <m:nor/>
                            </m:rPr>
                            <a:rPr lang="en-US" sz="2400" b="0" i="0" smtClean="0">
                              <a:latin typeface="Cambria Math" panose="02040503050406030204" pitchFamily="18" charset="0"/>
                            </a:rPr>
                            <m:t>that</m:t>
                          </m:r>
                          <m:r>
                            <m:rPr>
                              <m:nor/>
                            </m:rPr>
                            <a:rPr lang="en-US" sz="2400" dirty="0"/>
                            <m:t> </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𝑥</m:t>
                              </m:r>
                            </m:e>
                            <m:sub>
                              <m:r>
                                <a:rPr lang="en-US" sz="2400" i="1">
                                  <a:latin typeface="Cambria Math" panose="02040503050406030204" pitchFamily="18" charset="0"/>
                                  <a:ea typeface="Cambria Math" panose="02040503050406030204" pitchFamily="18" charset="0"/>
                                </a:rPr>
                                <m:t>𝑛</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𝑥</m:t>
                          </m:r>
                          <m:r>
                            <m:rPr>
                              <m:nor/>
                            </m:rPr>
                            <a:rPr lang="en-US" sz="2400" dirty="0"/>
                            <m:t> </m:t>
                          </m:r>
                        </m:e>
                      </m:d>
                      <m:r>
                        <a:rPr lang="en-US" sz="2400" b="0" i="1" smtClean="0">
                          <a:latin typeface="Cambria Math" panose="02040503050406030204" pitchFamily="18" charset="0"/>
                        </a:rPr>
                        <m:t>.</m:t>
                      </m:r>
                    </m:oMath>
                  </m:oMathPara>
                </a14:m>
                <a:endParaRPr lang="en-US" sz="2400" dirty="0" smtClean="0"/>
              </a:p>
            </p:txBody>
          </p:sp>
        </mc:Choice>
        <mc:Fallback>
          <p:sp>
            <p:nvSpPr>
              <p:cNvPr id="2" name="Rectangle 1"/>
              <p:cNvSpPr>
                <a:spLocks noRot="1" noChangeAspect="1" noMove="1" noResize="1" noEditPoints="1" noAdjustHandles="1" noChangeArrowheads="1" noChangeShapeType="1" noTextEdit="1"/>
              </p:cNvSpPr>
              <p:nvPr/>
            </p:nvSpPr>
            <p:spPr>
              <a:xfrm>
                <a:off x="1242804" y="2743205"/>
                <a:ext cx="6416906" cy="1569660"/>
              </a:xfrm>
              <a:prstGeom prst="rect">
                <a:avLst/>
              </a:prstGeom>
              <a:blipFill rotWithShape="0">
                <a:blip r:embed="rId2"/>
                <a:stretch>
                  <a:fillRect l="-1140" t="-3113" r="-428"/>
                </a:stretch>
              </a:blipFill>
            </p:spPr>
            <p:txBody>
              <a:bodyPr/>
              <a:lstStyle/>
              <a:p>
                <a:r>
                  <a:rPr lang="en-US">
                    <a:noFill/>
                  </a:rPr>
                  <a:t> </a:t>
                </a:r>
              </a:p>
            </p:txBody>
          </p:sp>
        </mc:Fallback>
      </mc:AlternateContent>
      <p:sp>
        <p:nvSpPr>
          <p:cNvPr id="3" name="TextBox 2"/>
          <p:cNvSpPr txBox="1"/>
          <p:nvPr/>
        </p:nvSpPr>
        <p:spPr>
          <a:xfrm>
            <a:off x="2035924" y="1661375"/>
            <a:ext cx="7009226" cy="523220"/>
          </a:xfrm>
          <a:prstGeom prst="rect">
            <a:avLst/>
          </a:prstGeom>
          <a:noFill/>
        </p:spPr>
        <p:txBody>
          <a:bodyPr wrap="none" rtlCol="0">
            <a:spAutoFit/>
          </a:bodyPr>
          <a:lstStyle/>
          <a:p>
            <a:r>
              <a:rPr lang="en-US" sz="2800" b="1" dirty="0">
                <a:latin typeface="TarzanaNarrowBold"/>
              </a:rPr>
              <a:t>Topological properties of normed space</a:t>
            </a:r>
          </a:p>
        </p:txBody>
      </p:sp>
    </p:spTree>
    <p:extLst>
      <p:ext uri="{BB962C8B-B14F-4D97-AF65-F5344CB8AC3E}">
        <p14:creationId xmlns="" xmlns:p14="http://schemas.microsoft.com/office/powerpoint/2010/main" val="14210576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107583" y="2184595"/>
                <a:ext cx="9775065" cy="2951514"/>
              </a:xfrm>
              <a:prstGeom prst="rect">
                <a:avLst/>
              </a:prstGeom>
            </p:spPr>
            <p:txBody>
              <a:bodyPr wrap="square">
                <a:spAutoFit/>
              </a:bodyPr>
              <a:lstStyle/>
              <a:p>
                <a:r>
                  <a:rPr lang="en-US" sz="2400" b="1" dirty="0" smtClean="0"/>
                  <a:t>Definition </a:t>
                </a:r>
                <a:r>
                  <a:rPr lang="en-US" sz="2400" dirty="0" smtClean="0"/>
                  <a:t>(</a:t>
                </a:r>
                <a:r>
                  <a:rPr lang="en-US" sz="2400" b="1" dirty="0"/>
                  <a:t>Dense subset</a:t>
                </a:r>
                <a:r>
                  <a:rPr lang="en-US" sz="2400" dirty="0"/>
                  <a:t>)</a:t>
                </a:r>
              </a:p>
              <a:p>
                <a:r>
                  <a:rPr lang="en-US" sz="2400" dirty="0">
                    <a:latin typeface="Minion-Regular"/>
                  </a:rPr>
                  <a:t>A subset S of a normed space E is called dense in E if cl S = E</a:t>
                </a:r>
                <a:r>
                  <a:rPr lang="en-US" sz="2400" dirty="0">
                    <a:latin typeface="Minion-Regular"/>
                  </a:rPr>
                  <a:t>.</a:t>
                </a:r>
              </a:p>
              <a:p>
                <a:endParaRPr lang="en-US" sz="2400" dirty="0"/>
              </a:p>
              <a:p>
                <a:r>
                  <a:rPr lang="en-US" sz="2400" b="1" dirty="0" smtClean="0"/>
                  <a:t>Example:</a:t>
                </a:r>
                <a:r>
                  <a:rPr lang="en-US" sz="3600" b="1" dirty="0" smtClean="0">
                    <a:latin typeface="TarzanaNarrowBold"/>
                  </a:rPr>
                  <a:t/>
                </a:r>
                <a:r>
                  <a:rPr lang="en-US" sz="2400" dirty="0">
                    <a:latin typeface="Minion-Regular"/>
                  </a:rPr>
                  <a:t>The set of all polynomials on [</a:t>
                </a:r>
                <a:r>
                  <a:rPr lang="en-US" sz="2400" i="1" dirty="0">
                    <a:latin typeface="Minion-Italic"/>
                  </a:rPr>
                  <a:t>a</a:t>
                </a:r>
                <a:r>
                  <a:rPr lang="en-US" sz="2400" i="1" dirty="0">
                    <a:latin typeface="MTMI"/>
                  </a:rPr>
                  <a:t>, </a:t>
                </a:r>
                <a:r>
                  <a:rPr lang="en-US" sz="2400" i="1" dirty="0">
                    <a:latin typeface="Minion-Italic"/>
                  </a:rPr>
                  <a:t>b</a:t>
                </a:r>
                <a:r>
                  <a:rPr lang="en-US" sz="2400" dirty="0">
                    <a:latin typeface="Minion-Regular"/>
                  </a:rPr>
                  <a:t>] is dense in </a:t>
                </a:r>
                <a:r>
                  <a:rPr lang="en-US" sz="3200" i="1" dirty="0">
                    <a:latin typeface="CMSY10"/>
                  </a:rPr>
                  <a:t>C</a:t>
                </a:r>
                <a:r>
                  <a:rPr lang="en-US" sz="2400" i="1" dirty="0">
                    <a:latin typeface="MTMI"/>
                  </a:rPr>
                  <a:t>(</a:t>
                </a:r>
                <a:r>
                  <a:rPr lang="en-US" sz="2400" dirty="0">
                    <a:latin typeface="Minion-Regular"/>
                  </a:rPr>
                  <a:t>[</a:t>
                </a:r>
                <a:r>
                  <a:rPr lang="en-US" sz="2400" i="1" dirty="0">
                    <a:latin typeface="Minion-Italic"/>
                  </a:rPr>
                  <a:t>a</a:t>
                </a:r>
                <a:r>
                  <a:rPr lang="en-US" sz="2400" i="1" dirty="0">
                    <a:latin typeface="MTMI"/>
                  </a:rPr>
                  <a:t>, </a:t>
                </a:r>
                <a:r>
                  <a:rPr lang="en-US" sz="2400" i="1" dirty="0">
                    <a:latin typeface="Minion-Italic"/>
                  </a:rPr>
                  <a:t>b</a:t>
                </a:r>
                <a:r>
                  <a:rPr lang="en-US" sz="2400" dirty="0">
                    <a:latin typeface="Minion-Regular"/>
                  </a:rPr>
                  <a:t>]</a:t>
                </a:r>
                <a:r>
                  <a:rPr lang="en-US" sz="2400" i="1" dirty="0">
                    <a:latin typeface="MTMI"/>
                  </a:rPr>
                  <a:t>)</a:t>
                </a:r>
                <a:r>
                  <a:rPr lang="en-US" sz="2400" dirty="0">
                    <a:latin typeface="Minion-Regular"/>
                  </a:rPr>
                  <a:t>. </a:t>
                </a:r>
                <a:r>
                  <a:rPr lang="en-US" sz="2400" dirty="0" smtClean="0">
                    <a:latin typeface="Minion-Regular"/>
                  </a:rPr>
                  <a:t>The set </a:t>
                </a:r>
                <a:r>
                  <a:rPr lang="en-US" sz="2400" dirty="0">
                    <a:latin typeface="Minion-Regular"/>
                  </a:rPr>
                  <a:t>of all sequences of complex numbers, </a:t>
                </a:r>
                <a:r>
                  <a:rPr lang="en-US" sz="2400" dirty="0" smtClean="0">
                    <a:latin typeface="Minion-Regular"/>
                  </a:rPr>
                  <a:t>which </a:t>
                </a:r>
                <a:r>
                  <a:rPr lang="en-US" sz="2400" dirty="0">
                    <a:latin typeface="Minion-Regular"/>
                  </a:rPr>
                  <a:t>have only a finite number </a:t>
                </a:r>
                <a:r>
                  <a:rPr lang="en-US" sz="2400" dirty="0" smtClean="0">
                    <a:latin typeface="Minion-Regular"/>
                  </a:rPr>
                  <a:t>of nonzero </a:t>
                </a:r>
                <a:r>
                  <a:rPr lang="en-US" sz="2400" dirty="0">
                    <a:latin typeface="Minion-Regular"/>
                  </a:rPr>
                  <a:t>terms is dense in </a:t>
                </a:r>
                <a14:m>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𝑙</m:t>
                        </m:r>
                      </m:e>
                      <m:sup>
                        <m:r>
                          <a:rPr lang="en-US" sz="2400" b="0" i="1" smtClean="0">
                            <a:latin typeface="Cambria Math" panose="02040503050406030204" pitchFamily="18" charset="0"/>
                          </a:rPr>
                          <m:t>𝑝</m:t>
                        </m:r>
                      </m:sup>
                    </m:sSup>
                  </m:oMath>
                </a14:m>
                <a:r>
                  <a:rPr lang="en-US" sz="2400" dirty="0" smtClean="0">
                    <a:latin typeface="Minion-Regular"/>
                  </a:rPr>
                  <a:t> for </a:t>
                </a:r>
                <a:r>
                  <a:rPr lang="en-US" sz="2400" dirty="0">
                    <a:latin typeface="Minion-Regular"/>
                  </a:rPr>
                  <a:t>all </a:t>
                </a:r>
                <a:r>
                  <a:rPr lang="en-US" sz="2400" i="1" dirty="0">
                    <a:latin typeface="Minion-Italic"/>
                  </a:rPr>
                  <a:t>p </a:t>
                </a:r>
                <a:r>
                  <a:rPr lang="en-US" sz="2400" dirty="0">
                    <a:latin typeface="MTSYN"/>
                  </a:rPr>
                  <a:t>≥ </a:t>
                </a:r>
                <a:r>
                  <a:rPr lang="en-US" sz="2400" dirty="0">
                    <a:latin typeface="Minion-Regular"/>
                  </a:rPr>
                  <a:t>1.</a:t>
                </a:r>
                <a:endParaRPr lang="en-US" sz="2400" dirty="0"/>
              </a:p>
              <a:p>
                <a:endParaRPr lang="en-US" sz="2400" dirty="0" smtClean="0"/>
              </a:p>
            </p:txBody>
          </p:sp>
        </mc:Choice>
        <mc:Fallback>
          <p:sp>
            <p:nvSpPr>
              <p:cNvPr id="2" name="Rectangle 1"/>
              <p:cNvSpPr>
                <a:spLocks noRot="1" noChangeAspect="1" noMove="1" noResize="1" noEditPoints="1" noAdjustHandles="1" noChangeArrowheads="1" noChangeShapeType="1" noTextEdit="1"/>
              </p:cNvSpPr>
              <p:nvPr/>
            </p:nvSpPr>
            <p:spPr>
              <a:xfrm>
                <a:off x="830688" y="2184595"/>
                <a:ext cx="7331299" cy="2951514"/>
              </a:xfrm>
              <a:prstGeom prst="rect">
                <a:avLst/>
              </a:prstGeom>
              <a:blipFill rotWithShape="0">
                <a:blip r:embed="rId2"/>
                <a:stretch>
                  <a:fillRect l="-998" t="-1649" r="-686"/>
                </a:stretch>
              </a:blipFill>
            </p:spPr>
            <p:txBody>
              <a:bodyPr/>
              <a:lstStyle/>
              <a:p>
                <a:r>
                  <a:rPr lang="en-US">
                    <a:noFill/>
                  </a:rPr>
                  <a:t> </a:t>
                </a:r>
              </a:p>
            </p:txBody>
          </p:sp>
        </mc:Fallback>
      </mc:AlternateContent>
      <p:sp>
        <p:nvSpPr>
          <p:cNvPr id="3" name="TextBox 2"/>
          <p:cNvSpPr txBox="1"/>
          <p:nvPr/>
        </p:nvSpPr>
        <p:spPr>
          <a:xfrm>
            <a:off x="2035924" y="1661375"/>
            <a:ext cx="7009226" cy="523220"/>
          </a:xfrm>
          <a:prstGeom prst="rect">
            <a:avLst/>
          </a:prstGeom>
          <a:noFill/>
        </p:spPr>
        <p:txBody>
          <a:bodyPr wrap="none" rtlCol="0">
            <a:spAutoFit/>
          </a:bodyPr>
          <a:lstStyle/>
          <a:p>
            <a:r>
              <a:rPr lang="en-US" sz="2800" b="1" dirty="0">
                <a:latin typeface="TarzanaNarrowBold"/>
              </a:rPr>
              <a:t>Topological properties of normed space</a:t>
            </a:r>
          </a:p>
        </p:txBody>
      </p:sp>
    </p:spTree>
    <p:extLst>
      <p:ext uri="{BB962C8B-B14F-4D97-AF65-F5344CB8AC3E}">
        <p14:creationId xmlns="" xmlns:p14="http://schemas.microsoft.com/office/powerpoint/2010/main" val="35618402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107583" y="2184595"/>
                <a:ext cx="9775065" cy="1938992"/>
              </a:xfrm>
              <a:prstGeom prst="rect">
                <a:avLst/>
              </a:prstGeom>
            </p:spPr>
            <p:txBody>
              <a:bodyPr wrap="square">
                <a:spAutoFit/>
              </a:bodyPr>
              <a:lstStyle/>
              <a:p>
                <a:r>
                  <a:rPr lang="en-US" sz="2400" b="1" dirty="0"/>
                  <a:t>Theorem 1.3.27. </a:t>
                </a:r>
                <a:r>
                  <a:rPr lang="en-US" sz="2400" dirty="0"/>
                  <a:t>Let S be a subset of a normed space E. The following </a:t>
                </a:r>
                <a:r>
                  <a:rPr lang="en-US" sz="2400" dirty="0" smtClean="0"/>
                  <a:t>conditions are </a:t>
                </a:r>
                <a:r>
                  <a:rPr lang="en-US" sz="2400" dirty="0"/>
                  <a:t>equivalent:</a:t>
                </a:r>
              </a:p>
              <a:p>
                <a:r>
                  <a:rPr lang="en-US" sz="2400" dirty="0"/>
                  <a:t>(a) S is dense in E,</a:t>
                </a:r>
              </a:p>
              <a:p>
                <a:r>
                  <a:rPr lang="en-US" sz="2400" dirty="0"/>
                  <a:t>(b) For every x ∈ E there exist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𝑥</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𝑆</m:t>
                    </m:r>
                    <m:r>
                      <m:rPr>
                        <m:nor/>
                      </m:rPr>
                      <a:rPr lang="en-US" sz="2400" dirty="0"/>
                      <m:t> </m:t>
                    </m:r>
                    <m:r>
                      <m:rPr>
                        <m:nor/>
                      </m:rPr>
                      <a:rPr lang="en-US" sz="2400" b="0" i="0" dirty="0" smtClean="0"/>
                      <m:t>such</m:t>
                    </m:r>
                    <m:r>
                      <m:rPr>
                        <m:nor/>
                      </m:rPr>
                      <a:rPr lang="en-US" sz="2400" b="0" i="0" dirty="0" smtClean="0"/>
                      <m:t> </m:t>
                    </m:r>
                    <m:r>
                      <m:rPr>
                        <m:nor/>
                      </m:rPr>
                      <a:rPr lang="en-US" sz="2400" b="0" i="0" dirty="0" smtClean="0"/>
                      <m:t>that</m:t>
                    </m:r>
                    <m:r>
                      <m:rPr>
                        <m:nor/>
                      </m:rPr>
                      <a:rPr lang="en-US" sz="2400" dirty="0"/>
                      <m:t> </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𝑥</m:t>
                        </m:r>
                      </m:e>
                      <m:sub>
                        <m:r>
                          <a:rPr lang="en-US" sz="2400" i="1">
                            <a:latin typeface="Cambria Math" panose="02040503050406030204" pitchFamily="18" charset="0"/>
                            <a:ea typeface="Cambria Math" panose="02040503050406030204" pitchFamily="18" charset="0"/>
                          </a:rPr>
                          <m:t>𝑛</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𝑥</m:t>
                    </m:r>
                  </m:oMath>
                </a14:m>
                <a:r>
                  <a:rPr lang="en-US" sz="2400" dirty="0" smtClean="0"/>
                  <a:t>,</a:t>
                </a:r>
                <a:endParaRPr lang="en-US" sz="2400" dirty="0"/>
              </a:p>
              <a:p>
                <a:r>
                  <a:rPr lang="en-US" sz="2400" dirty="0"/>
                  <a:t>(c) Every nonempty open subset of E contains an element of S.</a:t>
                </a:r>
                <a:endParaRPr lang="en-US" sz="2400" dirty="0" smtClean="0"/>
              </a:p>
            </p:txBody>
          </p:sp>
        </mc:Choice>
        <mc:Fallback>
          <p:sp>
            <p:nvSpPr>
              <p:cNvPr id="2" name="Rectangle 1"/>
              <p:cNvSpPr>
                <a:spLocks noRot="1" noChangeAspect="1" noMove="1" noResize="1" noEditPoints="1" noAdjustHandles="1" noChangeArrowheads="1" noChangeShapeType="1" noTextEdit="1"/>
              </p:cNvSpPr>
              <p:nvPr/>
            </p:nvSpPr>
            <p:spPr>
              <a:xfrm>
                <a:off x="830688" y="2184595"/>
                <a:ext cx="7331299" cy="1938992"/>
              </a:xfrm>
              <a:prstGeom prst="rect">
                <a:avLst/>
              </a:prstGeom>
              <a:blipFill rotWithShape="0">
                <a:blip r:embed="rId2"/>
                <a:stretch>
                  <a:fillRect l="-998" t="-2516" b="-6289"/>
                </a:stretch>
              </a:blipFill>
            </p:spPr>
            <p:txBody>
              <a:bodyPr/>
              <a:lstStyle/>
              <a:p>
                <a:r>
                  <a:rPr lang="en-US">
                    <a:noFill/>
                  </a:rPr>
                  <a:t> </a:t>
                </a:r>
              </a:p>
            </p:txBody>
          </p:sp>
        </mc:Fallback>
      </mc:AlternateContent>
      <p:sp>
        <p:nvSpPr>
          <p:cNvPr id="3" name="TextBox 2"/>
          <p:cNvSpPr txBox="1"/>
          <p:nvPr/>
        </p:nvSpPr>
        <p:spPr>
          <a:xfrm>
            <a:off x="2035924" y="1661375"/>
            <a:ext cx="7009226" cy="523220"/>
          </a:xfrm>
          <a:prstGeom prst="rect">
            <a:avLst/>
          </a:prstGeom>
          <a:noFill/>
        </p:spPr>
        <p:txBody>
          <a:bodyPr wrap="none" rtlCol="0">
            <a:spAutoFit/>
          </a:bodyPr>
          <a:lstStyle/>
          <a:p>
            <a:r>
              <a:rPr lang="en-US" sz="2800" b="1" dirty="0">
                <a:latin typeface="TarzanaNarrowBold"/>
              </a:rPr>
              <a:t>Topological properties of normed space</a:t>
            </a:r>
          </a:p>
        </p:txBody>
      </p:sp>
    </p:spTree>
    <p:extLst>
      <p:ext uri="{BB962C8B-B14F-4D97-AF65-F5344CB8AC3E}">
        <p14:creationId xmlns="" xmlns:p14="http://schemas.microsoft.com/office/powerpoint/2010/main" val="10013669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107583" y="2184595"/>
                <a:ext cx="9775065" cy="3046988"/>
              </a:xfrm>
              <a:prstGeom prst="rect">
                <a:avLst/>
              </a:prstGeom>
            </p:spPr>
            <p:txBody>
              <a:bodyPr wrap="square">
                <a:spAutoFit/>
              </a:bodyPr>
              <a:lstStyle/>
              <a:p>
                <a:r>
                  <a:rPr lang="en-US" sz="2400" b="1" dirty="0" smtClean="0"/>
                  <a:t>Definition 1.3.28. </a:t>
                </a:r>
                <a:r>
                  <a:rPr lang="en-US" sz="2400" b="1" dirty="0"/>
                  <a:t>(Compact set)</a:t>
                </a:r>
              </a:p>
              <a:p>
                <a:r>
                  <a:rPr lang="en-US" sz="2400" dirty="0"/>
                  <a:t>A subset S of a normed space E is called compact if every sequence </a:t>
                </a:r>
                <a14:m>
                  <m:oMath xmlns:m="http://schemas.openxmlformats.org/officeDocument/2006/math">
                    <m:d>
                      <m:dPr>
                        <m:ctrlPr>
                          <a:rPr lang="en-US" sz="2400" smtClean="0">
                            <a:latin typeface="Cambria Math" panose="02040503050406030204" pitchFamily="18" charset="0"/>
                          </a:rPr>
                        </m:ctrlPr>
                      </m:dPr>
                      <m:e>
                        <m:sSub>
                          <m:sSubPr>
                            <m:ctrlPr>
                              <a:rPr lang="en-US" sz="2400" smtClean="0">
                                <a:latin typeface="Cambria Math" panose="02040503050406030204" pitchFamily="18" charset="0"/>
                              </a:rPr>
                            </m:ctrlPr>
                          </m:sSubPr>
                          <m:e>
                            <m:r>
                              <m:rPr>
                                <m:sty m:val="p"/>
                              </m:rPr>
                              <a:rPr lang="en-US" sz="2400" b="0" i="0" smtClean="0">
                                <a:latin typeface="Cambria Math" panose="02040503050406030204" pitchFamily="18" charset="0"/>
                              </a:rPr>
                              <m:t>x</m:t>
                            </m:r>
                          </m:e>
                          <m:sub>
                            <m:r>
                              <m:rPr>
                                <m:sty m:val="p"/>
                              </m:rPr>
                              <a:rPr lang="en-US" sz="2400" b="0" i="0" smtClean="0">
                                <a:latin typeface="Cambria Math" panose="02040503050406030204" pitchFamily="18" charset="0"/>
                              </a:rPr>
                              <m:t>n</m:t>
                            </m:r>
                          </m:sub>
                        </m:sSub>
                      </m:e>
                    </m:d>
                  </m:oMath>
                </a14:m>
                <a:r>
                  <a:rPr lang="en-US" sz="2400" dirty="0" smtClean="0"/>
                  <a:t/>
                </a:r>
                <a:r>
                  <a:rPr lang="en-US" sz="2400" dirty="0"/>
                  <a:t>in S </a:t>
                </a:r>
                <a:r>
                  <a:rPr lang="en-US" sz="2400" dirty="0" smtClean="0"/>
                  <a:t>contains a </a:t>
                </a:r>
                <a:r>
                  <a:rPr lang="en-US" sz="2400" dirty="0"/>
                  <a:t>convergent subsequence whose limit belongs to S</a:t>
                </a:r>
                <a:r>
                  <a:rPr lang="en-US" sz="2400" dirty="0" smtClean="0"/>
                  <a:t>.</a:t>
                </a:r>
              </a:p>
              <a:p>
                <a:endParaRPr lang="en-US" sz="2400" dirty="0"/>
              </a:p>
              <a:p>
                <a:r>
                  <a:rPr lang="en-US" sz="2400" b="1" dirty="0"/>
                  <a:t>Definition </a:t>
                </a:r>
                <a:r>
                  <a:rPr lang="en-US" sz="2400" b="1" dirty="0" smtClean="0"/>
                  <a:t>(</a:t>
                </a:r>
                <a:r>
                  <a:rPr lang="en-US" sz="2400" b="1" dirty="0"/>
                  <a:t>Bounded subset)</a:t>
                </a:r>
              </a:p>
              <a:p>
                <a:r>
                  <a:rPr lang="en-US" sz="2400" dirty="0"/>
                  <a:t>A subset S of a normed space E is called bounded if S ⊆ B(0, r) for some r &gt; 0</a:t>
                </a:r>
                <a:r>
                  <a:rPr lang="en-US" sz="2400" dirty="0" smtClean="0"/>
                  <a:t>.</a:t>
                </a:r>
              </a:p>
              <a:p>
                <a:endParaRPr lang="en-US" sz="2400" dirty="0"/>
              </a:p>
              <a:p>
                <a:r>
                  <a:rPr lang="en-US" sz="2400" b="1" dirty="0"/>
                  <a:t>Theorem </a:t>
                </a:r>
                <a:r>
                  <a:rPr lang="en-US" sz="2400" dirty="0" smtClean="0"/>
                  <a:t>Compact </a:t>
                </a:r>
                <a:r>
                  <a:rPr lang="en-US" sz="2400" dirty="0"/>
                  <a:t>sets are closed and bounded.</a:t>
                </a:r>
                <a:endParaRPr lang="en-US" sz="2400" dirty="0" smtClean="0"/>
              </a:p>
            </p:txBody>
          </p:sp>
        </mc:Choice>
        <mc:Fallback>
          <p:sp>
            <p:nvSpPr>
              <p:cNvPr id="2" name="Rectangle 1"/>
              <p:cNvSpPr>
                <a:spLocks noRot="1" noChangeAspect="1" noMove="1" noResize="1" noEditPoints="1" noAdjustHandles="1" noChangeArrowheads="1" noChangeShapeType="1" noTextEdit="1"/>
              </p:cNvSpPr>
              <p:nvPr/>
            </p:nvSpPr>
            <p:spPr>
              <a:xfrm>
                <a:off x="830688" y="2184595"/>
                <a:ext cx="7331299" cy="3046988"/>
              </a:xfrm>
              <a:prstGeom prst="rect">
                <a:avLst/>
              </a:prstGeom>
              <a:blipFill rotWithShape="0">
                <a:blip r:embed="rId2"/>
                <a:stretch>
                  <a:fillRect l="-998" t="-1600" b="-3600"/>
                </a:stretch>
              </a:blipFill>
            </p:spPr>
            <p:txBody>
              <a:bodyPr/>
              <a:lstStyle/>
              <a:p>
                <a:r>
                  <a:rPr lang="en-US">
                    <a:noFill/>
                  </a:rPr>
                  <a:t> </a:t>
                </a:r>
              </a:p>
            </p:txBody>
          </p:sp>
        </mc:Fallback>
      </mc:AlternateContent>
      <p:sp>
        <p:nvSpPr>
          <p:cNvPr id="3" name="TextBox 2"/>
          <p:cNvSpPr txBox="1"/>
          <p:nvPr/>
        </p:nvSpPr>
        <p:spPr>
          <a:xfrm>
            <a:off x="2035924" y="1661375"/>
            <a:ext cx="7009226" cy="523220"/>
          </a:xfrm>
          <a:prstGeom prst="rect">
            <a:avLst/>
          </a:prstGeom>
          <a:noFill/>
        </p:spPr>
        <p:txBody>
          <a:bodyPr wrap="none" rtlCol="0">
            <a:spAutoFit/>
          </a:bodyPr>
          <a:lstStyle/>
          <a:p>
            <a:r>
              <a:rPr lang="en-US" sz="2800" b="1" dirty="0">
                <a:latin typeface="TarzanaNarrowBold"/>
              </a:rPr>
              <a:t>Topological properties of normed space</a:t>
            </a:r>
          </a:p>
        </p:txBody>
      </p:sp>
    </p:spTree>
    <p:extLst>
      <p:ext uri="{BB962C8B-B14F-4D97-AF65-F5344CB8AC3E}">
        <p14:creationId xmlns="" xmlns:p14="http://schemas.microsoft.com/office/powerpoint/2010/main" val="15295972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107583" y="2184595"/>
                <a:ext cx="9890975" cy="2308324"/>
              </a:xfrm>
              <a:prstGeom prst="rect">
                <a:avLst/>
              </a:prstGeom>
            </p:spPr>
            <p:txBody>
              <a:bodyPr wrap="square">
                <a:spAutoFit/>
              </a:bodyPr>
              <a:lstStyle/>
              <a:p>
                <a:r>
                  <a:rPr lang="en-US" sz="2400" dirty="0" smtClean="0"/>
                  <a:t>It turns out that finite dimensional normed spaces can be characterized by</a:t>
                </a:r>
              </a:p>
              <a:p>
                <a:r>
                  <a:rPr lang="en-US" sz="2400" dirty="0"/>
                  <a:t>the property that the unit ball is compact. The proof of this fact is based on a</a:t>
                </a:r>
              </a:p>
              <a:p>
                <a:r>
                  <a:rPr lang="en-US" sz="2400" dirty="0"/>
                  <a:t>theorem that is usually referred to as </a:t>
                </a:r>
                <a:r>
                  <a:rPr lang="en-US" sz="2400" dirty="0" err="1"/>
                  <a:t>Riesz’s</a:t>
                </a:r>
                <a:r>
                  <a:rPr lang="en-US" sz="2400" dirty="0"/>
                  <a:t> lemma.</a:t>
                </a:r>
              </a:p>
              <a:p>
                <a:r>
                  <a:rPr lang="en-US" sz="2400" b="1" dirty="0" smtClean="0"/>
                  <a:t>Theorem </a:t>
                </a:r>
                <a:r>
                  <a:rPr lang="en-US" sz="2400" b="1" dirty="0"/>
                  <a:t>(</a:t>
                </a:r>
                <a:r>
                  <a:rPr lang="en-US" sz="2400" b="1" dirty="0" err="1"/>
                  <a:t>Riesz’s</a:t>
                </a:r>
                <a:r>
                  <a:rPr lang="en-US" sz="2400" b="1" dirty="0"/>
                  <a:t> lemma) </a:t>
                </a:r>
                <a:r>
                  <a:rPr lang="en-US" sz="2400" dirty="0"/>
                  <a:t>Let X be a closed proper subspace of a </a:t>
                </a:r>
                <a:r>
                  <a:rPr lang="en-US" sz="2400" dirty="0" smtClean="0"/>
                  <a:t>normed space </a:t>
                </a:r>
                <a:r>
                  <a:rPr lang="en-US" sz="2400" dirty="0"/>
                  <a:t>E. For every </a:t>
                </a:r>
                <a14:m>
                  <m:oMath xmlns:m="http://schemas.openxmlformats.org/officeDocument/2006/math">
                    <m:r>
                      <a:rPr lang="en-US" sz="2400" i="1" smtClean="0">
                        <a:latin typeface="Cambria Math" panose="02040503050406030204" pitchFamily="18" charset="0"/>
                        <a:ea typeface="Cambria Math" panose="02040503050406030204" pitchFamily="18" charset="0"/>
                      </a:rPr>
                      <m:t>𝜀</m:t>
                    </m:r>
                    <m:r>
                      <a:rPr lang="en-US" sz="2400" i="1" smtClean="0">
                        <a:latin typeface="Cambria Math" panose="02040503050406030204" pitchFamily="18" charset="0"/>
                        <a:ea typeface="Cambria Math" panose="02040503050406030204" pitchFamily="18" charset="0"/>
                      </a:rPr>
                      <m:t>∈(0,1</m:t>
                    </m:r>
                    <m:r>
                      <a:rPr lang="en-US" sz="2400" b="0" i="1" smtClean="0">
                        <a:latin typeface="Cambria Math" panose="02040503050406030204" pitchFamily="18" charset="0"/>
                        <a:ea typeface="Cambria Math" panose="02040503050406030204" pitchFamily="18" charset="0"/>
                      </a:rPr>
                      <m:t>)</m:t>
                    </m:r>
                  </m:oMath>
                </a14:m>
                <a:r>
                  <a:rPr lang="en-US" sz="2400" dirty="0" smtClean="0"/>
                  <a:t> there </a:t>
                </a:r>
                <a:r>
                  <a:rPr lang="en-US" sz="2400" dirty="0"/>
                  <a:t>exists an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i="1" smtClean="0">
                            <a:latin typeface="Cambria Math" panose="02040503050406030204" pitchFamily="18" charset="0"/>
                            <a:ea typeface="Cambria Math" panose="02040503050406030204" pitchFamily="18" charset="0"/>
                          </a:rPr>
                          <m:t>𝜀</m:t>
                        </m:r>
                      </m:sub>
                    </m:sSub>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oMath>
                </a14:m>
                <a:r>
                  <a:rPr lang="en-US" sz="2400" dirty="0" smtClean="0"/>
                  <a:t/>
                </a:r>
                <a:r>
                  <a:rPr lang="en-US" sz="2400" dirty="0"/>
                  <a:t>such that </a:t>
                </a:r>
                <a14:m>
                  <m:oMath xmlns:m="http://schemas.openxmlformats.org/officeDocument/2006/math">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i="1" smtClean="0">
                                <a:latin typeface="Cambria Math" panose="02040503050406030204" pitchFamily="18" charset="0"/>
                                <a:ea typeface="Cambria Math" panose="02040503050406030204" pitchFamily="18" charset="0"/>
                              </a:rPr>
                              <m:t>𝜀</m:t>
                            </m:r>
                          </m:sub>
                        </m:sSub>
                      </m:e>
                    </m:d>
                    <m:r>
                      <a:rPr lang="en-US" sz="2400" b="0" i="1" smtClean="0">
                        <a:latin typeface="Cambria Math" panose="02040503050406030204" pitchFamily="18" charset="0"/>
                      </a:rPr>
                      <m:t>=1</m:t>
                    </m:r>
                  </m:oMath>
                </a14:m>
                <a:endParaRPr lang="en-US" sz="2400" dirty="0" smtClean="0"/>
              </a:p>
              <a:p>
                <a:r>
                  <a:rPr lang="en-US" sz="2400" dirty="0" smtClean="0"/>
                  <a:t>and </a:t>
                </a:r>
                <a14:m>
                  <m:oMath xmlns:m="http://schemas.openxmlformats.org/officeDocument/2006/math">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i="1" smtClean="0">
                                <a:latin typeface="Cambria Math" panose="02040503050406030204" pitchFamily="18" charset="0"/>
                                <a:ea typeface="Cambria Math" panose="02040503050406030204" pitchFamily="18" charset="0"/>
                              </a:rPr>
                              <m:t>𝜀</m:t>
                            </m:r>
                          </m:sub>
                        </m:sSub>
                        <m:r>
                          <a:rPr lang="en-US" sz="2400" b="0" i="1" smtClean="0">
                            <a:latin typeface="Cambria Math" panose="02040503050406030204" pitchFamily="18" charset="0"/>
                          </a:rPr>
                          <m:t>−</m:t>
                        </m:r>
                        <m:r>
                          <a:rPr lang="en-US" sz="2400" b="0" i="1" smtClean="0">
                            <a:latin typeface="Cambria Math" panose="02040503050406030204" pitchFamily="18" charset="0"/>
                          </a:rPr>
                          <m:t>𝑥</m:t>
                        </m:r>
                      </m:e>
                    </m:d>
                    <m:r>
                      <a:rPr lang="en-US" sz="2400" i="1" smtClean="0">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𝜀</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𝑓𝑜𝑟</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𝑎𝑙𝑙</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𝑋</m:t>
                    </m:r>
                    <m:r>
                      <a:rPr lang="en-US" sz="2400" b="0" i="1" smtClean="0">
                        <a:latin typeface="Cambria Math" panose="02040503050406030204" pitchFamily="18" charset="0"/>
                        <a:ea typeface="Cambria Math" panose="02040503050406030204" pitchFamily="18" charset="0"/>
                      </a:rPr>
                      <m:t>.</m:t>
                    </m:r>
                  </m:oMath>
                </a14:m>
                <a:endParaRPr lang="en-US" sz="2400" dirty="0" smtClean="0"/>
              </a:p>
            </p:txBody>
          </p:sp>
        </mc:Choice>
        <mc:Fallback>
          <p:sp>
            <p:nvSpPr>
              <p:cNvPr id="2" name="Rectangle 1"/>
              <p:cNvSpPr>
                <a:spLocks noRot="1" noChangeAspect="1" noMove="1" noResize="1" noEditPoints="1" noAdjustHandles="1" noChangeArrowheads="1" noChangeShapeType="1" noTextEdit="1"/>
              </p:cNvSpPr>
              <p:nvPr/>
            </p:nvSpPr>
            <p:spPr>
              <a:xfrm>
                <a:off x="830688" y="2184595"/>
                <a:ext cx="7418231" cy="2308324"/>
              </a:xfrm>
              <a:prstGeom prst="rect">
                <a:avLst/>
              </a:prstGeom>
              <a:blipFill rotWithShape="0">
                <a:blip r:embed="rId2"/>
                <a:stretch>
                  <a:fillRect l="-986" t="-2111" b="-5013"/>
                </a:stretch>
              </a:blipFill>
            </p:spPr>
            <p:txBody>
              <a:bodyPr/>
              <a:lstStyle/>
              <a:p>
                <a:r>
                  <a:rPr lang="en-US">
                    <a:noFill/>
                  </a:rPr>
                  <a:t> </a:t>
                </a:r>
              </a:p>
            </p:txBody>
          </p:sp>
        </mc:Fallback>
      </mc:AlternateContent>
      <p:sp>
        <p:nvSpPr>
          <p:cNvPr id="3" name="TextBox 2"/>
          <p:cNvSpPr txBox="1"/>
          <p:nvPr/>
        </p:nvSpPr>
        <p:spPr>
          <a:xfrm>
            <a:off x="2035924" y="1661375"/>
            <a:ext cx="7009226" cy="523220"/>
          </a:xfrm>
          <a:prstGeom prst="rect">
            <a:avLst/>
          </a:prstGeom>
          <a:noFill/>
        </p:spPr>
        <p:txBody>
          <a:bodyPr wrap="none" rtlCol="0">
            <a:spAutoFit/>
          </a:bodyPr>
          <a:lstStyle/>
          <a:p>
            <a:r>
              <a:rPr lang="en-US" sz="2800" b="1" dirty="0">
                <a:latin typeface="TarzanaNarrowBold"/>
              </a:rPr>
              <a:t>Topological properties of normed space</a:t>
            </a:r>
          </a:p>
        </p:txBody>
      </p:sp>
    </p:spTree>
    <p:extLst>
      <p:ext uri="{BB962C8B-B14F-4D97-AF65-F5344CB8AC3E}">
        <p14:creationId xmlns="" xmlns:p14="http://schemas.microsoft.com/office/powerpoint/2010/main" val="16475220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9325" y="2300506"/>
            <a:ext cx="7418231" cy="830997"/>
          </a:xfrm>
          <a:prstGeom prst="rect">
            <a:avLst/>
          </a:prstGeom>
        </p:spPr>
        <p:txBody>
          <a:bodyPr wrap="square">
            <a:spAutoFit/>
          </a:bodyPr>
          <a:lstStyle/>
          <a:p>
            <a:r>
              <a:rPr lang="en-US" sz="2400" b="1" dirty="0"/>
              <a:t>Theorem 1.3.34. </a:t>
            </a:r>
            <a:r>
              <a:rPr lang="en-US" sz="2400" dirty="0"/>
              <a:t>A normed space E is finite dimensional if and only if </a:t>
            </a:r>
            <a:r>
              <a:rPr lang="en-US" sz="2400"/>
              <a:t>the </a:t>
            </a:r>
            <a:r>
              <a:rPr lang="en-US" sz="2400" smtClean="0"/>
              <a:t>closed unit </a:t>
            </a:r>
            <a:r>
              <a:rPr lang="en-US" sz="2400" dirty="0"/>
              <a:t>ball in E is compact.</a:t>
            </a:r>
            <a:endParaRPr lang="en-US" sz="2400" dirty="0" smtClean="0"/>
          </a:p>
        </p:txBody>
      </p:sp>
      <p:sp>
        <p:nvSpPr>
          <p:cNvPr id="3" name="TextBox 2"/>
          <p:cNvSpPr txBox="1"/>
          <p:nvPr/>
        </p:nvSpPr>
        <p:spPr>
          <a:xfrm>
            <a:off x="2035924" y="1661375"/>
            <a:ext cx="7009226" cy="523220"/>
          </a:xfrm>
          <a:prstGeom prst="rect">
            <a:avLst/>
          </a:prstGeom>
          <a:noFill/>
        </p:spPr>
        <p:txBody>
          <a:bodyPr wrap="none" rtlCol="0">
            <a:spAutoFit/>
          </a:bodyPr>
          <a:lstStyle/>
          <a:p>
            <a:r>
              <a:rPr lang="en-US" sz="2800" b="1" dirty="0">
                <a:latin typeface="TarzanaNarrowBold"/>
              </a:rPr>
              <a:t>Topological properties of normed space</a:t>
            </a:r>
          </a:p>
        </p:txBody>
      </p:sp>
    </p:spTree>
    <p:extLst>
      <p:ext uri="{BB962C8B-B14F-4D97-AF65-F5344CB8AC3E}">
        <p14:creationId xmlns="" xmlns:p14="http://schemas.microsoft.com/office/powerpoint/2010/main" val="788172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871</TotalTime>
  <Words>406</Words>
  <Application>Microsoft Office PowerPoint</Application>
  <PresentationFormat>On-screen Show (4:3)</PresentationFormat>
  <Paragraphs>80</Paragraphs>
  <Slides>32</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Hilbert Spaces</dc:title>
  <dc:creator>amjad</dc:creator>
  <cp:lastModifiedBy>NTS</cp:lastModifiedBy>
  <cp:revision>102</cp:revision>
  <dcterms:created xsi:type="dcterms:W3CDTF">2014-06-15T01:18:03Z</dcterms:created>
  <dcterms:modified xsi:type="dcterms:W3CDTF">2014-06-24T16:50:50Z</dcterms:modified>
</cp:coreProperties>
</file>