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6" r:id="rId1"/>
  </p:sldMasterIdLst>
  <p:notesMasterIdLst>
    <p:notesMasterId r:id="rId18"/>
  </p:notesMasterIdLst>
  <p:sldIdLst>
    <p:sldId id="370" r:id="rId2"/>
    <p:sldId id="330" r:id="rId3"/>
    <p:sldId id="371" r:id="rId4"/>
    <p:sldId id="372" r:id="rId5"/>
    <p:sldId id="373" r:id="rId6"/>
    <p:sldId id="374" r:id="rId7"/>
    <p:sldId id="375" r:id="rId8"/>
    <p:sldId id="376" r:id="rId9"/>
    <p:sldId id="377" r:id="rId10"/>
    <p:sldId id="378" r:id="rId11"/>
    <p:sldId id="379" r:id="rId12"/>
    <p:sldId id="380" r:id="rId13"/>
    <p:sldId id="381" r:id="rId14"/>
    <p:sldId id="382" r:id="rId15"/>
    <p:sldId id="383" r:id="rId16"/>
    <p:sldId id="339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jad" initials="a" lastIdx="0" clrIdx="0">
    <p:extLst>
      <p:ext uri="{19B8F6BF-5375-455C-9EA6-DF929625EA0E}">
        <p15:presenceInfo xmlns:p15="http://schemas.microsoft.com/office/powerpoint/2012/main" xmlns="" userId="amja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8C1B-C22B-4929-9A76-C19A4125A906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0DFBB-E4D4-4759-81E1-06309B393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246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11/07/2014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11/07/2014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11/07/2014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.emf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589736"/>
            <a:ext cx="6858000" cy="23876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smtClean="0">
                <a:latin typeface="+mn-lt"/>
              </a:rPr>
              <a:t>Introduction To Hilbert Spaces with Applications</a:t>
            </a:r>
            <a:endParaRPr lang="en-US" sz="60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80479" y="3820628"/>
            <a:ext cx="50686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Lokenath</a:t>
            </a:r>
            <a:r>
              <a:rPr lang="en-US" sz="2400" dirty="0" smtClean="0"/>
              <a:t> </a:t>
            </a:r>
            <a:r>
              <a:rPr lang="en-US" sz="2400" dirty="0" err="1" smtClean="0"/>
              <a:t>Debnath</a:t>
            </a:r>
            <a:r>
              <a:rPr lang="en-US" sz="2400" dirty="0" smtClean="0"/>
              <a:t> and </a:t>
            </a:r>
            <a:r>
              <a:rPr lang="en-US" sz="2400" dirty="0" err="1" smtClean="0"/>
              <a:t>Piotr</a:t>
            </a:r>
            <a:r>
              <a:rPr lang="en-US" sz="2400" dirty="0" smtClean="0"/>
              <a:t> </a:t>
            </a:r>
            <a:r>
              <a:rPr lang="en-US" sz="2400" dirty="0" err="1" smtClean="0"/>
              <a:t>Mikusinski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Course Teacher: Dr. </a:t>
            </a:r>
            <a:r>
              <a:rPr lang="en-US" sz="2400" dirty="0" err="1" smtClean="0"/>
              <a:t>Amjad</a:t>
            </a:r>
            <a:r>
              <a:rPr lang="en-US" sz="2400" dirty="0" smtClean="0"/>
              <a:t> </a:t>
            </a:r>
            <a:r>
              <a:rPr lang="en-US" sz="2400" dirty="0" err="1" smtClean="0"/>
              <a:t>Hussain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65577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76468" y="1027964"/>
            <a:ext cx="51395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the Last Lecture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72732" y="2356833"/>
            <a:ext cx="78689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last lecture, we started a new chapter that is Chapter 3. We then define terminology regarding linear operators and give many examples of such operators along with some theorem and their proofs.</a:t>
            </a:r>
          </a:p>
        </p:txBody>
      </p:sp>
    </p:spTree>
    <p:extLst>
      <p:ext uri="{BB962C8B-B14F-4D97-AF65-F5344CB8AC3E}">
        <p14:creationId xmlns:p14="http://schemas.microsoft.com/office/powerpoint/2010/main" xmlns="" val="390839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00620" y="474172"/>
            <a:ext cx="8942760" cy="5209232"/>
            <a:chOff x="100620" y="474172"/>
            <a:chExt cx="8942760" cy="5209232"/>
          </a:xfrm>
        </p:grpSpPr>
        <p:sp>
          <p:nvSpPr>
            <p:cNvPr id="2" name="Rectangle 1"/>
            <p:cNvSpPr/>
            <p:nvPr/>
          </p:nvSpPr>
          <p:spPr>
            <a:xfrm>
              <a:off x="1071918" y="474172"/>
              <a:ext cx="713368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 smtClean="0">
                  <a:latin typeface="TarzanaNarrowBold"/>
                </a:rPr>
                <a:t>Bilinear </a:t>
              </a:r>
              <a:r>
                <a:rPr lang="en-US" sz="2800" b="1" dirty="0" err="1" smtClean="0">
                  <a:latin typeface="TarzanaNarrowBold"/>
                </a:rPr>
                <a:t>Functionals</a:t>
              </a:r>
              <a:r>
                <a:rPr lang="en-US" sz="2800" b="1" dirty="0" smtClean="0">
                  <a:latin typeface="TarzanaNarrowBold"/>
                </a:rPr>
                <a:t> and Quadratic Form</a:t>
              </a:r>
              <a:endParaRPr lang="en-US" sz="2800" dirty="0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0620" y="1489229"/>
              <a:ext cx="8942760" cy="266892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4459" y="4188245"/>
              <a:ext cx="8775083" cy="14951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719723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12" y="342775"/>
            <a:ext cx="8830975" cy="86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72956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20" y="997622"/>
            <a:ext cx="8942760" cy="4862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8373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0904" y="805571"/>
            <a:ext cx="4522191" cy="55893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386362" y="425005"/>
                <a:ext cx="521405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/>
                  <a:t>Note: </a:t>
                </a:r>
                <a:r>
                  <a:rPr lang="en-US" sz="2000" smtClean="0"/>
                  <a:t>For </a:t>
                </a:r>
                <a:r>
                  <a:rPr lang="en-US" sz="2000" smtClean="0"/>
                  <a:t>a bounded </a:t>
                </a:r>
                <a:r>
                  <a:rPr lang="en-US" sz="2000" dirty="0" smtClean="0"/>
                  <a:t>bilinear functional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𝑜𝑛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000" dirty="0" smtClean="0"/>
                  <a:t/>
                </a:r>
                <a:endParaRPr lang="en-US" sz="2000" dirty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362" y="425005"/>
                <a:ext cx="5214056" cy="400110"/>
              </a:xfrm>
              <a:prstGeom prst="rect">
                <a:avLst/>
              </a:prstGeom>
              <a:blipFill rotWithShape="0">
                <a:blip r:embed="rId4"/>
                <a:stretch>
                  <a:fillRect l="-1168" t="-9231" b="-2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567" y="1389901"/>
            <a:ext cx="8886867" cy="27387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8762" y="4144857"/>
            <a:ext cx="81253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What about properties of bilinear functional and associated quadratic form?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xmlns="" val="426709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89" y="444617"/>
            <a:ext cx="8886867" cy="17187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67" y="1846973"/>
            <a:ext cx="8886867" cy="2906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56681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73" y="1095880"/>
            <a:ext cx="8998652" cy="26829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20" y="3932858"/>
            <a:ext cx="8942760" cy="143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1658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12" y="669245"/>
            <a:ext cx="8830975" cy="551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626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67" y="187161"/>
            <a:ext cx="8886867" cy="648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62104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67" y="746099"/>
            <a:ext cx="8886867" cy="5365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809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243" y="371120"/>
            <a:ext cx="8551514" cy="310210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580" y="3232580"/>
            <a:ext cx="8775083" cy="3535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0412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20" y="697192"/>
            <a:ext cx="8942760" cy="5463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3558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67" y="341825"/>
            <a:ext cx="8886867" cy="352130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324" y="3835370"/>
            <a:ext cx="8383837" cy="261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7886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190" y="613352"/>
            <a:ext cx="8495621" cy="563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60400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9952" y="1002206"/>
            <a:ext cx="5645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</a:t>
            </a:r>
            <a:r>
              <a:rPr lang="en-US" sz="2800" b="1" dirty="0">
                <a:latin typeface="TarzanaNarrowBold"/>
              </a:rPr>
              <a:t>the today’s </a:t>
            </a:r>
            <a:r>
              <a:rPr lang="en-US" sz="2800" b="1" dirty="0" smtClean="0">
                <a:latin typeface="TarzanaNarrowBold"/>
              </a:rPr>
              <a:t>Lecture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72732" y="2356833"/>
            <a:ext cx="78689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today’s lecture, we consider bilinear operators and quadratic forms. Polarization identity is proved and several theorems are stated and then proved on the basis of these definitions.</a:t>
            </a:r>
          </a:p>
        </p:txBody>
      </p:sp>
    </p:spTree>
    <p:extLst>
      <p:ext uri="{BB962C8B-B14F-4D97-AF65-F5344CB8AC3E}">
        <p14:creationId xmlns:p14="http://schemas.microsoft.com/office/powerpoint/2010/main" xmlns="" val="62135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5764</TotalTime>
  <Words>113</Words>
  <Application>Microsoft Office PowerPoint</Application>
  <PresentationFormat>On-screen Show (4:3)</PresentationFormat>
  <Paragraphs>12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Introduction To Hilbert Spaces with Applications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Hilbert Spaces</dc:title>
  <dc:creator>amjad</dc:creator>
  <cp:lastModifiedBy>NTS</cp:lastModifiedBy>
  <cp:revision>579</cp:revision>
  <dcterms:created xsi:type="dcterms:W3CDTF">2014-06-15T01:18:03Z</dcterms:created>
  <dcterms:modified xsi:type="dcterms:W3CDTF">2014-07-11T03:25:30Z</dcterms:modified>
</cp:coreProperties>
</file>