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6" r:id="rId1"/>
  </p:sldMasterIdLst>
  <p:notesMasterIdLst>
    <p:notesMasterId r:id="rId19"/>
  </p:notesMasterIdLst>
  <p:sldIdLst>
    <p:sldId id="370" r:id="rId2"/>
    <p:sldId id="330" r:id="rId3"/>
    <p:sldId id="388" r:id="rId4"/>
    <p:sldId id="392" r:id="rId5"/>
    <p:sldId id="393" r:id="rId6"/>
    <p:sldId id="384" r:id="rId7"/>
    <p:sldId id="385" r:id="rId8"/>
    <p:sldId id="386" r:id="rId9"/>
    <p:sldId id="387" r:id="rId10"/>
    <p:sldId id="371" r:id="rId11"/>
    <p:sldId id="372" r:id="rId12"/>
    <p:sldId id="373" r:id="rId13"/>
    <p:sldId id="374" r:id="rId14"/>
    <p:sldId id="389" r:id="rId15"/>
    <p:sldId id="390" r:id="rId16"/>
    <p:sldId id="391" r:id="rId17"/>
    <p:sldId id="339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mjad" initials="a" lastIdx="0" clrIdx="0">
    <p:extLst>
      <p:ext uri="{19B8F6BF-5375-455C-9EA6-DF929625EA0E}">
        <p15:presenceInfo xmlns:p15="http://schemas.microsoft.com/office/powerpoint/2012/main" xmlns="" userId="amja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7A8C1B-C22B-4929-9A76-C19A4125A906}" type="datetimeFigureOut">
              <a:rPr lang="en-US" smtClean="0"/>
              <a:pPr/>
              <a:t>09/07/2014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E0DFBB-E4D4-4759-81E1-06309B393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2462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09/07/2014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09/07/2014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09/07/2014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09/07/2014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09/07/2014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09/07/2014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09/07/2014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09/07/2014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09/07/2014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09/07/2014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09/07/2014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09/07/2014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589736"/>
            <a:ext cx="6858000" cy="2387600"/>
          </a:xfrm>
        </p:spPr>
        <p:txBody>
          <a:bodyPr>
            <a:noAutofit/>
          </a:bodyPr>
          <a:lstStyle/>
          <a:p>
            <a:pPr algn="ctr"/>
            <a:r>
              <a:rPr lang="en-US" sz="6000" b="1" dirty="0" smtClean="0">
                <a:latin typeface="+mn-lt"/>
              </a:rPr>
              <a:t>Introduction To Hilbert Spaces with Applications</a:t>
            </a:r>
            <a:endParaRPr lang="en-US" sz="6000" b="1" dirty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80479" y="3820628"/>
            <a:ext cx="506863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Lokenath</a:t>
            </a:r>
            <a:r>
              <a:rPr lang="en-US" sz="2400" dirty="0" smtClean="0"/>
              <a:t> </a:t>
            </a:r>
            <a:r>
              <a:rPr lang="en-US" sz="2400" dirty="0" err="1" smtClean="0"/>
              <a:t>Debnath</a:t>
            </a:r>
            <a:r>
              <a:rPr lang="en-US" sz="2400" dirty="0" smtClean="0"/>
              <a:t> and </a:t>
            </a:r>
            <a:r>
              <a:rPr lang="en-US" sz="2400" dirty="0" err="1" smtClean="0"/>
              <a:t>Piotr</a:t>
            </a:r>
            <a:r>
              <a:rPr lang="en-US" sz="2400" dirty="0" smtClean="0"/>
              <a:t> </a:t>
            </a:r>
            <a:r>
              <a:rPr lang="en-US" sz="2400" dirty="0" err="1" smtClean="0"/>
              <a:t>Mikusinski</a:t>
            </a:r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Course Teacher: Dr. </a:t>
            </a:r>
            <a:r>
              <a:rPr lang="en-US" sz="2400" dirty="0" err="1" smtClean="0"/>
              <a:t>Amjad</a:t>
            </a:r>
            <a:r>
              <a:rPr lang="en-US" sz="2400" dirty="0" smtClean="0"/>
              <a:t> </a:t>
            </a:r>
            <a:r>
              <a:rPr lang="en-US" sz="2400" dirty="0" err="1" smtClean="0"/>
              <a:t>Hussain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65577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76468" y="1774938"/>
            <a:ext cx="51395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Summary of the Last Lecture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772732" y="2820473"/>
            <a:ext cx="78689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 our last lecture, we discussed the </a:t>
            </a:r>
            <a:r>
              <a:rPr lang="en-US" sz="2800" dirty="0" err="1" smtClean="0"/>
              <a:t>Hermite</a:t>
            </a:r>
            <a:r>
              <a:rPr lang="en-US" sz="2800" dirty="0" smtClean="0"/>
              <a:t> polynomials. We then explained the Gram </a:t>
            </a:r>
            <a:r>
              <a:rPr lang="en-US" sz="2800" dirty="0" err="1" smtClean="0"/>
              <a:t>Schmidth</a:t>
            </a:r>
            <a:r>
              <a:rPr lang="en-US" sz="2800" dirty="0" smtClean="0"/>
              <a:t> process of </a:t>
            </a:r>
            <a:r>
              <a:rPr lang="en-US" sz="2800" dirty="0" err="1" smtClean="0"/>
              <a:t>orthonormalization</a:t>
            </a:r>
            <a:r>
              <a:rPr lang="en-US" sz="2800" dirty="0" smtClean="0"/>
              <a:t>. We revisit </a:t>
            </a:r>
            <a:r>
              <a:rPr lang="en-US" sz="2800" dirty="0" err="1"/>
              <a:t>P</a:t>
            </a:r>
            <a:r>
              <a:rPr lang="en-US" sz="2800" dirty="0" err="1" smtClean="0"/>
              <a:t>ythagorian</a:t>
            </a:r>
            <a:r>
              <a:rPr lang="en-US" sz="2800" dirty="0" smtClean="0"/>
              <a:t> formula. Bessel’s equality and inequality</a:t>
            </a:r>
          </a:p>
          <a:p>
            <a:r>
              <a:rPr lang="en-US" sz="2800" dirty="0"/>
              <a:t>a</a:t>
            </a:r>
            <a:r>
              <a:rPr lang="en-US" sz="2800" dirty="0" smtClean="0"/>
              <a:t>long with the definition of orthonormal basis were briefly studied </a:t>
            </a:r>
            <a:r>
              <a:rPr lang="en-US" sz="2800" smtClean="0"/>
              <a:t>at there.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390839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12" y="1979903"/>
            <a:ext cx="8171377" cy="52847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59791" y="358265"/>
            <a:ext cx="8289449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Examples of Gram-Schmidt </a:t>
            </a:r>
            <a:r>
              <a:rPr lang="en-US" sz="2800" b="1" dirty="0" err="1" smtClean="0">
                <a:latin typeface="TarzanaNarrowBold"/>
              </a:rPr>
              <a:t>Orthonormalization</a:t>
            </a:r>
            <a:endParaRPr lang="en-US" sz="2800" b="1" dirty="0" smtClean="0">
              <a:latin typeface="TarzanaNarrowBold"/>
            </a:endParaRPr>
          </a:p>
          <a:p>
            <a:pPr algn="ctr"/>
            <a:r>
              <a:rPr lang="en-US" sz="2800" b="1" dirty="0" smtClean="0">
                <a:latin typeface="TarzanaNarrowBold"/>
              </a:rPr>
              <a:t>Process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922" y="2564748"/>
            <a:ext cx="7444155" cy="1908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57178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800" y="716424"/>
            <a:ext cx="8884400" cy="235998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561" y="3269288"/>
            <a:ext cx="8710877" cy="2637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562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561" y="179280"/>
            <a:ext cx="8710877" cy="657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06330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800" y="765343"/>
            <a:ext cx="8884400" cy="5327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3766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380" y="398374"/>
            <a:ext cx="8433240" cy="3253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83264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789" y="458014"/>
            <a:ext cx="8849695" cy="416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7567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6" y="856987"/>
            <a:ext cx="8502649" cy="5040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87079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561" y="316083"/>
            <a:ext cx="8710877" cy="42167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856" y="4968221"/>
            <a:ext cx="8780286" cy="1197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5295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209" y="3446335"/>
            <a:ext cx="8745582" cy="243807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856" y="1288383"/>
            <a:ext cx="8780286" cy="2169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51510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856" y="1103723"/>
            <a:ext cx="8780286" cy="465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64286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43" y="357825"/>
            <a:ext cx="8988515" cy="526657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002" y="5598645"/>
            <a:ext cx="8572058" cy="997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40455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05" y="439728"/>
            <a:ext cx="8814991" cy="2733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40767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99952" y="1002206"/>
            <a:ext cx="56455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Summary of </a:t>
            </a:r>
            <a:r>
              <a:rPr lang="en-US" sz="2800" b="1" dirty="0">
                <a:latin typeface="TarzanaNarrowBold"/>
              </a:rPr>
              <a:t>the today’s </a:t>
            </a:r>
            <a:r>
              <a:rPr lang="en-US" sz="2800" b="1" dirty="0" smtClean="0">
                <a:latin typeface="TarzanaNarrowBold"/>
              </a:rPr>
              <a:t>Lecture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772732" y="2356833"/>
            <a:ext cx="78689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 our today’s lecture, we furnished an example in 3D to explain the Gram </a:t>
            </a:r>
            <a:r>
              <a:rPr lang="en-US" sz="2800" dirty="0" err="1" smtClean="0"/>
              <a:t>Schmidth</a:t>
            </a:r>
            <a:r>
              <a:rPr lang="en-US" sz="2800" dirty="0" smtClean="0"/>
              <a:t> Process of </a:t>
            </a:r>
            <a:r>
              <a:rPr lang="en-US" sz="2800" dirty="0" err="1" smtClean="0"/>
              <a:t>orthonormalization</a:t>
            </a:r>
            <a:r>
              <a:rPr lang="en-US" sz="2800" dirty="0" smtClean="0"/>
              <a:t> and redefine the complete orthonormal sequence, orthonormal basis and a theorem related to these terms. Finally, </a:t>
            </a:r>
            <a:r>
              <a:rPr lang="en-US" sz="2800" dirty="0" err="1" smtClean="0"/>
              <a:t>separble</a:t>
            </a:r>
            <a:r>
              <a:rPr lang="en-US" sz="2800" dirty="0" smtClean="0"/>
              <a:t> Hilbert space and related theorem are proved.</a:t>
            </a:r>
          </a:p>
        </p:txBody>
      </p:sp>
    </p:spTree>
    <p:extLst>
      <p:ext uri="{BB962C8B-B14F-4D97-AF65-F5344CB8AC3E}">
        <p14:creationId xmlns:p14="http://schemas.microsoft.com/office/powerpoint/2010/main" xmlns="" val="62135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5289</TotalTime>
  <Words>123</Words>
  <Application>Microsoft Office PowerPoint</Application>
  <PresentationFormat>On-screen Show (4:3)</PresentationFormat>
  <Paragraphs>12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Introduction To Hilbert Spaces with Applications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Hilbert Spaces</dc:title>
  <dc:creator>amjad</dc:creator>
  <cp:lastModifiedBy>NTS</cp:lastModifiedBy>
  <cp:revision>548</cp:revision>
  <dcterms:created xsi:type="dcterms:W3CDTF">2014-06-15T01:18:03Z</dcterms:created>
  <dcterms:modified xsi:type="dcterms:W3CDTF">2014-07-09T00:58:09Z</dcterms:modified>
</cp:coreProperties>
</file>