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20"/>
  </p:notesMasterIdLst>
  <p:sldIdLst>
    <p:sldId id="370" r:id="rId2"/>
    <p:sldId id="330" r:id="rId3"/>
    <p:sldId id="378" r:id="rId4"/>
    <p:sldId id="391" r:id="rId5"/>
    <p:sldId id="379" r:id="rId6"/>
    <p:sldId id="392" r:id="rId7"/>
    <p:sldId id="380" r:id="rId8"/>
    <p:sldId id="381" r:id="rId9"/>
    <p:sldId id="382" r:id="rId10"/>
    <p:sldId id="383" r:id="rId11"/>
    <p:sldId id="384" r:id="rId12"/>
    <p:sldId id="385" r:id="rId13"/>
    <p:sldId id="386" r:id="rId14"/>
    <p:sldId id="387" r:id="rId15"/>
    <p:sldId id="388" r:id="rId16"/>
    <p:sldId id="389" r:id="rId17"/>
    <p:sldId id="390" r:id="rId18"/>
    <p:sldId id="33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 xmlns:p15="http://schemas.microsoft.com/office/powerpoint/2012/main"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06/07/2014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 xmlns:p14="http://schemas.microsoft.com/office/powerpoint/2010/main"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8.emf"/><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2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 xmlns:p14="http://schemas.microsoft.com/office/powerpoint/2010/main"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774938"/>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5" name="TextBox 4"/>
          <p:cNvSpPr txBox="1"/>
          <p:nvPr/>
        </p:nvSpPr>
        <p:spPr>
          <a:xfrm>
            <a:off x="772732" y="2820473"/>
            <a:ext cx="7868992" cy="2246769"/>
          </a:xfrm>
          <a:prstGeom prst="rect">
            <a:avLst/>
          </a:prstGeom>
          <a:noFill/>
        </p:spPr>
        <p:txBody>
          <a:bodyPr wrap="square" rtlCol="0">
            <a:spAutoFit/>
          </a:bodyPr>
          <a:lstStyle/>
          <a:p>
            <a:r>
              <a:rPr lang="en-US" sz="2800" dirty="0" smtClean="0"/>
              <a:t>In our last lecture, we gave the definition of inner product space and explained it by giving some examples.  In addition, Cauchy Schwartz inequality was proved and successfully applied to prove the triangular inequality.</a:t>
            </a:r>
          </a:p>
        </p:txBody>
      </p:sp>
    </p:spTree>
    <p:extLst>
      <p:ext uri="{BB962C8B-B14F-4D97-AF65-F5344CB8AC3E}">
        <p14:creationId xmlns="" xmlns:p14="http://schemas.microsoft.com/office/powerpoint/2010/main"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87074" y="1259788"/>
            <a:ext cx="5939446" cy="954107"/>
          </a:xfrm>
          <a:prstGeom prst="rect">
            <a:avLst/>
          </a:prstGeom>
        </p:spPr>
        <p:txBody>
          <a:bodyPr wrap="none">
            <a:spAutoFit/>
          </a:bodyPr>
          <a:lstStyle/>
          <a:p>
            <a:r>
              <a:rPr lang="en-US" sz="2800" b="1" dirty="0" smtClean="0">
                <a:latin typeface="TarzanaNarrowBold"/>
              </a:rPr>
              <a:t>Can every normed space be inner</a:t>
            </a:r>
          </a:p>
          <a:p>
            <a:pPr algn="ctr"/>
            <a:r>
              <a:rPr lang="en-US" sz="2800" b="1" dirty="0" smtClean="0">
                <a:latin typeface="TarzanaNarrowBold"/>
              </a:rPr>
              <a:t> product space?</a:t>
            </a:r>
            <a:endParaRPr lang="en-US" sz="2800" dirty="0"/>
          </a:p>
        </p:txBody>
      </p:sp>
      <p:sp>
        <p:nvSpPr>
          <p:cNvPr id="10" name="Rectangle 9"/>
          <p:cNvSpPr/>
          <p:nvPr/>
        </p:nvSpPr>
        <p:spPr>
          <a:xfrm>
            <a:off x="2975846" y="3833417"/>
            <a:ext cx="3358612" cy="523220"/>
          </a:xfrm>
          <a:prstGeom prst="rect">
            <a:avLst/>
          </a:prstGeom>
        </p:spPr>
        <p:txBody>
          <a:bodyPr wrap="none">
            <a:spAutoFit/>
          </a:bodyPr>
          <a:lstStyle/>
          <a:p>
            <a:r>
              <a:rPr lang="en-US" sz="2800" b="1" dirty="0" smtClean="0">
                <a:latin typeface="TarzanaNarrowBold"/>
              </a:rPr>
              <a:t>Parallelogram Law</a:t>
            </a:r>
            <a:endParaRPr lang="en-US" sz="2800" dirty="0"/>
          </a:p>
        </p:txBody>
      </p:sp>
    </p:spTree>
    <p:extLst>
      <p:ext uri="{BB962C8B-B14F-4D97-AF65-F5344CB8AC3E}">
        <p14:creationId xmlns="" xmlns:p14="http://schemas.microsoft.com/office/powerpoint/2010/main" val="844189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38027" y="611502"/>
            <a:ext cx="8467945" cy="1075875"/>
          </a:xfrm>
          <a:prstGeom prst="rect">
            <a:avLst/>
          </a:prstGeom>
        </p:spPr>
      </p:pic>
      <p:sp>
        <p:nvSpPr>
          <p:cNvPr id="3" name="Rectangle 2"/>
          <p:cNvSpPr/>
          <p:nvPr/>
        </p:nvSpPr>
        <p:spPr>
          <a:xfrm>
            <a:off x="2151599" y="2300831"/>
            <a:ext cx="3879588" cy="523220"/>
          </a:xfrm>
          <a:prstGeom prst="rect">
            <a:avLst/>
          </a:prstGeom>
        </p:spPr>
        <p:txBody>
          <a:bodyPr wrap="none">
            <a:spAutoFit/>
          </a:bodyPr>
          <a:lstStyle/>
          <a:p>
            <a:r>
              <a:rPr lang="en-US" sz="2800" b="1" dirty="0" smtClean="0">
                <a:latin typeface="TarzanaNarrowBold"/>
              </a:rPr>
              <a:t>Pythagorean Formula</a:t>
            </a:r>
            <a:endParaRPr lang="en-US" sz="2800" dirty="0"/>
          </a:p>
        </p:txBody>
      </p:sp>
      <p:pic>
        <p:nvPicPr>
          <p:cNvPr id="4" name="Picture 3"/>
          <p:cNvPicPr>
            <a:picLocks noChangeAspect="1"/>
          </p:cNvPicPr>
          <p:nvPr/>
        </p:nvPicPr>
        <p:blipFill>
          <a:blip r:embed="rId4"/>
          <a:stretch>
            <a:fillRect/>
          </a:stretch>
        </p:blipFill>
        <p:spPr>
          <a:xfrm>
            <a:off x="251267" y="3580140"/>
            <a:ext cx="8641467" cy="2299248"/>
          </a:xfrm>
          <a:prstGeom prst="rect">
            <a:avLst/>
          </a:prstGeom>
        </p:spPr>
      </p:pic>
    </p:spTree>
    <p:extLst>
      <p:ext uri="{BB962C8B-B14F-4D97-AF65-F5344CB8AC3E}">
        <p14:creationId xmlns="" xmlns:p14="http://schemas.microsoft.com/office/powerpoint/2010/main" val="3629353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5846" y="536423"/>
            <a:ext cx="2481770" cy="523220"/>
          </a:xfrm>
          <a:prstGeom prst="rect">
            <a:avLst/>
          </a:prstGeom>
        </p:spPr>
        <p:txBody>
          <a:bodyPr wrap="none">
            <a:spAutoFit/>
          </a:bodyPr>
          <a:lstStyle/>
          <a:p>
            <a:r>
              <a:rPr lang="en-US" sz="2800" b="1" dirty="0" smtClean="0">
                <a:latin typeface="TarzanaNarrowBold"/>
              </a:rPr>
              <a:t>Hilbert Space</a:t>
            </a:r>
            <a:endParaRPr lang="en-US" sz="2800" dirty="0"/>
          </a:p>
        </p:txBody>
      </p:sp>
      <p:pic>
        <p:nvPicPr>
          <p:cNvPr id="3" name="Picture 2"/>
          <p:cNvPicPr>
            <a:picLocks noChangeAspect="1"/>
          </p:cNvPicPr>
          <p:nvPr/>
        </p:nvPicPr>
        <p:blipFill>
          <a:blip r:embed="rId3"/>
          <a:stretch>
            <a:fillRect/>
          </a:stretch>
        </p:blipFill>
        <p:spPr>
          <a:xfrm>
            <a:off x="507109" y="1265276"/>
            <a:ext cx="8129782" cy="1004702"/>
          </a:xfrm>
          <a:prstGeom prst="rect">
            <a:avLst/>
          </a:prstGeom>
        </p:spPr>
      </p:pic>
      <p:sp>
        <p:nvSpPr>
          <p:cNvPr id="4" name="Rectangle 3"/>
          <p:cNvSpPr/>
          <p:nvPr/>
        </p:nvSpPr>
        <p:spPr>
          <a:xfrm>
            <a:off x="477342" y="3550080"/>
            <a:ext cx="8353569" cy="523220"/>
          </a:xfrm>
          <a:prstGeom prst="rect">
            <a:avLst/>
          </a:prstGeom>
        </p:spPr>
        <p:txBody>
          <a:bodyPr wrap="none">
            <a:spAutoFit/>
          </a:bodyPr>
          <a:lstStyle/>
          <a:p>
            <a:r>
              <a:rPr lang="en-US" sz="2800" b="1" dirty="0" smtClean="0">
                <a:latin typeface="TarzanaNarrowBold"/>
              </a:rPr>
              <a:t>Complete and Incomplete inner Product Spaces</a:t>
            </a:r>
            <a:endParaRPr lang="en-US" sz="2800" dirty="0"/>
          </a:p>
        </p:txBody>
      </p:sp>
      <p:pic>
        <p:nvPicPr>
          <p:cNvPr id="5" name="Picture 4"/>
          <p:cNvPicPr>
            <a:picLocks noChangeAspect="1"/>
          </p:cNvPicPr>
          <p:nvPr/>
        </p:nvPicPr>
        <p:blipFill>
          <a:blip r:embed="rId4"/>
          <a:stretch>
            <a:fillRect/>
          </a:stretch>
        </p:blipFill>
        <p:spPr>
          <a:xfrm>
            <a:off x="320676" y="4970800"/>
            <a:ext cx="8502649" cy="702789"/>
          </a:xfrm>
          <a:prstGeom prst="rect">
            <a:avLst/>
          </a:prstGeom>
        </p:spPr>
      </p:pic>
    </p:spTree>
    <p:extLst>
      <p:ext uri="{BB962C8B-B14F-4D97-AF65-F5344CB8AC3E}">
        <p14:creationId xmlns="" xmlns:p14="http://schemas.microsoft.com/office/powerpoint/2010/main" val="2379602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99209" y="157995"/>
            <a:ext cx="8745582" cy="6542011"/>
          </a:xfrm>
          <a:prstGeom prst="rect">
            <a:avLst/>
          </a:prstGeom>
        </p:spPr>
      </p:pic>
    </p:spTree>
    <p:extLst>
      <p:ext uri="{BB962C8B-B14F-4D97-AF65-F5344CB8AC3E}">
        <p14:creationId xmlns="" xmlns:p14="http://schemas.microsoft.com/office/powerpoint/2010/main" val="624547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39287" y="1105777"/>
            <a:ext cx="8766326" cy="4650100"/>
            <a:chOff x="139287" y="1208809"/>
            <a:chExt cx="8766326" cy="4650100"/>
          </a:xfrm>
        </p:grpSpPr>
        <p:pic>
          <p:nvPicPr>
            <p:cNvPr id="2" name="Picture 1"/>
            <p:cNvPicPr>
              <a:picLocks noChangeAspect="1"/>
            </p:cNvPicPr>
            <p:nvPr/>
          </p:nvPicPr>
          <p:blipFill>
            <a:blip r:embed="rId3"/>
            <a:stretch>
              <a:fillRect/>
            </a:stretch>
          </p:blipFill>
          <p:spPr>
            <a:xfrm>
              <a:off x="329081" y="1208809"/>
              <a:ext cx="8537353" cy="963081"/>
            </a:xfrm>
            <a:prstGeom prst="rect">
              <a:avLst/>
            </a:prstGeom>
          </p:spPr>
        </p:pic>
        <p:pic>
          <p:nvPicPr>
            <p:cNvPr id="3" name="Picture 2"/>
            <p:cNvPicPr>
              <a:picLocks noChangeAspect="1"/>
            </p:cNvPicPr>
            <p:nvPr/>
          </p:nvPicPr>
          <p:blipFill>
            <a:blip r:embed="rId4"/>
            <a:stretch>
              <a:fillRect/>
            </a:stretch>
          </p:blipFill>
          <p:spPr>
            <a:xfrm>
              <a:off x="139287" y="3216146"/>
              <a:ext cx="8710877" cy="2125720"/>
            </a:xfrm>
            <a:prstGeom prst="rect">
              <a:avLst/>
            </a:prstGeom>
          </p:spPr>
        </p:pic>
        <p:pic>
          <p:nvPicPr>
            <p:cNvPr id="4" name="Picture 3"/>
            <p:cNvPicPr>
              <a:picLocks noChangeAspect="1"/>
            </p:cNvPicPr>
            <p:nvPr/>
          </p:nvPicPr>
          <p:blipFill>
            <a:blip r:embed="rId5"/>
            <a:stretch>
              <a:fillRect/>
            </a:stretch>
          </p:blipFill>
          <p:spPr>
            <a:xfrm>
              <a:off x="264146" y="5017297"/>
              <a:ext cx="8641467" cy="841612"/>
            </a:xfrm>
            <a:prstGeom prst="rect">
              <a:avLst/>
            </a:prstGeom>
          </p:spPr>
        </p:pic>
      </p:grpSp>
    </p:spTree>
    <p:extLst>
      <p:ext uri="{BB962C8B-B14F-4D97-AF65-F5344CB8AC3E}">
        <p14:creationId xmlns="" xmlns:p14="http://schemas.microsoft.com/office/powerpoint/2010/main" val="3784955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94198" y="227406"/>
            <a:ext cx="8155602" cy="6403188"/>
          </a:xfrm>
          <a:prstGeom prst="rect">
            <a:avLst/>
          </a:prstGeom>
        </p:spPr>
      </p:pic>
    </p:spTree>
    <p:extLst>
      <p:ext uri="{BB962C8B-B14F-4D97-AF65-F5344CB8AC3E}">
        <p14:creationId xmlns="" xmlns:p14="http://schemas.microsoft.com/office/powerpoint/2010/main" val="2076100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4338" y="613111"/>
            <a:ext cx="8455324" cy="5631777"/>
          </a:xfrm>
          <a:prstGeom prst="rect">
            <a:avLst/>
          </a:prstGeom>
        </p:spPr>
      </p:pic>
    </p:spTree>
    <p:extLst>
      <p:ext uri="{BB962C8B-B14F-4D97-AF65-F5344CB8AC3E}">
        <p14:creationId xmlns="" xmlns:p14="http://schemas.microsoft.com/office/powerpoint/2010/main" val="2926512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7743" y="466414"/>
            <a:ext cx="8988515" cy="5847898"/>
          </a:xfrm>
          <a:prstGeom prst="rect">
            <a:avLst/>
          </a:prstGeom>
        </p:spPr>
      </p:pic>
    </p:spTree>
    <p:extLst>
      <p:ext uri="{BB962C8B-B14F-4D97-AF65-F5344CB8AC3E}">
        <p14:creationId xmlns="" xmlns:p14="http://schemas.microsoft.com/office/powerpoint/2010/main" val="41888541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81497" y="721715"/>
            <a:ext cx="8606763" cy="5657930"/>
            <a:chOff x="281497" y="721715"/>
            <a:chExt cx="8606763" cy="5657930"/>
          </a:xfrm>
        </p:grpSpPr>
        <p:pic>
          <p:nvPicPr>
            <p:cNvPr id="2" name="Picture 1"/>
            <p:cNvPicPr>
              <a:picLocks noChangeAspect="1"/>
            </p:cNvPicPr>
            <p:nvPr/>
          </p:nvPicPr>
          <p:blipFill>
            <a:blip r:embed="rId3"/>
            <a:stretch>
              <a:fillRect/>
            </a:stretch>
          </p:blipFill>
          <p:spPr>
            <a:xfrm>
              <a:off x="281497" y="721715"/>
              <a:ext cx="8606763" cy="2169103"/>
            </a:xfrm>
            <a:prstGeom prst="rect">
              <a:avLst/>
            </a:prstGeom>
          </p:spPr>
        </p:pic>
        <p:pic>
          <p:nvPicPr>
            <p:cNvPr id="3" name="Picture 2"/>
            <p:cNvPicPr>
              <a:picLocks noChangeAspect="1"/>
            </p:cNvPicPr>
            <p:nvPr/>
          </p:nvPicPr>
          <p:blipFill>
            <a:blip r:embed="rId4"/>
            <a:stretch>
              <a:fillRect/>
            </a:stretch>
          </p:blipFill>
          <p:spPr>
            <a:xfrm>
              <a:off x="303323" y="2822319"/>
              <a:ext cx="8537353" cy="3557326"/>
            </a:xfrm>
            <a:prstGeom prst="rect">
              <a:avLst/>
            </a:prstGeom>
          </p:spPr>
        </p:pic>
      </p:grpSp>
    </p:spTree>
    <p:extLst>
      <p:ext uri="{BB962C8B-B14F-4D97-AF65-F5344CB8AC3E}">
        <p14:creationId xmlns="" xmlns:p14="http://schemas.microsoft.com/office/powerpoint/2010/main" val="146676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618" y="1047066"/>
            <a:ext cx="8606763" cy="2342630"/>
          </a:xfrm>
          <a:prstGeom prst="rect">
            <a:avLst/>
          </a:prstGeom>
        </p:spPr>
      </p:pic>
      <p:pic>
        <p:nvPicPr>
          <p:cNvPr id="3" name="Picture 2"/>
          <p:cNvPicPr>
            <a:picLocks noChangeAspect="1"/>
          </p:cNvPicPr>
          <p:nvPr/>
        </p:nvPicPr>
        <p:blipFill>
          <a:blip r:embed="rId4"/>
          <a:stretch>
            <a:fillRect/>
          </a:stretch>
        </p:blipFill>
        <p:spPr>
          <a:xfrm>
            <a:off x="268618" y="4152784"/>
            <a:ext cx="8606763" cy="1153963"/>
          </a:xfrm>
          <a:prstGeom prst="rect">
            <a:avLst/>
          </a:prstGeom>
        </p:spPr>
      </p:pic>
    </p:spTree>
    <p:extLst>
      <p:ext uri="{BB962C8B-B14F-4D97-AF65-F5344CB8AC3E}">
        <p14:creationId xmlns="" xmlns:p14="http://schemas.microsoft.com/office/powerpoint/2010/main" val="1060717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618" y="392292"/>
            <a:ext cx="8606763" cy="1127933"/>
          </a:xfrm>
          <a:prstGeom prst="rect">
            <a:avLst/>
          </a:prstGeom>
        </p:spPr>
      </p:pic>
      <p:pic>
        <p:nvPicPr>
          <p:cNvPr id="3" name="Picture 2"/>
          <p:cNvPicPr>
            <a:picLocks noChangeAspect="1"/>
          </p:cNvPicPr>
          <p:nvPr/>
        </p:nvPicPr>
        <p:blipFill>
          <a:blip r:embed="rId4"/>
          <a:stretch>
            <a:fillRect/>
          </a:stretch>
        </p:blipFill>
        <p:spPr>
          <a:xfrm>
            <a:off x="268618" y="1518705"/>
            <a:ext cx="8606763" cy="2455423"/>
          </a:xfrm>
          <a:prstGeom prst="rect">
            <a:avLst/>
          </a:prstGeom>
        </p:spPr>
      </p:pic>
    </p:spTree>
    <p:extLst>
      <p:ext uri="{BB962C8B-B14F-4D97-AF65-F5344CB8AC3E}">
        <p14:creationId xmlns="" xmlns:p14="http://schemas.microsoft.com/office/powerpoint/2010/main" val="249690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5721" y="637516"/>
            <a:ext cx="8272556" cy="482929"/>
          </a:xfrm>
          <a:prstGeom prst="rect">
            <a:avLst/>
          </a:prstGeom>
        </p:spPr>
      </p:pic>
      <p:pic>
        <p:nvPicPr>
          <p:cNvPr id="3" name="Picture 2"/>
          <p:cNvPicPr>
            <a:picLocks noChangeAspect="1"/>
          </p:cNvPicPr>
          <p:nvPr/>
        </p:nvPicPr>
        <p:blipFill>
          <a:blip r:embed="rId4"/>
          <a:stretch>
            <a:fillRect/>
          </a:stretch>
        </p:blipFill>
        <p:spPr>
          <a:xfrm>
            <a:off x="333013" y="5181467"/>
            <a:ext cx="8606763" cy="1466313"/>
          </a:xfrm>
          <a:prstGeom prst="rect">
            <a:avLst/>
          </a:prstGeom>
        </p:spPr>
      </p:pic>
    </p:spTree>
    <p:extLst>
      <p:ext uri="{BB962C8B-B14F-4D97-AF65-F5344CB8AC3E}">
        <p14:creationId xmlns="" xmlns:p14="http://schemas.microsoft.com/office/powerpoint/2010/main" val="4880318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9493" y="261439"/>
            <a:ext cx="8225012" cy="4815405"/>
          </a:xfrm>
          <a:prstGeom prst="rect">
            <a:avLst/>
          </a:prstGeom>
        </p:spPr>
      </p:pic>
      <p:pic>
        <p:nvPicPr>
          <p:cNvPr id="3" name="Picture 2"/>
          <p:cNvPicPr>
            <a:picLocks noChangeAspect="1"/>
          </p:cNvPicPr>
          <p:nvPr/>
        </p:nvPicPr>
        <p:blipFill>
          <a:blip r:embed="rId4"/>
          <a:stretch>
            <a:fillRect/>
          </a:stretch>
        </p:blipFill>
        <p:spPr>
          <a:xfrm>
            <a:off x="986161" y="4748200"/>
            <a:ext cx="6836823" cy="581319"/>
          </a:xfrm>
          <a:prstGeom prst="rect">
            <a:avLst/>
          </a:prstGeom>
        </p:spPr>
      </p:pic>
    </p:spTree>
    <p:extLst>
      <p:ext uri="{BB962C8B-B14F-4D97-AF65-F5344CB8AC3E}">
        <p14:creationId xmlns="" xmlns:p14="http://schemas.microsoft.com/office/powerpoint/2010/main" val="877737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3" name="TextBox 2"/>
          <p:cNvSpPr txBox="1"/>
          <p:nvPr/>
        </p:nvSpPr>
        <p:spPr>
          <a:xfrm>
            <a:off x="772732" y="2356833"/>
            <a:ext cx="7868992" cy="1815882"/>
          </a:xfrm>
          <a:prstGeom prst="rect">
            <a:avLst/>
          </a:prstGeom>
          <a:noFill/>
        </p:spPr>
        <p:txBody>
          <a:bodyPr wrap="square" rtlCol="0">
            <a:spAutoFit/>
          </a:bodyPr>
          <a:lstStyle/>
          <a:p>
            <a:r>
              <a:rPr lang="en-US" sz="2800" dirty="0" smtClean="0"/>
              <a:t>In our today’s lecture, we parallelogram law. Define Hilbert space and give some examples. Strong and weak convergence is introduced and </a:t>
            </a:r>
            <a:r>
              <a:rPr lang="en-US" sz="2800" smtClean="0"/>
              <a:t>related theorem have been proved.</a:t>
            </a:r>
            <a:endParaRPr lang="en-US" sz="2800" dirty="0" smtClean="0"/>
          </a:p>
        </p:txBody>
      </p:sp>
    </p:spTree>
    <p:extLst>
      <p:ext uri="{BB962C8B-B14F-4D97-AF65-F5344CB8AC3E}">
        <p14:creationId xmlns="" xmlns:p14="http://schemas.microsoft.com/office/powerpoint/2010/main"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4427</TotalTime>
  <Words>118</Words>
  <Application>Microsoft Office PowerPoint</Application>
  <PresentationFormat>On-screen Show (4:3)</PresentationFormat>
  <Paragraphs>15</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510</cp:revision>
  <dcterms:created xsi:type="dcterms:W3CDTF">2014-06-15T01:18:03Z</dcterms:created>
  <dcterms:modified xsi:type="dcterms:W3CDTF">2014-07-06T11:48:50Z</dcterms:modified>
</cp:coreProperties>
</file>