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0"/>
  </p:notesMasterIdLst>
  <p:sldIdLst>
    <p:sldId id="370" r:id="rId2"/>
    <p:sldId id="330" r:id="rId3"/>
    <p:sldId id="378" r:id="rId4"/>
    <p:sldId id="379" r:id="rId5"/>
    <p:sldId id="380" r:id="rId6"/>
    <p:sldId id="369" r:id="rId7"/>
    <p:sldId id="374" r:id="rId8"/>
    <p:sldId id="371" r:id="rId9"/>
    <p:sldId id="372" r:id="rId10"/>
    <p:sldId id="373" r:id="rId11"/>
    <p:sldId id="375" r:id="rId12"/>
    <p:sldId id="381" r:id="rId13"/>
    <p:sldId id="382" r:id="rId14"/>
    <p:sldId id="376" r:id="rId15"/>
    <p:sldId id="383" r:id="rId16"/>
    <p:sldId id="377" r:id="rId17"/>
    <p:sldId id="384" r:id="rId18"/>
    <p:sldId id="33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06/07/2014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06/07/2014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774938"/>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mc:AlternateContent xmlns:mc="http://schemas.openxmlformats.org/markup-compatibility/2006">
        <mc:Choice xmlns:a14="http://schemas.microsoft.com/office/drawing/2010/main" xmlns="" Requires="a14">
          <p:sp>
            <p:nvSpPr>
              <p:cNvPr id="4" name="TextBox 3"/>
              <p:cNvSpPr txBox="1"/>
              <p:nvPr/>
            </p:nvSpPr>
            <p:spPr>
              <a:xfrm>
                <a:off x="953037" y="2871988"/>
                <a:ext cx="7868992" cy="2246769"/>
              </a:xfrm>
              <a:prstGeom prst="rect">
                <a:avLst/>
              </a:prstGeom>
              <a:noFill/>
            </p:spPr>
            <p:txBody>
              <a:bodyPr wrap="square" rtlCol="0">
                <a:spAutoFit/>
              </a:bodyPr>
              <a:lstStyle/>
              <a:p>
                <a:r>
                  <a:rPr lang="en-US" sz="2800" dirty="0"/>
                  <a:t>In our l</a:t>
                </a:r>
                <a:r>
                  <a:rPr lang="en-US" sz="2800" dirty="0" smtClean="0"/>
                  <a:t>ast </a:t>
                </a:r>
                <a:r>
                  <a:rPr lang="en-US" sz="2800" dirty="0"/>
                  <a:t>lecture, </a:t>
                </a:r>
                <a:r>
                  <a:rPr lang="en-US" sz="2800" dirty="0" smtClean="0"/>
                  <a:t>that was lecture 9, </a:t>
                </a:r>
                <a:r>
                  <a:rPr lang="en-US" sz="2800" dirty="0" smtClean="0">
                    <a:latin typeface="Cambria Math" panose="02040503050406030204" pitchFamily="18" charset="0"/>
                    <a:ea typeface="Cambria Math" panose="02040503050406030204" pitchFamily="18" charset="0"/>
                  </a:rPr>
                  <a:t>we discussed Locally integrable function, measurable sets, </a:t>
                </a:r>
                <a:r>
                  <a:rPr lang="en-US" sz="2800" dirty="0">
                    <a:latin typeface="Cambria Math" panose="02040503050406030204" pitchFamily="18" charset="0"/>
                    <a:ea typeface="Cambria Math" panose="02040503050406030204" pitchFamily="18" charset="0"/>
                  </a:rPr>
                  <a:t>Lebesgue measure, measurable functions, </a:t>
                </a:r>
                <a14:m>
                  <m:oMath xmlns:m="http://schemas.openxmlformats.org/officeDocument/2006/math">
                    <m:sSup>
                      <m:sSupPr>
                        <m:ctrlPr>
                          <a:rPr lang="en-US" sz="2800">
                            <a:latin typeface="Cambria Math" panose="02040503050406030204" pitchFamily="18" charset="0"/>
                            <a:ea typeface="Cambria Math" panose="02040503050406030204" pitchFamily="18" charset="0"/>
                          </a:rPr>
                        </m:ctrlPr>
                      </m:sSupPr>
                      <m:e>
                        <m:r>
                          <a:rPr lang="en-US" sz="2800">
                            <a:latin typeface="Cambria Math" panose="02040503050406030204" pitchFamily="18" charset="0"/>
                            <a:ea typeface="Cambria Math" panose="02040503050406030204" pitchFamily="18" charset="0"/>
                          </a:rPr>
                          <m:t>𝐿</m:t>
                        </m:r>
                      </m:e>
                      <m:sup>
                        <m:r>
                          <a:rPr lang="en-US" sz="2800">
                            <a:latin typeface="Cambria Math" panose="02040503050406030204" pitchFamily="18" charset="0"/>
                            <a:ea typeface="Cambria Math" panose="02040503050406030204" pitchFamily="18" charset="0"/>
                          </a:rPr>
                          <m:t>𝑝</m:t>
                        </m:r>
                      </m:sup>
                    </m:sSup>
                    <m:r>
                      <a:rPr lang="en-US" sz="2800">
                        <a:latin typeface="Cambria Math" panose="02040503050406030204" pitchFamily="18" charset="0"/>
                        <a:ea typeface="Cambria Math" panose="02040503050406030204" pitchFamily="18" charset="0"/>
                      </a:rPr>
                      <m:t>(</m:t>
                    </m:r>
                    <m:r>
                      <a:rPr lang="en-US" sz="2800">
                        <a:latin typeface="Cambria Math" panose="02040503050406030204" pitchFamily="18" charset="0"/>
                        <a:ea typeface="Cambria Math" panose="02040503050406030204" pitchFamily="18" charset="0"/>
                      </a:rPr>
                      <m:t>ℝ</m:t>
                    </m:r>
                    <m:r>
                      <a:rPr lang="en-US" sz="2800">
                        <a:latin typeface="Cambria Math" panose="02040503050406030204" pitchFamily="18" charset="0"/>
                        <a:ea typeface="Cambria Math" panose="02040503050406030204" pitchFamily="18" charset="0"/>
                      </a:rPr>
                      <m:t>)</m:t>
                    </m:r>
                  </m:oMath>
                </a14:m>
                <a:r>
                  <a:rPr lang="en-US" sz="2800" dirty="0">
                    <a:latin typeface="Cambria Math" panose="02040503050406030204" pitchFamily="18" charset="0"/>
                    <a:ea typeface="Cambria Math" panose="02040503050406030204" pitchFamily="18" charset="0"/>
                  </a:rPr>
                  <a:t/>
                </a:r>
                <a:r>
                  <a:rPr lang="en-US" sz="2800" dirty="0" smtClean="0">
                    <a:latin typeface="Cambria Math" panose="02040503050406030204" pitchFamily="18" charset="0"/>
                    <a:ea typeface="Cambria Math" panose="02040503050406030204" pitchFamily="18" charset="0"/>
                  </a:rPr>
                  <a:t>spaces and finally define Lebesgue integrable function </a:t>
                </a:r>
                <a14:m>
                  <m:oMath xmlns:m="http://schemas.openxmlformats.org/officeDocument/2006/math">
                    <m:sSup>
                      <m:sSupPr>
                        <m:ctrlPr>
                          <a:rPr lang="en-US" sz="2800" b="1" i="1">
                            <a:latin typeface="Cambria Math" panose="02040503050406030204" pitchFamily="18" charset="0"/>
                            <a:ea typeface="Cambria Math" panose="02040503050406030204" pitchFamily="18" charset="0"/>
                          </a:rPr>
                        </m:ctrlPr>
                      </m:sSupPr>
                      <m:e>
                        <m:r>
                          <a:rPr lang="en-US" sz="2800" b="1" i="1">
                            <a:latin typeface="Cambria Math" panose="02040503050406030204" pitchFamily="18" charset="0"/>
                            <a:ea typeface="Cambria Math" panose="02040503050406030204" pitchFamily="18" charset="0"/>
                          </a:rPr>
                          <m:t>ℝ</m:t>
                        </m:r>
                      </m:e>
                      <m:sup>
                        <m:r>
                          <a:rPr lang="en-US" sz="2800" b="1" i="1">
                            <a:latin typeface="Cambria Math" panose="02040503050406030204" pitchFamily="18" charset="0"/>
                            <a:ea typeface="Cambria Math" panose="02040503050406030204" pitchFamily="18" charset="0"/>
                          </a:rPr>
                          <m:t>𝑵</m:t>
                        </m:r>
                      </m:sup>
                    </m:sSup>
                  </m:oMath>
                </a14:m>
                <a:r>
                  <a:rPr lang="en-US" sz="2800" dirty="0" smtClean="0">
                    <a:latin typeface="Cambria Math" panose="02040503050406030204" pitchFamily="18" charset="0"/>
                    <a:ea typeface="Cambria Math" panose="02040503050406030204" pitchFamily="18" charset="0"/>
                  </a:rPr>
                  <a:t>.</a:t>
                </a:r>
                <a:endParaRPr lang="en-US" sz="2800" dirty="0">
                  <a:latin typeface="Cambria Math" panose="02040503050406030204" pitchFamily="18" charset="0"/>
                  <a:ea typeface="Cambria Math" panose="02040503050406030204" pitchFamily="18" charset="0"/>
                </a:endParaRPr>
              </a:p>
            </p:txBody>
          </p:sp>
        </mc:Choice>
        <mc:Fallback>
          <p:sp>
            <p:nvSpPr>
              <p:cNvPr id="4" name="TextBox 3"/>
              <p:cNvSpPr txBox="1">
                <a:spLocks noRot="1" noChangeAspect="1" noMove="1" noResize="1" noEditPoints="1" noAdjustHandles="1" noChangeArrowheads="1" noChangeShapeType="1" noTextEdit="1"/>
              </p:cNvSpPr>
              <p:nvPr/>
            </p:nvSpPr>
            <p:spPr>
              <a:xfrm>
                <a:off x="953037" y="2871988"/>
                <a:ext cx="7868992" cy="2246769"/>
              </a:xfrm>
              <a:prstGeom prst="rect">
                <a:avLst/>
              </a:prstGeom>
              <a:blipFill rotWithShape="0">
                <a:blip r:embed="rId2"/>
                <a:stretch>
                  <a:fillRect l="-1549" t="-3252" b="-6775"/>
                </a:stretch>
              </a:blipFill>
            </p:spPr>
            <p:txBody>
              <a:bodyPr/>
              <a:lstStyle/>
              <a:p>
                <a:r>
                  <a:rPr lang="en-US">
                    <a:noFill/>
                  </a:rPr>
                  <a:t> </a:t>
                </a:r>
              </a:p>
            </p:txBody>
          </p:sp>
        </mc:Fallback>
      </mc:AlternateContent>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8583" y="718870"/>
            <a:ext cx="9082891" cy="5620774"/>
            <a:chOff x="-17175" y="757507"/>
            <a:chExt cx="9082891" cy="5620774"/>
          </a:xfrm>
        </p:grpSpPr>
        <p:grpSp>
          <p:nvGrpSpPr>
            <p:cNvPr id="6" name="Group 5"/>
            <p:cNvGrpSpPr/>
            <p:nvPr/>
          </p:nvGrpSpPr>
          <p:grpSpPr>
            <a:xfrm>
              <a:off x="-17175" y="757507"/>
              <a:ext cx="9082891" cy="5620774"/>
              <a:chOff x="-17175" y="757507"/>
              <a:chExt cx="9082891" cy="5620774"/>
            </a:xfrm>
          </p:grpSpPr>
          <p:sp>
            <p:nvSpPr>
              <p:cNvPr id="2" name="Rectangle 1"/>
              <p:cNvSpPr/>
              <p:nvPr/>
            </p:nvSpPr>
            <p:spPr>
              <a:xfrm>
                <a:off x="3287083" y="757507"/>
                <a:ext cx="2281394" cy="523220"/>
              </a:xfrm>
              <a:prstGeom prst="rect">
                <a:avLst/>
              </a:prstGeom>
            </p:spPr>
            <p:txBody>
              <a:bodyPr wrap="none">
                <a:spAutoFit/>
              </a:bodyPr>
              <a:lstStyle/>
              <a:p>
                <a:r>
                  <a:rPr lang="en-US" sz="2800" b="1" dirty="0" smtClean="0">
                    <a:latin typeface="TarzanaNarrowBold"/>
                  </a:rPr>
                  <a:t>Convolution</a:t>
                </a:r>
                <a:endParaRPr lang="en-US" sz="2800" dirty="0"/>
              </a:p>
            </p:txBody>
          </p:sp>
          <p:pic>
            <p:nvPicPr>
              <p:cNvPr id="3" name="Picture 2"/>
              <p:cNvPicPr>
                <a:picLocks noChangeAspect="1"/>
              </p:cNvPicPr>
              <p:nvPr/>
            </p:nvPicPr>
            <p:blipFill>
              <a:blip r:embed="rId3"/>
              <a:stretch>
                <a:fillRect/>
              </a:stretch>
            </p:blipFill>
            <p:spPr>
              <a:xfrm>
                <a:off x="129800" y="1541223"/>
                <a:ext cx="8884400" cy="1431607"/>
              </a:xfrm>
              <a:prstGeom prst="rect">
                <a:avLst/>
              </a:prstGeom>
            </p:spPr>
          </p:pic>
          <p:pic>
            <p:nvPicPr>
              <p:cNvPr id="4" name="Picture 3"/>
              <p:cNvPicPr>
                <a:picLocks noChangeAspect="1"/>
              </p:cNvPicPr>
              <p:nvPr/>
            </p:nvPicPr>
            <p:blipFill>
              <a:blip r:embed="rId4"/>
              <a:stretch>
                <a:fillRect/>
              </a:stretch>
            </p:blipFill>
            <p:spPr>
              <a:xfrm>
                <a:off x="181316" y="3081246"/>
                <a:ext cx="8884400" cy="3297035"/>
              </a:xfrm>
              <a:prstGeom prst="rect">
                <a:avLst/>
              </a:prstGeom>
            </p:spPr>
          </p:pic>
          <p:sp>
            <p:nvSpPr>
              <p:cNvPr id="5" name="Oval 4"/>
              <p:cNvSpPr/>
              <p:nvPr/>
            </p:nvSpPr>
            <p:spPr>
              <a:xfrm>
                <a:off x="-17175" y="3052298"/>
                <a:ext cx="2238778" cy="5151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t>Theorem 1</a:t>
                </a:r>
                <a:endParaRPr lang="en-US" sz="2400" b="1" dirty="0"/>
              </a:p>
            </p:txBody>
          </p:sp>
        </p:grpSp>
        <p:sp>
          <p:nvSpPr>
            <p:cNvPr id="7" name="Oval 6"/>
            <p:cNvSpPr/>
            <p:nvPr/>
          </p:nvSpPr>
          <p:spPr>
            <a:xfrm>
              <a:off x="6775422" y="5690320"/>
              <a:ext cx="2238778" cy="515155"/>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400" b="1" dirty="0"/>
            </a:p>
          </p:txBody>
        </p:sp>
      </p:grpSp>
    </p:spTree>
    <p:extLst>
      <p:ext uri="{BB962C8B-B14F-4D97-AF65-F5344CB8AC3E}">
        <p14:creationId xmlns:p14="http://schemas.microsoft.com/office/powerpoint/2010/main" xmlns="" val="844189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52888" y="1853509"/>
            <a:ext cx="6337076" cy="553555"/>
          </a:xfrm>
          <a:prstGeom prst="rect">
            <a:avLst/>
          </a:prstGeom>
        </p:spPr>
      </p:pic>
      <p:pic>
        <p:nvPicPr>
          <p:cNvPr id="3" name="Picture 2"/>
          <p:cNvPicPr>
            <a:picLocks noChangeAspect="1"/>
          </p:cNvPicPr>
          <p:nvPr/>
        </p:nvPicPr>
        <p:blipFill>
          <a:blip r:embed="rId4"/>
          <a:stretch>
            <a:fillRect/>
          </a:stretch>
        </p:blipFill>
        <p:spPr>
          <a:xfrm>
            <a:off x="229289" y="3479986"/>
            <a:ext cx="8676172" cy="746171"/>
          </a:xfrm>
          <a:prstGeom prst="rect">
            <a:avLst/>
          </a:prstGeom>
        </p:spPr>
      </p:pic>
      <p:sp>
        <p:nvSpPr>
          <p:cNvPr id="4" name="Rectangle 3"/>
          <p:cNvSpPr/>
          <p:nvPr/>
        </p:nvSpPr>
        <p:spPr>
          <a:xfrm>
            <a:off x="3026146" y="5211732"/>
            <a:ext cx="3060453" cy="523220"/>
          </a:xfrm>
          <a:prstGeom prst="rect">
            <a:avLst/>
          </a:prstGeom>
        </p:spPr>
        <p:txBody>
          <a:bodyPr wrap="none">
            <a:spAutoFit/>
          </a:bodyPr>
          <a:lstStyle/>
          <a:p>
            <a:r>
              <a:rPr lang="en-US" sz="2800" b="1" dirty="0" smtClean="0">
                <a:latin typeface="TarzanaNarrowBold"/>
              </a:rPr>
              <a:t>End of Chapter 2</a:t>
            </a:r>
            <a:endParaRPr lang="en-US" sz="2800" dirty="0"/>
          </a:p>
        </p:txBody>
      </p:sp>
      <p:sp>
        <p:nvSpPr>
          <p:cNvPr id="5" name="Oval 4"/>
          <p:cNvSpPr/>
          <p:nvPr/>
        </p:nvSpPr>
        <p:spPr>
          <a:xfrm>
            <a:off x="827124" y="1872708"/>
            <a:ext cx="2238778" cy="5151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t>Theorem 2</a:t>
            </a:r>
            <a:endParaRPr lang="en-US" sz="2400" b="1" dirty="0"/>
          </a:p>
        </p:txBody>
      </p:sp>
      <p:sp>
        <p:nvSpPr>
          <p:cNvPr id="6" name="Oval 5"/>
          <p:cNvSpPr/>
          <p:nvPr/>
        </p:nvSpPr>
        <p:spPr>
          <a:xfrm>
            <a:off x="-93903" y="3390081"/>
            <a:ext cx="2238778" cy="5151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t>Theorem 3</a:t>
            </a:r>
            <a:endParaRPr lang="en-US" sz="2400" b="1" dirty="0"/>
          </a:p>
        </p:txBody>
      </p:sp>
    </p:spTree>
    <p:extLst>
      <p:ext uri="{BB962C8B-B14F-4D97-AF65-F5344CB8AC3E}">
        <p14:creationId xmlns:p14="http://schemas.microsoft.com/office/powerpoint/2010/main" xmlns="" val="14588754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8563" y="3290169"/>
            <a:ext cx="7035900" cy="523220"/>
          </a:xfrm>
          <a:prstGeom prst="rect">
            <a:avLst/>
          </a:prstGeom>
        </p:spPr>
        <p:txBody>
          <a:bodyPr wrap="none">
            <a:spAutoFit/>
          </a:bodyPr>
          <a:lstStyle/>
          <a:p>
            <a:r>
              <a:rPr lang="en-US" sz="2800" b="1" dirty="0" smtClean="0">
                <a:latin typeface="TarzanaNarrowBold"/>
              </a:rPr>
              <a:t>Hilbert Spaces and Orthonormal System</a:t>
            </a:r>
            <a:endParaRPr lang="en-US" sz="2800" dirty="0"/>
          </a:p>
        </p:txBody>
      </p:sp>
      <p:sp>
        <p:nvSpPr>
          <p:cNvPr id="4" name="Rectangle 3"/>
          <p:cNvSpPr/>
          <p:nvPr/>
        </p:nvSpPr>
        <p:spPr>
          <a:xfrm>
            <a:off x="3503225" y="1699905"/>
            <a:ext cx="1843774" cy="523220"/>
          </a:xfrm>
          <a:prstGeom prst="rect">
            <a:avLst/>
          </a:prstGeom>
        </p:spPr>
        <p:txBody>
          <a:bodyPr wrap="none">
            <a:spAutoFit/>
          </a:bodyPr>
          <a:lstStyle/>
          <a:p>
            <a:r>
              <a:rPr lang="en-US" sz="2800" b="1" dirty="0" smtClean="0">
                <a:latin typeface="TarzanaNarrowBold"/>
              </a:rPr>
              <a:t>Chapter </a:t>
            </a:r>
            <a:r>
              <a:rPr lang="en-US" sz="2800" b="1" dirty="0">
                <a:latin typeface="TarzanaNarrowBold"/>
              </a:rPr>
              <a:t>3</a:t>
            </a:r>
            <a:endParaRPr lang="en-US" sz="2800" dirty="0"/>
          </a:p>
        </p:txBody>
      </p:sp>
    </p:spTree>
    <p:extLst>
      <p:ext uri="{BB962C8B-B14F-4D97-AF65-F5344CB8AC3E}">
        <p14:creationId xmlns:p14="http://schemas.microsoft.com/office/powerpoint/2010/main" xmlns="" val="12728777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53284" y="1015088"/>
            <a:ext cx="8749050" cy="4501625"/>
            <a:chOff x="253284" y="474170"/>
            <a:chExt cx="8749050" cy="4501625"/>
          </a:xfrm>
        </p:grpSpPr>
        <p:sp>
          <p:nvSpPr>
            <p:cNvPr id="15" name="Rectangle 14"/>
            <p:cNvSpPr/>
            <p:nvPr/>
          </p:nvSpPr>
          <p:spPr>
            <a:xfrm>
              <a:off x="2475718" y="474170"/>
              <a:ext cx="3879588" cy="523220"/>
            </a:xfrm>
            <a:prstGeom prst="rect">
              <a:avLst/>
            </a:prstGeom>
          </p:spPr>
          <p:txBody>
            <a:bodyPr wrap="none">
              <a:spAutoFit/>
            </a:bodyPr>
            <a:lstStyle/>
            <a:p>
              <a:r>
                <a:rPr lang="en-US" sz="2800" b="1" dirty="0" smtClean="0">
                  <a:latin typeface="TarzanaNarrowBold"/>
                </a:rPr>
                <a:t>Inner </a:t>
              </a:r>
              <a:r>
                <a:rPr lang="en-US" sz="2800" b="1" dirty="0">
                  <a:latin typeface="TarzanaNarrowBold"/>
                </a:rPr>
                <a:t>P</a:t>
              </a:r>
              <a:r>
                <a:rPr lang="en-US" sz="2800" b="1" dirty="0" smtClean="0">
                  <a:latin typeface="TarzanaNarrowBold"/>
                </a:rPr>
                <a:t>roduct </a:t>
              </a:r>
              <a:r>
                <a:rPr lang="en-US" sz="2800" b="1" dirty="0">
                  <a:latin typeface="TarzanaNarrowBold"/>
                </a:rPr>
                <a:t>S</a:t>
              </a:r>
              <a:r>
                <a:rPr lang="en-US" sz="2800" b="1" dirty="0" smtClean="0">
                  <a:latin typeface="TarzanaNarrowBold"/>
                </a:rPr>
                <a:t>paces</a:t>
              </a:r>
              <a:endParaRPr lang="en-US" sz="2800" dirty="0"/>
            </a:p>
          </p:txBody>
        </p:sp>
        <p:pic>
          <p:nvPicPr>
            <p:cNvPr id="2" name="Picture 1"/>
            <p:cNvPicPr>
              <a:picLocks noChangeAspect="1"/>
            </p:cNvPicPr>
            <p:nvPr/>
          </p:nvPicPr>
          <p:blipFill>
            <a:blip r:embed="rId3"/>
            <a:stretch>
              <a:fillRect/>
            </a:stretch>
          </p:blipFill>
          <p:spPr>
            <a:xfrm>
              <a:off x="289469" y="1098633"/>
              <a:ext cx="8712865" cy="3877162"/>
            </a:xfrm>
            <a:prstGeom prst="rect">
              <a:avLst/>
            </a:prstGeom>
          </p:spPr>
        </p:pic>
        <p:sp>
          <p:nvSpPr>
            <p:cNvPr id="16" name="Oval 15"/>
            <p:cNvSpPr/>
            <p:nvPr/>
          </p:nvSpPr>
          <p:spPr>
            <a:xfrm>
              <a:off x="253284" y="978790"/>
              <a:ext cx="2238778" cy="515155"/>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smtClean="0"/>
                <a:t>Definition</a:t>
              </a:r>
              <a:endParaRPr lang="en-US" sz="2400" b="1" dirty="0"/>
            </a:p>
          </p:txBody>
        </p:sp>
      </p:grpSp>
    </p:spTree>
    <p:extLst>
      <p:ext uri="{BB962C8B-B14F-4D97-AF65-F5344CB8AC3E}">
        <p14:creationId xmlns:p14="http://schemas.microsoft.com/office/powerpoint/2010/main" xmlns="" val="859749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1856" y="1641661"/>
            <a:ext cx="8780286" cy="3574679"/>
          </a:xfrm>
          <a:prstGeom prst="rect">
            <a:avLst/>
          </a:prstGeom>
        </p:spPr>
      </p:pic>
    </p:spTree>
    <p:extLst>
      <p:ext uri="{BB962C8B-B14F-4D97-AF65-F5344CB8AC3E}">
        <p14:creationId xmlns:p14="http://schemas.microsoft.com/office/powerpoint/2010/main" xmlns="" val="2200208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459" y="384022"/>
            <a:ext cx="8629285" cy="523220"/>
          </a:xfrm>
          <a:prstGeom prst="rect">
            <a:avLst/>
          </a:prstGeom>
        </p:spPr>
        <p:txBody>
          <a:bodyPr wrap="none">
            <a:spAutoFit/>
          </a:bodyPr>
          <a:lstStyle/>
          <a:p>
            <a:r>
              <a:rPr lang="en-US" sz="2800" b="1" dirty="0" smtClean="0">
                <a:latin typeface="TarzanaNarrowBold"/>
              </a:rPr>
              <a:t>Some Common Example of Inner </a:t>
            </a:r>
            <a:r>
              <a:rPr lang="en-US" sz="2800" b="1" dirty="0">
                <a:latin typeface="TarzanaNarrowBold"/>
              </a:rPr>
              <a:t>P</a:t>
            </a:r>
            <a:r>
              <a:rPr lang="en-US" sz="2800" b="1" dirty="0" smtClean="0">
                <a:latin typeface="TarzanaNarrowBold"/>
              </a:rPr>
              <a:t>roduct </a:t>
            </a:r>
            <a:r>
              <a:rPr lang="en-US" sz="2800" b="1" dirty="0">
                <a:latin typeface="TarzanaNarrowBold"/>
              </a:rPr>
              <a:t>S</a:t>
            </a:r>
            <a:r>
              <a:rPr lang="en-US" sz="2800" b="1" dirty="0" smtClean="0">
                <a:latin typeface="TarzanaNarrowBold"/>
              </a:rPr>
              <a:t>paces</a:t>
            </a:r>
            <a:endParaRPr lang="en-US" sz="2800" dirty="0"/>
          </a:p>
        </p:txBody>
      </p:sp>
      <p:pic>
        <p:nvPicPr>
          <p:cNvPr id="4" name="Picture 3"/>
          <p:cNvPicPr>
            <a:picLocks noChangeAspect="1"/>
          </p:cNvPicPr>
          <p:nvPr/>
        </p:nvPicPr>
        <p:blipFill>
          <a:blip r:embed="rId3"/>
          <a:stretch>
            <a:fillRect/>
          </a:stretch>
        </p:blipFill>
        <p:spPr>
          <a:xfrm>
            <a:off x="192340" y="3055301"/>
            <a:ext cx="8813404" cy="1191640"/>
          </a:xfrm>
          <a:prstGeom prst="rect">
            <a:avLst/>
          </a:prstGeom>
        </p:spPr>
      </p:pic>
      <p:pic>
        <p:nvPicPr>
          <p:cNvPr id="5" name="Picture 4"/>
          <p:cNvPicPr>
            <a:picLocks noChangeAspect="1"/>
          </p:cNvPicPr>
          <p:nvPr/>
        </p:nvPicPr>
        <p:blipFill>
          <a:blip r:embed="rId4"/>
          <a:stretch>
            <a:fillRect/>
          </a:stretch>
        </p:blipFill>
        <p:spPr>
          <a:xfrm>
            <a:off x="376459" y="2034130"/>
            <a:ext cx="2134068" cy="660563"/>
          </a:xfrm>
          <a:prstGeom prst="rect">
            <a:avLst/>
          </a:prstGeom>
        </p:spPr>
      </p:pic>
      <p:pic>
        <p:nvPicPr>
          <p:cNvPr id="6" name="Picture 5"/>
          <p:cNvPicPr>
            <a:picLocks noChangeAspect="1"/>
          </p:cNvPicPr>
          <p:nvPr/>
        </p:nvPicPr>
        <p:blipFill>
          <a:blip r:embed="rId5"/>
          <a:stretch>
            <a:fillRect/>
          </a:stretch>
        </p:blipFill>
        <p:spPr>
          <a:xfrm>
            <a:off x="440854" y="4671944"/>
            <a:ext cx="4064891" cy="1575188"/>
          </a:xfrm>
          <a:prstGeom prst="rect">
            <a:avLst/>
          </a:prstGeom>
        </p:spPr>
      </p:pic>
    </p:spTree>
    <p:extLst>
      <p:ext uri="{BB962C8B-B14F-4D97-AF65-F5344CB8AC3E}">
        <p14:creationId xmlns:p14="http://schemas.microsoft.com/office/powerpoint/2010/main" xmlns="" val="5901592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805162" y="1557122"/>
            <a:ext cx="2725326" cy="1189475"/>
          </a:xfrm>
          <a:prstGeom prst="rect">
            <a:avLst/>
          </a:prstGeom>
        </p:spPr>
      </p:pic>
      <p:pic>
        <p:nvPicPr>
          <p:cNvPr id="3" name="Picture 2"/>
          <p:cNvPicPr>
            <a:picLocks noChangeAspect="1"/>
          </p:cNvPicPr>
          <p:nvPr/>
        </p:nvPicPr>
        <p:blipFill>
          <a:blip r:embed="rId4"/>
          <a:stretch>
            <a:fillRect/>
          </a:stretch>
        </p:blipFill>
        <p:spPr>
          <a:xfrm>
            <a:off x="2837498" y="3029930"/>
            <a:ext cx="2692990" cy="1295719"/>
          </a:xfrm>
          <a:prstGeom prst="rect">
            <a:avLst/>
          </a:prstGeom>
        </p:spPr>
      </p:pic>
      <p:pic>
        <p:nvPicPr>
          <p:cNvPr id="4" name="Picture 3"/>
          <p:cNvPicPr>
            <a:picLocks noChangeAspect="1"/>
          </p:cNvPicPr>
          <p:nvPr/>
        </p:nvPicPr>
        <p:blipFill>
          <a:blip r:embed="rId5"/>
          <a:stretch>
            <a:fillRect/>
          </a:stretch>
        </p:blipFill>
        <p:spPr>
          <a:xfrm>
            <a:off x="728010" y="4202585"/>
            <a:ext cx="6554636" cy="1054360"/>
          </a:xfrm>
          <a:prstGeom prst="rect">
            <a:avLst/>
          </a:prstGeom>
        </p:spPr>
      </p:pic>
    </p:spTree>
    <p:extLst>
      <p:ext uri="{BB962C8B-B14F-4D97-AF65-F5344CB8AC3E}">
        <p14:creationId xmlns:p14="http://schemas.microsoft.com/office/powerpoint/2010/main" xmlns="" val="842695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459" y="384022"/>
            <a:ext cx="7954422" cy="523220"/>
          </a:xfrm>
          <a:prstGeom prst="rect">
            <a:avLst/>
          </a:prstGeom>
        </p:spPr>
        <p:txBody>
          <a:bodyPr wrap="none">
            <a:spAutoFit/>
          </a:bodyPr>
          <a:lstStyle/>
          <a:p>
            <a:r>
              <a:rPr lang="en-US" sz="2800" b="1" dirty="0" smtClean="0">
                <a:latin typeface="TarzanaNarrowBold"/>
              </a:rPr>
              <a:t>Is Inner </a:t>
            </a:r>
            <a:r>
              <a:rPr lang="en-US" sz="2800" b="1" dirty="0">
                <a:latin typeface="TarzanaNarrowBold"/>
              </a:rPr>
              <a:t>P</a:t>
            </a:r>
            <a:r>
              <a:rPr lang="en-US" sz="2800" b="1" dirty="0" smtClean="0">
                <a:latin typeface="TarzanaNarrowBold"/>
              </a:rPr>
              <a:t>roduct Spaces are Normed Spaces?</a:t>
            </a:r>
            <a:endParaRPr lang="en-US" sz="2800" dirty="0"/>
          </a:p>
        </p:txBody>
      </p:sp>
    </p:spTree>
    <p:extLst>
      <p:ext uri="{BB962C8B-B14F-4D97-AF65-F5344CB8AC3E}">
        <p14:creationId xmlns:p14="http://schemas.microsoft.com/office/powerpoint/2010/main" xmlns="" val="23794292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7743" y="921518"/>
            <a:ext cx="8988515" cy="5014963"/>
          </a:xfrm>
          <a:prstGeom prst="rect">
            <a:avLst/>
          </a:prstGeom>
        </p:spPr>
      </p:pic>
    </p:spTree>
    <p:extLst>
      <p:ext uri="{BB962C8B-B14F-4D97-AF65-F5344CB8AC3E}">
        <p14:creationId xmlns:p14="http://schemas.microsoft.com/office/powerpoint/2010/main" xmlns="" val="3091338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68618" y="1034060"/>
            <a:ext cx="8606763" cy="4799776"/>
            <a:chOff x="268618" y="325715"/>
            <a:chExt cx="8606763" cy="4799776"/>
          </a:xfrm>
        </p:grpSpPr>
        <p:pic>
          <p:nvPicPr>
            <p:cNvPr id="2" name="Picture 1"/>
            <p:cNvPicPr>
              <a:picLocks noChangeAspect="1"/>
            </p:cNvPicPr>
            <p:nvPr/>
          </p:nvPicPr>
          <p:blipFill>
            <a:blip r:embed="rId3"/>
            <a:stretch>
              <a:fillRect/>
            </a:stretch>
          </p:blipFill>
          <p:spPr>
            <a:xfrm>
              <a:off x="303323" y="325715"/>
              <a:ext cx="8537353" cy="3192918"/>
            </a:xfrm>
            <a:prstGeom prst="rect">
              <a:avLst/>
            </a:prstGeom>
          </p:spPr>
        </p:pic>
        <p:pic>
          <p:nvPicPr>
            <p:cNvPr id="3" name="Picture 2"/>
            <p:cNvPicPr>
              <a:picLocks noChangeAspect="1"/>
            </p:cNvPicPr>
            <p:nvPr/>
          </p:nvPicPr>
          <p:blipFill>
            <a:blip r:embed="rId4"/>
            <a:stretch>
              <a:fillRect/>
            </a:stretch>
          </p:blipFill>
          <p:spPr>
            <a:xfrm>
              <a:off x="268618" y="3329476"/>
              <a:ext cx="8606763" cy="1796015"/>
            </a:xfrm>
            <a:prstGeom prst="rect">
              <a:avLst/>
            </a:prstGeom>
          </p:spPr>
        </p:pic>
      </p:grpSp>
    </p:spTree>
    <p:extLst>
      <p:ext uri="{BB962C8B-B14F-4D97-AF65-F5344CB8AC3E}">
        <p14:creationId xmlns:p14="http://schemas.microsoft.com/office/powerpoint/2010/main" xmlns="" val="2950780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7743" y="839508"/>
            <a:ext cx="8988515" cy="5488464"/>
            <a:chOff x="77743" y="839508"/>
            <a:chExt cx="8988515" cy="5488464"/>
          </a:xfrm>
        </p:grpSpPr>
        <p:pic>
          <p:nvPicPr>
            <p:cNvPr id="2" name="Picture 1"/>
            <p:cNvPicPr>
              <a:picLocks noChangeAspect="1"/>
            </p:cNvPicPr>
            <p:nvPr/>
          </p:nvPicPr>
          <p:blipFill>
            <a:blip r:embed="rId3"/>
            <a:stretch>
              <a:fillRect/>
            </a:stretch>
          </p:blipFill>
          <p:spPr>
            <a:xfrm>
              <a:off x="77743" y="839508"/>
              <a:ext cx="8988515" cy="4277468"/>
            </a:xfrm>
            <a:prstGeom prst="rect">
              <a:avLst/>
            </a:prstGeom>
          </p:spPr>
        </p:pic>
        <p:pic>
          <p:nvPicPr>
            <p:cNvPr id="3" name="Picture 2"/>
            <p:cNvPicPr>
              <a:picLocks noChangeAspect="1"/>
            </p:cNvPicPr>
            <p:nvPr/>
          </p:nvPicPr>
          <p:blipFill>
            <a:blip r:embed="rId4"/>
            <a:stretch>
              <a:fillRect/>
            </a:stretch>
          </p:blipFill>
          <p:spPr>
            <a:xfrm>
              <a:off x="129800" y="5269450"/>
              <a:ext cx="8884400" cy="1058522"/>
            </a:xfrm>
            <a:prstGeom prst="rect">
              <a:avLst/>
            </a:prstGeom>
          </p:spPr>
        </p:pic>
      </p:grpSp>
    </p:spTree>
    <p:extLst>
      <p:ext uri="{BB962C8B-B14F-4D97-AF65-F5344CB8AC3E}">
        <p14:creationId xmlns:p14="http://schemas.microsoft.com/office/powerpoint/2010/main" xmlns="" val="1033317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3" name="TextBox 2"/>
          <p:cNvSpPr txBox="1"/>
          <p:nvPr/>
        </p:nvSpPr>
        <p:spPr>
          <a:xfrm>
            <a:off x="772732" y="2356833"/>
            <a:ext cx="7868992" cy="2246769"/>
          </a:xfrm>
          <a:prstGeom prst="rect">
            <a:avLst/>
          </a:prstGeom>
          <a:noFill/>
        </p:spPr>
        <p:txBody>
          <a:bodyPr wrap="square" rtlCol="0">
            <a:spAutoFit/>
          </a:bodyPr>
          <a:lstStyle/>
          <a:p>
            <a:r>
              <a:rPr lang="en-US" sz="2800" dirty="0" smtClean="0"/>
              <a:t>In our today’s lecture, we give the definition of convolution and state some results regarding this topic. With this we finish chapter 2. In Chapter 3, we define inner product and proved that an inner product space is a norm vector space.</a:t>
            </a:r>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4258</TotalTime>
  <Words>112</Words>
  <Application>Microsoft Office PowerPoint</Application>
  <PresentationFormat>On-screen Show (4:3)</PresentationFormat>
  <Paragraphs>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495</cp:revision>
  <dcterms:created xsi:type="dcterms:W3CDTF">2014-06-15T01:18:03Z</dcterms:created>
  <dcterms:modified xsi:type="dcterms:W3CDTF">2014-07-06T10:14:21Z</dcterms:modified>
</cp:coreProperties>
</file>