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1"/>
  </p:notesMasterIdLst>
  <p:sldIdLst>
    <p:sldId id="268" r:id="rId2"/>
    <p:sldId id="256" r:id="rId3"/>
    <p:sldId id="269" r:id="rId4"/>
    <p:sldId id="270" r:id="rId5"/>
    <p:sldId id="271" r:id="rId6"/>
    <p:sldId id="257" r:id="rId7"/>
    <p:sldId id="258" r:id="rId8"/>
    <p:sldId id="272" r:id="rId9"/>
    <p:sldId id="259" r:id="rId10"/>
    <p:sldId id="273" r:id="rId11"/>
    <p:sldId id="260" r:id="rId12"/>
    <p:sldId id="274" r:id="rId13"/>
    <p:sldId id="261" r:id="rId14"/>
    <p:sldId id="275" r:id="rId15"/>
    <p:sldId id="291" r:id="rId16"/>
    <p:sldId id="292" r:id="rId17"/>
    <p:sldId id="293" r:id="rId18"/>
    <p:sldId id="294" r:id="rId19"/>
    <p:sldId id="29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24/06/2014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24/06/2014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6693" y="292455"/>
            <a:ext cx="67849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latin typeface="TarzanaNarrowBold"/>
              </a:rPr>
              <a:t>Teacher’s Introduction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71475" y="1579472"/>
            <a:ext cx="7722307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Name:</a:t>
            </a:r>
            <a:r>
              <a:rPr lang="en-US" sz="2400" dirty="0" smtClean="0"/>
              <a:t>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smtClean="0"/>
              <a:t>Highest Qualification: </a:t>
            </a:r>
            <a:r>
              <a:rPr lang="en-US" sz="2400" dirty="0" smtClean="0"/>
              <a:t>PhD Mathematics</a:t>
            </a:r>
          </a:p>
          <a:p>
            <a:r>
              <a:rPr lang="en-US" sz="2400" b="1" dirty="0" smtClean="0"/>
              <a:t>PhD Topic:                      </a:t>
            </a:r>
            <a:r>
              <a:rPr lang="en-US" sz="2400" dirty="0" smtClean="0"/>
              <a:t>Some Operators and </a:t>
            </a:r>
            <a:r>
              <a:rPr lang="en-US" sz="2400" dirty="0" err="1" smtClean="0"/>
              <a:t>Commutators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				               on Function Spaces</a:t>
            </a:r>
          </a:p>
          <a:p>
            <a:r>
              <a:rPr lang="en-US" sz="2400" b="1" dirty="0" smtClean="0"/>
              <a:t>PhD University:            </a:t>
            </a:r>
            <a:r>
              <a:rPr lang="en-US" sz="2400" dirty="0" smtClean="0"/>
              <a:t>Zhejiang University, </a:t>
            </a:r>
          </a:p>
          <a:p>
            <a:r>
              <a:rPr lang="en-US" sz="2400" dirty="0" smtClean="0"/>
              <a:t>						 Hangzhou, P. R. China</a:t>
            </a:r>
          </a:p>
          <a:p>
            <a:r>
              <a:rPr lang="en-US" sz="2400" b="1" dirty="0" smtClean="0"/>
              <a:t>Research Interest:        </a:t>
            </a:r>
            <a:r>
              <a:rPr lang="en-US" sz="2400" dirty="0" smtClean="0"/>
              <a:t>Harmonic Analysis, </a:t>
            </a:r>
            <a:r>
              <a:rPr lang="en-US" sz="2400" dirty="0" err="1" smtClean="0"/>
              <a:t>Herz</a:t>
            </a:r>
            <a:r>
              <a:rPr lang="en-US" sz="2400" dirty="0" smtClean="0"/>
              <a:t> type spaces, </a:t>
            </a:r>
          </a:p>
          <a:p>
            <a:r>
              <a:rPr lang="en-US" sz="2400" dirty="0" smtClean="0"/>
              <a:t>   						 Hilbert spaces, Analytical Dynamic</a:t>
            </a:r>
          </a:p>
          <a:p>
            <a:r>
              <a:rPr lang="en-US" sz="2400" b="1" dirty="0" smtClean="0"/>
              <a:t>Designation:                  </a:t>
            </a:r>
            <a:r>
              <a:rPr lang="en-US" sz="2400" dirty="0" smtClean="0"/>
              <a:t>Assistant Professor, CIIT </a:t>
            </a:r>
            <a:r>
              <a:rPr lang="en-US" sz="2400" dirty="0" err="1" smtClean="0"/>
              <a:t>Wah</a:t>
            </a:r>
            <a:r>
              <a:rPr lang="en-US" sz="2400" dirty="0" smtClean="0"/>
              <a:t> Campus</a:t>
            </a:r>
          </a:p>
          <a:p>
            <a:r>
              <a:rPr lang="en-US" sz="2400" b="1" dirty="0" smtClean="0"/>
              <a:t>Department:                  </a:t>
            </a:r>
            <a:r>
              <a:rPr lang="en-US" sz="2400" dirty="0" smtClean="0"/>
              <a:t>Mathematics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4442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320100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</a:t>
            </a:r>
            <a:endParaRPr lang="en-US" sz="6000" b="1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201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82695" y="335913"/>
            <a:ext cx="31422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Course Objective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516363" y="897899"/>
            <a:ext cx="76790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At the end of this course the students will be able to understand the in depth knowledge of one specific area, to give students an ability to communicate a convincing and reasoned argument of a mathematical nature in both written and oral form. The students will understand what constitutes a rigorous mathematical argument and how to use reasoning effectively to solve problems. The definition and fundamental properties of Hilbert spaces, and bounded linear maps between them; how basic concepts of geometry and linear algebra can be generalized to infinite dimensional spaces. Prove simple results about Hilbert spaces; analyze bounded linear maps between Hilbert spaces. Apply general results on Hilbert spaces to solve problems in other areas of mathematics and physics, including numerical methods and differential equations</a:t>
            </a:r>
            <a:r>
              <a:rPr lang="en-US" sz="24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77897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82808" y="1621590"/>
            <a:ext cx="30828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Course Contents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743757" y="2621327"/>
            <a:ext cx="762107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Vector Space, Inner 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product spaces, Completion of Inner product </a:t>
            </a:r>
            <a:r>
              <a:rPr lang="en-US" sz="24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spaces, Hilbert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  spaces  examples  and  properties  of  the  Hilbert  spaces. </a:t>
            </a:r>
            <a:r>
              <a:rPr lang="en-US" sz="24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Linear 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operators, Linear functional, </a:t>
            </a:r>
            <a:r>
              <a:rPr lang="en-US" sz="24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Orthogonal 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Complements and orthonormal sets and sequences with examples ( Legendre,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Hermite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, and Laguerre </a:t>
            </a:r>
            <a:r>
              <a:rPr lang="en-US" sz="24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polynomials). </a:t>
            </a:r>
            <a:r>
              <a:rPr lang="en-US" sz="2400" dirty="0" err="1" smtClean="0">
                <a:solidFill>
                  <a:srgbClr val="000000"/>
                </a:solidFill>
                <a:ea typeface="Times New Roman" panose="02020603050405020304" pitchFamily="18" charset="0"/>
              </a:rPr>
              <a:t>Riesz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  representation  theorem,  </a:t>
            </a:r>
            <a:r>
              <a:rPr lang="en-US" sz="24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Hilbert-</a:t>
            </a:r>
            <a:r>
              <a:rPr lang="en-US" sz="2400" dirty="0" err="1" smtClean="0">
                <a:solidFill>
                  <a:srgbClr val="000000"/>
                </a:solidFill>
                <a:ea typeface="Times New Roman" panose="02020603050405020304" pitchFamily="18" charset="0"/>
              </a:rPr>
              <a:t>adjoint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  operators,  </a:t>
            </a:r>
            <a:endParaRPr lang="en-US" sz="2400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Unitary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  and </a:t>
            </a:r>
            <a:r>
              <a:rPr lang="en-US" sz="24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Normal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</a:rPr>
              <a:t>  operators.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77586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39443" y="492876"/>
            <a:ext cx="24224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Course Book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90015" y="1272192"/>
            <a:ext cx="747166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Book Title: Introduction to </a:t>
            </a:r>
            <a:r>
              <a:rPr lang="en-US" sz="2400" dirty="0" err="1" smtClean="0"/>
              <a:t>Hibert</a:t>
            </a:r>
            <a:r>
              <a:rPr lang="en-US" sz="2400" dirty="0" smtClean="0"/>
              <a:t> Spaces with Applications</a:t>
            </a:r>
          </a:p>
          <a:p>
            <a:endParaRPr lang="en-US" sz="2400" dirty="0" smtClean="0"/>
          </a:p>
          <a:p>
            <a:r>
              <a:rPr lang="en-US" sz="2400" dirty="0" smtClean="0"/>
              <a:t>Authors: </a:t>
            </a:r>
          </a:p>
          <a:p>
            <a:r>
              <a:rPr lang="en-US" sz="2400" dirty="0" smtClean="0"/>
              <a:t>		1. </a:t>
            </a:r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/>
              <a:t>Debnath</a:t>
            </a:r>
            <a:endParaRPr lang="en-US" sz="2400" dirty="0"/>
          </a:p>
          <a:p>
            <a:r>
              <a:rPr lang="en-US" sz="2400" i="1" dirty="0"/>
              <a:t> </a:t>
            </a:r>
            <a:r>
              <a:rPr lang="en-US" sz="2400" i="1" dirty="0" smtClean="0"/>
              <a:t>   		University </a:t>
            </a:r>
            <a:r>
              <a:rPr lang="en-US" sz="2400" i="1" dirty="0"/>
              <a:t>of Texas—Pan American</a:t>
            </a:r>
          </a:p>
          <a:p>
            <a:r>
              <a:rPr lang="en-US" sz="2400" dirty="0" smtClean="0"/>
              <a:t>		2. Piotr </a:t>
            </a:r>
            <a:r>
              <a:rPr lang="en-US" sz="2400" dirty="0" err="1" smtClean="0"/>
              <a:t>Mikusinski</a:t>
            </a:r>
            <a:endParaRPr lang="en-US" sz="2400" dirty="0"/>
          </a:p>
          <a:p>
            <a:r>
              <a:rPr lang="en-US" sz="2400" i="1" dirty="0" smtClean="0"/>
              <a:t>    		University </a:t>
            </a:r>
            <a:r>
              <a:rPr lang="en-US" sz="2400" i="1" dirty="0"/>
              <a:t>of Central </a:t>
            </a:r>
            <a:r>
              <a:rPr lang="en-US" sz="2400" i="1" dirty="0" smtClean="0"/>
              <a:t>Florida</a:t>
            </a:r>
          </a:p>
          <a:p>
            <a:endParaRPr lang="en-US" sz="2400" i="1" dirty="0"/>
          </a:p>
          <a:p>
            <a:r>
              <a:rPr lang="en-US" sz="2400" dirty="0" smtClean="0"/>
              <a:t>Publisher: Elsevier</a:t>
            </a:r>
          </a:p>
          <a:p>
            <a:endParaRPr lang="en-US" sz="2400" dirty="0" smtClean="0"/>
          </a:p>
          <a:p>
            <a:r>
              <a:rPr lang="en-US" sz="2400" dirty="0" smtClean="0"/>
              <a:t>Edition: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Edition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010" y="3320979"/>
            <a:ext cx="1524334" cy="20706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403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2507" y="2756080"/>
            <a:ext cx="73023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The basic algebraic concepts in the theory of </a:t>
            </a:r>
            <a:r>
              <a:rPr lang="en-US" sz="2400" b="1" dirty="0"/>
              <a:t>Hilbert spaces </a:t>
            </a:r>
            <a:r>
              <a:rPr lang="en-US" sz="2400" dirty="0"/>
              <a:t>are those of a </a:t>
            </a:r>
            <a:r>
              <a:rPr lang="en-US" sz="2400" b="1" dirty="0" smtClean="0"/>
              <a:t>vector space</a:t>
            </a:r>
            <a:r>
              <a:rPr lang="en-US" sz="2400" dirty="0" smtClean="0"/>
              <a:t> </a:t>
            </a:r>
            <a:r>
              <a:rPr lang="en-US" sz="2400" dirty="0"/>
              <a:t>and an </a:t>
            </a:r>
            <a:r>
              <a:rPr lang="en-US" sz="2400" b="1" dirty="0"/>
              <a:t>inner product</a:t>
            </a:r>
            <a:r>
              <a:rPr lang="en-US" sz="2400" dirty="0"/>
              <a:t>. The </a:t>
            </a:r>
            <a:r>
              <a:rPr lang="en-US" sz="2400" b="1" dirty="0"/>
              <a:t>inner product </a:t>
            </a:r>
            <a:r>
              <a:rPr lang="en-US" sz="2400" dirty="0"/>
              <a:t>defines a </a:t>
            </a:r>
            <a:r>
              <a:rPr lang="en-US" sz="2400" b="1" dirty="0"/>
              <a:t>norm</a:t>
            </a:r>
            <a:r>
              <a:rPr lang="en-US" sz="2400" dirty="0"/>
              <a:t>, and </a:t>
            </a:r>
            <a:r>
              <a:rPr lang="en-US" sz="2400" dirty="0" smtClean="0"/>
              <a:t>thus every </a:t>
            </a:r>
            <a:r>
              <a:rPr lang="en-US" sz="2400" b="1" dirty="0"/>
              <a:t>Hilbert space </a:t>
            </a:r>
            <a:r>
              <a:rPr lang="en-US" sz="2400" dirty="0"/>
              <a:t>is a </a:t>
            </a:r>
            <a:r>
              <a:rPr lang="en-US" sz="2400" b="1" dirty="0"/>
              <a:t>normed space</a:t>
            </a:r>
            <a:r>
              <a:rPr lang="en-US" sz="2400" dirty="0"/>
              <a:t>. Since the norm plays a very </a:t>
            </a:r>
            <a:r>
              <a:rPr lang="en-US" sz="2400" dirty="0" smtClean="0"/>
              <a:t>important role </a:t>
            </a:r>
            <a:r>
              <a:rPr lang="en-US" sz="2400" dirty="0"/>
              <a:t>in the theory, it is not possible to study Hilbert spaces </a:t>
            </a:r>
            <a:r>
              <a:rPr lang="en-US" sz="2400" dirty="0" smtClean="0"/>
              <a:t>without familiarity with </a:t>
            </a:r>
            <a:r>
              <a:rPr lang="en-US" sz="2400" dirty="0"/>
              <a:t>basic concepts and properties of </a:t>
            </a:r>
            <a:r>
              <a:rPr lang="en-US" sz="2400" b="1" dirty="0"/>
              <a:t>normed spaces</a:t>
            </a:r>
            <a:r>
              <a:rPr lang="en-US" sz="2400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2443028" y="1621590"/>
            <a:ext cx="47804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Background Requirements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51860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96438" y="939008"/>
            <a:ext cx="2643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arzanaNarrowBold"/>
              </a:rPr>
              <a:t>Vector Spaces</a:t>
            </a:r>
            <a:endParaRPr lang="en-US" sz="28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1811628" y="1545466"/>
                <a:ext cx="9006625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r>
                  <a:rPr lang="en-US" sz="2400" dirty="0" smtClean="0"/>
                  <a:t> be either the field of real numbers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dirty="0" smtClean="0"/>
                  <a:t> or the field of complex number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  <a:p>
                <a:r>
                  <a:rPr lang="en-US" sz="2400" b="1" dirty="0" smtClean="0"/>
                  <a:t>Definition </a:t>
                </a:r>
                <a:r>
                  <a:rPr lang="en-US" sz="2400" b="1" dirty="0"/>
                  <a:t>(Vector space)</a:t>
                </a:r>
              </a:p>
              <a:p>
                <a:r>
                  <a:rPr lang="en-US" sz="2400" dirty="0" smtClean="0"/>
                  <a:t>A </a:t>
                </a:r>
                <a:r>
                  <a:rPr lang="en-US" sz="2400" dirty="0"/>
                  <a:t>vector space </a:t>
                </a:r>
                <a:r>
                  <a:rPr lang="en-US" sz="2400" i="1" dirty="0" smtClean="0"/>
                  <a:t>E</a:t>
                </a:r>
                <a:r>
                  <a:rPr lang="en-US" sz="2400" dirty="0" smtClean="0"/>
                  <a:t> (a nonempty set) over a field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r>
                  <a:rPr lang="en-US" sz="2400" dirty="0" smtClean="0"/>
                  <a:t> is a collection of elements (vectors) with the following properties: </a:t>
                </a:r>
              </a:p>
              <a:p>
                <a:r>
                  <a:rPr lang="en-US" sz="2400" dirty="0" smtClean="0"/>
                  <a:t>(1) </a:t>
                </a:r>
                <a:r>
                  <a:rPr lang="en-US" sz="2400" dirty="0"/>
                  <a:t>For every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there exists a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such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400" dirty="0"/>
                  <a:t> ;</a:t>
                </a:r>
              </a:p>
              <a:p>
                <a:r>
                  <a:rPr lang="en-US" sz="2400" dirty="0" smtClean="0"/>
                  <a:t>(2) </a:t>
                </a:r>
                <a:r>
                  <a:rPr lang="en-US" sz="2400" dirty="0"/>
                  <a:t>For </a:t>
                </a:r>
                <a:r>
                  <a:rPr lang="en-US" sz="2400" dirty="0" smtClean="0"/>
                  <a:t>every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there is defined a unique vector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endParaRPr lang="en-US" sz="2400" dirty="0"/>
              </a:p>
              <a:p>
                <a:r>
                  <a:rPr lang="es-ES" sz="2400" dirty="0" smtClean="0"/>
                  <a:t>(3)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s-ES" sz="2400" dirty="0" smtClean="0"/>
                  <a:t/>
                </a:r>
                <a:r>
                  <a:rPr lang="es-ES" sz="2400" dirty="0" err="1" smtClean="0"/>
                  <a:t>for</a:t>
                </a:r>
                <a:r>
                  <a:rPr lang="es-ES" sz="2400" dirty="0" smtClean="0"/>
                  <a:t/>
                </a:r>
                <a:r>
                  <a:rPr lang="es-ES" sz="2400" dirty="0" err="1" smtClean="0"/>
                  <a:t>all</a:t>
                </a:r>
                <a:r>
                  <a:rPr lang="es-E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s-ES" sz="2400" dirty="0" smtClean="0"/>
                  <a:t>;</a:t>
                </a:r>
                <a:endParaRPr lang="es-ES" sz="2400" dirty="0"/>
              </a:p>
              <a:p>
                <a:r>
                  <a:rPr lang="pl-PL" sz="2400" dirty="0" smtClean="0"/>
                  <a:t>(</a:t>
                </a:r>
                <a:r>
                  <a:rPr lang="en-US" sz="2400" dirty="0" smtClean="0"/>
                  <a:t>4</a:t>
                </a:r>
                <a:r>
                  <a:rPr lang="pl-PL" sz="2400" dirty="0" smtClean="0"/>
                  <a:t>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),</m:t>
                    </m:r>
                  </m:oMath>
                </a14:m>
                <a:r>
                  <a:rPr lang="es-ES" sz="2400" dirty="0"/>
                  <a:t/>
                </a:r>
                <a:r>
                  <a:rPr lang="es-ES" sz="2400" dirty="0" err="1"/>
                  <a:t>for</a:t>
                </a:r>
                <a:r>
                  <a:rPr lang="es-ES" sz="2400" dirty="0"/>
                  <a:t/>
                </a:r>
                <a:r>
                  <a:rPr lang="es-ES" sz="2400" dirty="0" err="1"/>
                  <a:t>all</a:t>
                </a:r>
                <a:r>
                  <a:rPr lang="es-ES" sz="2400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(5) </a:t>
                </a:r>
                <a:r>
                  <a:rPr lang="en-US" sz="2400" dirty="0"/>
                  <a:t>There exist a vector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such </a:t>
                </a:r>
                <a:r>
                  <a:rPr lang="en-US" sz="2400" dirty="0"/>
                  <a:t>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 smtClean="0"/>
                  <a:t> for </a:t>
                </a:r>
                <a:r>
                  <a:rPr lang="en-US" sz="2400" dirty="0"/>
                  <a:t>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 smtClean="0"/>
                  <a:t>(6) For every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there exist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such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2400" dirty="0" smtClean="0"/>
                  <a:t>.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8721" y="1545466"/>
                <a:ext cx="6754969" cy="4154984"/>
              </a:xfrm>
              <a:prstGeom prst="rect">
                <a:avLst/>
              </a:prstGeom>
              <a:blipFill rotWithShape="0">
                <a:blip r:embed="rId3"/>
                <a:stretch>
                  <a:fillRect l="-1015" t="-1175" r="-1015" b="-2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09306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2266681" y="1571223"/>
                <a:ext cx="821672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(7)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(</a:t>
                </a:r>
                <a:r>
                  <a:rPr lang="en-US" sz="2400" dirty="0" smtClean="0"/>
                  <a:t>8)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𝛼𝛽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all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 smtClean="0"/>
                  <a:t>;</a:t>
                </a:r>
                <a:endParaRPr lang="en-US" sz="2400" dirty="0"/>
              </a:p>
              <a:p>
                <a:r>
                  <a:rPr lang="en-US" sz="2400" dirty="0"/>
                  <a:t>(9</a:t>
                </a:r>
                <a:r>
                  <a:rPr lang="en-US" sz="2400" dirty="0" smtClean="0"/>
                  <a:t>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all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 smtClean="0"/>
                  <a:t>;</a:t>
                </a:r>
                <a:endParaRPr lang="en-US" sz="2400" dirty="0"/>
              </a:p>
              <a:p>
                <a:r>
                  <a:rPr lang="es-ES" sz="2400" dirty="0"/>
                  <a:t>(10</a:t>
                </a:r>
                <a:r>
                  <a:rPr lang="es-ES" sz="2400" dirty="0" smtClean="0"/>
                  <a:t>) </a:t>
                </a:r>
                <a14:m>
                  <m:oMath xmlns:m="http://schemas.openxmlformats.org/officeDocument/2006/math">
                    <m:r>
                      <a:rPr lang="es-E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s-ES" sz="24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all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s-ES" sz="2400" dirty="0" smtClean="0"/>
                  <a:t>;</a:t>
                </a:r>
              </a:p>
              <a:p>
                <a:endParaRPr lang="es-ES" sz="2400" dirty="0"/>
              </a:p>
              <a:p>
                <a:r>
                  <a:rPr lang="en-US" sz="2400" dirty="0"/>
                  <a:t>Elements of </a:t>
                </a:r>
                <a:r>
                  <a:rPr lang="en-US" sz="2400" i="1" dirty="0" smtClean="0"/>
                  <a:t>E</a:t>
                </a:r>
                <a:r>
                  <a:rPr lang="en-US" sz="2400" dirty="0" smtClean="0"/>
                  <a:t> are </a:t>
                </a:r>
                <a:r>
                  <a:rPr lang="en-US" sz="2400" dirty="0"/>
                  <a:t>called vectors. </a:t>
                </a:r>
                <a:endParaRPr lang="en-US" sz="2400" dirty="0" smtClean="0"/>
              </a:p>
              <a:p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dirty="0" smtClean="0"/>
                  <a:t>, </a:t>
                </a:r>
                <a:r>
                  <a:rPr lang="en-US" sz="2400" dirty="0"/>
                  <a:t>then </a:t>
                </a:r>
                <a:r>
                  <a:rPr lang="en-US" sz="2400" i="1" dirty="0"/>
                  <a:t>E</a:t>
                </a:r>
                <a:r>
                  <a:rPr lang="en-US" sz="2400" dirty="0"/>
                  <a:t> is called a real vector </a:t>
                </a:r>
                <a:r>
                  <a:rPr lang="en-US" sz="2400" dirty="0" smtClean="0"/>
                  <a:t>space</a:t>
                </a:r>
                <a:r>
                  <a:rPr lang="en-US" sz="2400" dirty="0"/>
                  <a:t>.</a:t>
                </a:r>
                <a:endParaRPr lang="en-US" sz="2400" dirty="0" smtClean="0"/>
              </a:p>
              <a:p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en-US" sz="2400" dirty="0" smtClean="0"/>
                  <a:t>, </a:t>
                </a:r>
                <a:r>
                  <a:rPr lang="en-US" sz="2400" i="1" dirty="0"/>
                  <a:t>E</a:t>
                </a:r>
                <a:r>
                  <a:rPr lang="en-US" sz="2400" dirty="0"/>
                  <a:t> is called a complex vector space.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011" y="1571223"/>
                <a:ext cx="6162541" cy="3046988"/>
              </a:xfrm>
              <a:prstGeom prst="rect">
                <a:avLst/>
              </a:prstGeom>
              <a:blipFill rotWithShape="0">
                <a:blip r:embed="rId2"/>
                <a:stretch>
                  <a:fillRect l="-1187" t="-1600" b="-3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3661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287891" y="1532584"/>
                <a:ext cx="9259906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 algn="just">
                  <a:buAutoNum type="arabicPeriod"/>
                </a:pPr>
                <a:r>
                  <a:rPr lang="en-US" sz="2400" b="1" dirty="0" smtClean="0"/>
                  <a:t>Trivial Vector Space: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set {</a:t>
                </a:r>
                <a:r>
                  <a:rPr lang="en-US" sz="2400" b="1" dirty="0"/>
                  <a:t>0</a:t>
                </a:r>
                <a:r>
                  <a:rPr lang="en-US" sz="2400" dirty="0"/>
                  <a:t>} is a vector space. </a:t>
                </a:r>
                <a:endParaRPr lang="en-US" sz="2400" dirty="0" smtClean="0"/>
              </a:p>
              <a:p>
                <a:pPr marL="457200" indent="-457200" algn="just">
                  <a:buAutoNum type="arabicPeriod"/>
                </a:pPr>
                <a:r>
                  <a:rPr lang="en-US" sz="2400" b="1" dirty="0" smtClean="0"/>
                  <a:t>Simplest Nontrivial Vector Space</a:t>
                </a:r>
                <a:r>
                  <a:rPr lang="en-US" sz="2400" b="1" dirty="0"/>
                  <a:t>:</a:t>
                </a:r>
                <a:r>
                  <a:rPr lang="en-US" sz="2400" b="1" dirty="0" smtClean="0"/>
                  <a:t/>
                </a:r>
                <a:r>
                  <a:rPr lang="en-US" sz="2400" dirty="0"/>
                  <a:t>scalar fields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are </a:t>
                </a:r>
                <a:r>
                  <a:rPr lang="en-US" sz="2400" dirty="0" smtClean="0"/>
                  <a:t>the simplest </a:t>
                </a:r>
                <a:r>
                  <a:rPr lang="en-US" sz="2400" dirty="0"/>
                  <a:t>nontrivial vector </a:t>
                </a:r>
                <a:r>
                  <a:rPr lang="en-US" sz="2400" dirty="0" smtClean="0"/>
                  <a:t>spaces. </a:t>
                </a:r>
              </a:p>
              <a:p>
                <a:pPr marL="457200" indent="-457200" algn="just">
                  <a:buAutoNum type="arabicPeriod"/>
                </a:pPr>
                <a:r>
                  <a:rPr lang="en-US" sz="2400" b="1" dirty="0" smtClean="0"/>
                  <a:t>Some Other Vector Space: </a:t>
                </a:r>
                <a:r>
                  <a:rPr lang="en-US" sz="2400" dirty="0" smtClean="0"/>
                  <a:t>Here </a:t>
                </a:r>
                <a:r>
                  <a:rPr lang="en-US" sz="2400" dirty="0"/>
                  <a:t>are some other simple examples of </a:t>
                </a:r>
                <a:r>
                  <a:rPr lang="en-US" sz="2400" dirty="0" smtClean="0"/>
                  <a:t>vector spaces: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: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pPr algn="just"/>
                <a:endParaRPr lang="en-US" sz="2400" b="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ℂ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: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ℂ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 algn="just"/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918" y="1532584"/>
                <a:ext cx="6944930" cy="3416320"/>
              </a:xfrm>
              <a:prstGeom prst="rect">
                <a:avLst/>
              </a:prstGeom>
              <a:blipFill rotWithShape="0">
                <a:blip r:embed="rId3"/>
                <a:stretch>
                  <a:fillRect l="-856" t="-1426" r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196438" y="939008"/>
            <a:ext cx="1863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Examples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52779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2352546" y="1700011"/>
                <a:ext cx="831116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 be </a:t>
                </a:r>
                <a:r>
                  <a:rPr lang="en-US" sz="2400" dirty="0"/>
                  <a:t>an arbitrary nonempty set and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be a vector space. Denote by </a:t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 smtClean="0"/>
                  <a:t> the </a:t>
                </a:r>
                <a:r>
                  <a:rPr lang="en-US" sz="2400" dirty="0"/>
                  <a:t>space of all functions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into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 smtClean="0"/>
                  <a:t>. </a:t>
                </a:r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becomes a vector space if the addition and multiplication by scalars are defined in the following natural way</a:t>
                </a:r>
                <a:r>
                  <a:rPr lang="en-US" sz="2400" dirty="0" smtClean="0"/>
                  <a:t>:</a:t>
                </a:r>
              </a:p>
              <a:p>
                <a:pPr algn="just"/>
                <a:endParaRPr lang="en-US" sz="2400" dirty="0"/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,</a:t>
                </a:r>
              </a:p>
              <a:p>
                <a:pPr algn="ctr"/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/>
                  <a:t>The zero vector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is the function which assigns the zero vector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to every element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 smtClean="0"/>
                  <a:t>. 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410" y="1700011"/>
                <a:ext cx="6233371" cy="4154984"/>
              </a:xfrm>
              <a:prstGeom prst="rect">
                <a:avLst/>
              </a:prstGeom>
              <a:blipFill rotWithShape="0">
                <a:blip r:embed="rId3"/>
                <a:stretch>
                  <a:fillRect l="-1174" t="-1175" r="-1101" b="-2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3196438" y="939008"/>
            <a:ext cx="3023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Function spaces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41239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47074" y="1004558"/>
            <a:ext cx="3082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TarzanaNarrowBold"/>
              </a:rPr>
              <a:t>Vector Subspace</a:t>
            </a:r>
            <a:endParaRPr lang="en-US" sz="2800" b="1" dirty="0">
              <a:latin typeface="TarzanaNarrowBold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202290" y="1527779"/>
                <a:ext cx="8744752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Definition: </a:t>
                </a:r>
                <a:r>
                  <a:rPr lang="en-US" sz="2400" dirty="0" smtClean="0"/>
                  <a:t>A </a:t>
                </a:r>
                <a:r>
                  <a:rPr lang="en-US" sz="2400" dirty="0"/>
                  <a:t>subset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of a vector space </a:t>
                </a:r>
                <a:r>
                  <a:rPr lang="en-US" sz="2400" i="1" dirty="0"/>
                  <a:t>E </a:t>
                </a:r>
                <a:r>
                  <a:rPr lang="en-US" sz="2400" dirty="0"/>
                  <a:t>is called a vector subspace (or simply a </a:t>
                </a:r>
                <a:r>
                  <a:rPr lang="en-US" sz="2400" dirty="0" smtClean="0"/>
                  <a:t>subspace) if </a:t>
                </a:r>
                <a:r>
                  <a:rPr lang="en-US" sz="2400" dirty="0"/>
                  <a:t>for every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the </a:t>
                </a:r>
                <a:r>
                  <a:rPr lang="en-US" sz="2400" dirty="0"/>
                  <a:t>vector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.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/>
                </a:r>
                <a:r>
                  <a:rPr lang="en-US" sz="2400" b="1" dirty="0" smtClean="0"/>
                  <a:t>Note</a:t>
                </a:r>
              </a:p>
              <a:p>
                <a:r>
                  <a:rPr lang="en-US" sz="2400" dirty="0" smtClean="0"/>
                  <a:t>1.</a:t>
                </a:r>
                <a:r>
                  <a:rPr lang="en-US" sz="2400" b="1" dirty="0" smtClean="0"/>
                  <a:t/>
                </a:r>
                <a:r>
                  <a:rPr lang="en-US" sz="2400" dirty="0" smtClean="0"/>
                  <a:t> A </a:t>
                </a:r>
                <a:r>
                  <a:rPr lang="en-US" sz="2400" dirty="0"/>
                  <a:t>subspace </a:t>
                </a:r>
                <a:r>
                  <a:rPr lang="en-US" sz="2400" dirty="0" smtClean="0"/>
                  <a:t>of </a:t>
                </a:r>
                <a:r>
                  <a:rPr lang="en-US" sz="2400" dirty="0"/>
                  <a:t>a vector space is a vector space itself. </a:t>
                </a:r>
              </a:p>
              <a:p>
                <a:pPr algn="just"/>
                <a:r>
                  <a:rPr lang="en-US" sz="2400" dirty="0" smtClean="0"/>
                  <a:t>2.  Every vector space is improper subspaces of itself</a:t>
                </a:r>
              </a:p>
              <a:p>
                <a:r>
                  <a:rPr lang="en-US" sz="2400" dirty="0" smtClean="0"/>
                  <a:t>3. 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are subspaces of a vector space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 smtClean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,      </a:t>
                </a:r>
              </a:p>
              <a:p>
                <a:r>
                  <a:rPr lang="en-US" sz="2400" dirty="0"/>
                  <a:t/>
                </a:r>
                <a:r>
                  <a:rPr lang="en-US" sz="2400" dirty="0" smtClean="0"/>
                  <a:t>   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is </a:t>
                </a:r>
                <a:r>
                  <a:rPr lang="en-US" sz="2400" dirty="0" smtClean="0"/>
                  <a:t>a subspace </a:t>
                </a:r>
                <a:r>
                  <a:rPr lang="en-US" sz="2400" dirty="0"/>
                  <a:t>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4.  The intersection </a:t>
                </a:r>
                <a:r>
                  <a:rPr lang="en-US" sz="2400" dirty="0"/>
                  <a:t>of subspaces of a vector space is always a subspace, </a:t>
                </a:r>
                <a:endParaRPr lang="en-US" sz="2400" dirty="0" smtClean="0"/>
              </a:p>
              <a:p>
                <a:r>
                  <a:rPr lang="en-US" sz="2400" dirty="0"/>
                  <a:t/>
                </a:r>
                <a:r>
                  <a:rPr lang="en-US" sz="2400" dirty="0" smtClean="0"/>
                  <a:t>    but </a:t>
                </a:r>
                <a:r>
                  <a:rPr lang="en-US" sz="2400" dirty="0"/>
                  <a:t>the </a:t>
                </a:r>
                <a:r>
                  <a:rPr lang="en-US" sz="2400" dirty="0" smtClean="0"/>
                  <a:t>same is </a:t>
                </a:r>
                <a:r>
                  <a:rPr lang="en-US" sz="2400" dirty="0"/>
                  <a:t>not true for the union of subspaces.</a:t>
                </a:r>
                <a:endParaRPr lang="en-US" sz="2400" dirty="0" smtClean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718" y="1527779"/>
                <a:ext cx="6558564" cy="4154984"/>
              </a:xfrm>
              <a:prstGeom prst="rect">
                <a:avLst/>
              </a:prstGeom>
              <a:blipFill rotWithShape="0">
                <a:blip r:embed="rId3"/>
                <a:stretch>
                  <a:fillRect l="-1045" t="-1175" r="-1185" b="-2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297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940158" y="1957590"/>
                <a:ext cx="10431887" cy="27094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Example: </a:t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be an open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i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sz="2400" dirty="0"/>
                  <a:t>. The following are subspaces</a:t>
                </a:r>
              </a:p>
              <a:p>
                <a:r>
                  <a:rPr lang="en-US" sz="2400" dirty="0"/>
                  <a:t>of the space of all functions from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dirty="0"/>
                  <a:t> into C:</a:t>
                </a:r>
              </a:p>
              <a:p>
                <a:r>
                  <a:rPr lang="en-US" sz="2400" dirty="0"/>
                  <a:t>C(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)      = the space of all continuous complex valued functions defined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i="0">
                            <a:latin typeface="Cambria Math" panose="02040503050406030204" pitchFamily="18" charset="0"/>
                          </a:rPr>
                          <m:t>k</m:t>
                        </m:r>
                      </m:sup>
                    </m:sSup>
                  </m:oMath>
                </a14:m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)   = the space of all complex valued functions defined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dirty="0"/>
                  <a:t> with continuous</a:t>
                </a:r>
              </a:p>
              <a:p>
                <a:r>
                  <a:rPr lang="en-US" sz="2400" dirty="0"/>
                  <a:t>                  partial derivatives of order k.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dirty="0"/>
                          <m:t>∞</m:t>
                        </m:r>
                      </m:sup>
                    </m:sSup>
                  </m:oMath>
                </a14:m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) = the space of infinitely differentiable functions defined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P(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dirty="0"/>
                  <a:t>)       = the space of all polynomials of N variables (considered as functions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dirty="0"/>
                  <a:t>).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19" y="1957590"/>
                <a:ext cx="7823915" cy="2709460"/>
              </a:xfrm>
              <a:prstGeom prst="rect">
                <a:avLst/>
              </a:prstGeom>
              <a:blipFill rotWithShape="0">
                <a:blip r:embed="rId3"/>
                <a:stretch>
                  <a:fillRect l="-877" t="-1798" r="-701" b="-4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02008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599461" y="940155"/>
                <a:ext cx="17528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dirty="0" smtClean="0">
                    <a:latin typeface="TarzanaNarrowBold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TarzanaNarrowBold"/>
                  </a:rPr>
                  <a:t> Space</a:t>
                </a:r>
                <a:endParaRPr lang="en-US" sz="2800" b="1" dirty="0">
                  <a:latin typeface="TarzanaNarrowBold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596" y="940155"/>
                <a:ext cx="1314639" cy="523220"/>
              </a:xfrm>
              <a:prstGeom prst="rect">
                <a:avLst/>
              </a:prstGeom>
              <a:blipFill rotWithShape="0">
                <a:blip r:embed="rId3"/>
                <a:stretch>
                  <a:fillRect t="-11628" r="-5923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468192" y="1738649"/>
                <a:ext cx="8384146" cy="4177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In the sequel </a:t>
                </a:r>
                <a:r>
                  <a:rPr lang="en-US" sz="2400" dirty="0"/>
                  <a:t>we use the notation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or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,…)</m:t>
                    </m:r>
                  </m:oMath>
                </a14:m>
                <a:r>
                  <a:rPr lang="en-US" sz="2400" i="1" dirty="0" smtClean="0"/>
                  <a:t/>
                </a:r>
                <a:r>
                  <a:rPr lang="en-US" sz="2400" dirty="0"/>
                  <a:t>to denote a sequence whose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𝑛𝑡h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term </a:t>
                </a:r>
                <a:r>
                  <a:rPr lang="en-US" sz="2400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, and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: </a:t>
                </a:r>
                <a:r>
                  <a:rPr lang="en-US" sz="2400" i="1" dirty="0"/>
                  <a:t>n </a:t>
                </a:r>
                <a:r>
                  <a:rPr lang="en-US" sz="2400" dirty="0"/>
                  <a:t>∈ N} to denote the set of all elements of the sequence.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𝒍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𝒑</m:t>
                        </m:r>
                      </m:sup>
                    </m:sSup>
                  </m:oMath>
                </a14:m>
                <a:r>
                  <a:rPr lang="en-US" sz="2400" b="1" dirty="0">
                    <a:latin typeface="TarzanaNarrowBold"/>
                  </a:rPr>
                  <a:t/>
                </a:r>
                <a:r>
                  <a:rPr lang="en-US" sz="2400" b="1" dirty="0" smtClean="0">
                    <a:latin typeface="TarzanaNarrowBold"/>
                  </a:rPr>
                  <a:t>Space</a:t>
                </a:r>
                <a:endParaRPr lang="en-US" sz="2400" dirty="0" smtClean="0"/>
              </a:p>
              <a:p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≥1,</m:t>
                    </m:r>
                  </m:oMath>
                </a14:m>
                <a:r>
                  <a:rPr lang="en-US" sz="2400" dirty="0" smtClean="0"/>
                  <a:t> denote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400" dirty="0" smtClean="0"/>
                  <a:t> , </a:t>
                </a:r>
                <a:r>
                  <a:rPr lang="en-US" sz="2400" dirty="0"/>
                  <a:t>the space of all </a:t>
                </a:r>
                <a:r>
                  <a:rPr lang="en-US" sz="2400" dirty="0" smtClean="0"/>
                  <a:t>infinite sequences of </a:t>
                </a:r>
                <a:r>
                  <a:rPr lang="en-US" sz="2400" dirty="0"/>
                  <a:t>complex numbers such </a:t>
                </a:r>
                <a:r>
                  <a:rPr lang="en-US" sz="2400" dirty="0" smtClean="0"/>
                  <a:t>that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sz="2400" dirty="0"/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m:rPr>
                            <m:nor/>
                          </m:rPr>
                          <a:rPr lang="en-US" sz="2400" dirty="0"/>
                          <m:t>∞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nary>
                  </m:oMath>
                </a14:m>
                <a:r>
                  <a:rPr lang="en-US" sz="2400" dirty="0" smtClean="0"/>
                  <a:t>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400" dirty="0" smtClean="0"/>
                  <a:t> is a vector space.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Two of the most important inequalities regarding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400" dirty="0" smtClean="0"/>
                  <a:t>spaces are the H</a:t>
                </a:r>
                <a:r>
                  <a:rPr lang="az-Cyrl-AZ" sz="2400" dirty="0" smtClean="0"/>
                  <a:t>ӧ</a:t>
                </a:r>
                <a:r>
                  <a:rPr lang="en-US" sz="2400" dirty="0" err="1" smtClean="0"/>
                  <a:t>lder’s</a:t>
                </a:r>
                <a:r>
                  <a:rPr lang="en-US" sz="2400" dirty="0" smtClean="0"/>
                  <a:t> and </a:t>
                </a:r>
                <a:r>
                  <a:rPr lang="en-US" sz="2400" dirty="0" err="1" smtClean="0"/>
                  <a:t>Minkowski’s</a:t>
                </a:r>
                <a:r>
                  <a:rPr lang="en-US" sz="2400" dirty="0" smtClean="0"/>
                  <a:t> inequalities, Which can be stated as below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144" y="1738649"/>
                <a:ext cx="6288110" cy="4177682"/>
              </a:xfrm>
              <a:prstGeom prst="rect">
                <a:avLst/>
              </a:prstGeom>
              <a:blipFill rotWithShape="0">
                <a:blip r:embed="rId4"/>
                <a:stretch>
                  <a:fillRect l="-1164" t="-1166" b="-23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1890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790163" y="1197735"/>
                <a:ext cx="9066727" cy="43497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TarzanaNarrowBold"/>
                  </a:rPr>
                  <a:t>Theorem 1. (</a:t>
                </a:r>
                <a:r>
                  <a:rPr lang="en-US" sz="2400" b="1" dirty="0"/>
                  <a:t>H</a:t>
                </a:r>
                <a:r>
                  <a:rPr lang="az-Cyrl-AZ" sz="2400" b="1" dirty="0"/>
                  <a:t>ӧ</a:t>
                </a:r>
                <a:r>
                  <a:rPr lang="en-US" sz="2400" b="1" dirty="0" err="1"/>
                  <a:t>lder’s</a:t>
                </a:r>
                <a:r>
                  <a:rPr lang="en-US" sz="2400" b="1" dirty="0"/>
                  <a:t> Inequality)</a:t>
                </a:r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=1.</m:t>
                    </m:r>
                  </m:oMath>
                </a14:m>
                <a:r>
                  <a:rPr lang="en-US" sz="2400" dirty="0"/>
                  <a:t>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dirty="0"/>
                          <m:t>∈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dirty="0"/>
                          <m:t>∈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sup>
                    </m:sSup>
                  </m:oMath>
                </a14:m>
                <a:r>
                  <a:rPr lang="en-US" sz="2400" dirty="0"/>
                  <a:t>, then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1" dirty="0">
                  <a:latin typeface="TarzanaNarrowBold"/>
                </a:endParaRPr>
              </a:p>
              <a:p>
                <a:r>
                  <a:rPr lang="en-US" sz="2400" b="1" dirty="0">
                    <a:latin typeface="TarzanaNarrowBold"/>
                  </a:rPr>
                  <a:t>Theorem 2. (</a:t>
                </a:r>
                <a:r>
                  <a:rPr lang="en-US" sz="2400" b="1" dirty="0" err="1"/>
                  <a:t>Minkowski’s</a:t>
                </a:r>
                <a:r>
                  <a:rPr lang="en-US" sz="2400" b="1" dirty="0"/>
                  <a:t> Inequality)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US" sz="2400" dirty="0" smtClean="0"/>
                  <a:t>.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, (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dirty="0"/>
                          <m:t>∈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400" dirty="0"/>
                  <a:t>, then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623" y="1197736"/>
                <a:ext cx="6800045" cy="4349781"/>
              </a:xfrm>
              <a:prstGeom prst="rect">
                <a:avLst/>
              </a:prstGeom>
              <a:blipFill rotWithShape="0">
                <a:blip r:embed="rId3"/>
                <a:stretch>
                  <a:fillRect l="-1076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42872984"/>
              </p:ext>
            </p:extLst>
          </p:nvPr>
        </p:nvGraphicFramePr>
        <p:xfrm>
          <a:off x="2195513" y="2434889"/>
          <a:ext cx="2934891" cy="995362"/>
        </p:xfrm>
        <a:graphic>
          <a:graphicData uri="http://schemas.openxmlformats.org/presentationml/2006/ole">
            <p:oleObj spid="_x0000_s4187" name="Equation" r:id="rId4" imgW="2145960" imgH="54576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30284228"/>
              </p:ext>
            </p:extLst>
          </p:nvPr>
        </p:nvGraphicFramePr>
        <p:xfrm>
          <a:off x="1735546" y="4609470"/>
          <a:ext cx="3889772" cy="995363"/>
        </p:xfrm>
        <a:graphic>
          <a:graphicData uri="http://schemas.openxmlformats.org/presentationml/2006/ole">
            <p:oleObj spid="_x0000_s4188" name="Equation" r:id="rId5" imgW="2844720" imgH="54576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45574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783</TotalTime>
  <Words>269</Words>
  <Application>Microsoft Office PowerPoint</Application>
  <PresentationFormat>On-screen Show (4:3)</PresentationFormat>
  <Paragraphs>45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Equation</vt:lpstr>
      <vt:lpstr>Slide 1</vt:lpstr>
      <vt:lpstr>Introduction To Hilbert Spaces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100</cp:revision>
  <dcterms:created xsi:type="dcterms:W3CDTF">2014-06-15T01:18:03Z</dcterms:created>
  <dcterms:modified xsi:type="dcterms:W3CDTF">2014-06-24T16:25:06Z</dcterms:modified>
</cp:coreProperties>
</file>