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74" r:id="rId4"/>
    <p:sldId id="279" r:id="rId5"/>
    <p:sldId id="280" r:id="rId6"/>
    <p:sldId id="275" r:id="rId7"/>
    <p:sldId id="276" r:id="rId8"/>
    <p:sldId id="281" r:id="rId9"/>
    <p:sldId id="272" r:id="rId10"/>
    <p:sldId id="277" r:id="rId11"/>
    <p:sldId id="273" r:id="rId12"/>
    <p:sldId id="278" r:id="rId13"/>
    <p:sldId id="257" r:id="rId14"/>
    <p:sldId id="258" r:id="rId15"/>
    <p:sldId id="259" r:id="rId16"/>
    <p:sldId id="260" r:id="rId17"/>
    <p:sldId id="261" r:id="rId18"/>
    <p:sldId id="282" r:id="rId19"/>
    <p:sldId id="283" r:id="rId20"/>
    <p:sldId id="262" r:id="rId21"/>
    <p:sldId id="269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76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93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1431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563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191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38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044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325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948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43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1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702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080EF-694A-4BBB-8D7D-F93975B4F490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18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u="sng" dirty="0" smtClean="0">
                <a:solidFill>
                  <a:schemeClr val="tx2"/>
                </a:solidFill>
              </a:rPr>
              <a:t>Course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365504" cy="50405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b="1" dirty="0" smtClean="0"/>
              <a:t>Kinematics</a:t>
            </a:r>
            <a:r>
              <a:rPr lang="en-US" sz="2800" dirty="0" smtClean="0"/>
              <a:t> (Chapter 4 + Extra)</a:t>
            </a:r>
          </a:p>
          <a:p>
            <a:pPr marL="0" indent="0" algn="just">
              <a:buNone/>
            </a:pPr>
            <a:r>
              <a:rPr lang="en-US" sz="2800" dirty="0" smtClean="0"/>
              <a:t>Rotating </a:t>
            </a:r>
            <a:r>
              <a:rPr lang="en-US" sz="2800" dirty="0"/>
              <a:t>coordinate </a:t>
            </a:r>
            <a:r>
              <a:rPr lang="en-US" sz="2800" dirty="0" smtClean="0"/>
              <a:t>systems, Rotation matrix,</a:t>
            </a:r>
          </a:p>
          <a:p>
            <a:pPr marL="0" indent="0" algn="just">
              <a:buNone/>
            </a:pPr>
            <a:r>
              <a:rPr lang="en-US" sz="2800" dirty="0" smtClean="0"/>
              <a:t>Velocity and acceleration in cylindrical and spherical coordinates</a:t>
            </a:r>
          </a:p>
          <a:p>
            <a:pPr marL="0" indent="0" algn="just">
              <a:buNone/>
            </a:pPr>
            <a:endParaRPr lang="en-US" sz="1600" dirty="0" smtClean="0"/>
          </a:p>
          <a:p>
            <a:pPr marL="0" indent="0" algn="just">
              <a:buNone/>
            </a:pPr>
            <a:r>
              <a:rPr lang="en-US" sz="2800" b="1" dirty="0" err="1" smtClean="0"/>
              <a:t>Lagrangian</a:t>
            </a:r>
            <a:r>
              <a:rPr lang="en-US" sz="2800" b="1" dirty="0" smtClean="0"/>
              <a:t> Mechanics</a:t>
            </a:r>
            <a:r>
              <a:rPr lang="en-US" sz="2800" dirty="0" smtClean="0"/>
              <a:t> (Chapter 1 + 2)</a:t>
            </a:r>
          </a:p>
          <a:p>
            <a:pPr marL="0" indent="0" algn="just">
              <a:buNone/>
            </a:pPr>
            <a:r>
              <a:rPr lang="en-US" sz="2800" dirty="0" smtClean="0"/>
              <a:t>Generalized coordinates, Constraints, Degrees </a:t>
            </a:r>
            <a:r>
              <a:rPr lang="en-US" sz="2800" dirty="0"/>
              <a:t>of </a:t>
            </a:r>
            <a:r>
              <a:rPr lang="en-US" sz="2800" dirty="0" smtClean="0"/>
              <a:t>freedom, Generalized velocities, Generalized forces, Kinetic energy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3942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2"/>
                </a:solidFill>
              </a:rPr>
              <a:t>Course Outline Cont’d...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872" y="1268760"/>
            <a:ext cx="7797552" cy="50405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b="1" dirty="0" smtClean="0"/>
              <a:t>Lagrange's </a:t>
            </a:r>
            <a:r>
              <a:rPr lang="en-US" sz="2800" b="1" dirty="0"/>
              <a:t>Equations</a:t>
            </a:r>
            <a:r>
              <a:rPr lang="en-US" sz="2800" dirty="0"/>
              <a:t> </a:t>
            </a:r>
            <a:r>
              <a:rPr lang="en-US" sz="2800" dirty="0" smtClean="0"/>
              <a:t>(Chapter 1)</a:t>
            </a: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Principle of </a:t>
            </a:r>
            <a:r>
              <a:rPr lang="en-US" sz="2800" dirty="0" err="1" smtClean="0"/>
              <a:t>d'Alembert</a:t>
            </a:r>
            <a:r>
              <a:rPr lang="en-US" sz="2800" dirty="0" smtClean="0"/>
              <a:t>, Lagrange </a:t>
            </a:r>
            <a:r>
              <a:rPr lang="en-US" sz="2800" dirty="0"/>
              <a:t>equations of </a:t>
            </a:r>
            <a:r>
              <a:rPr lang="en-US" sz="2800" dirty="0" smtClean="0"/>
              <a:t>motion, Lagrange multipliers, Equations </a:t>
            </a:r>
            <a:r>
              <a:rPr lang="en-US" sz="2800" dirty="0"/>
              <a:t>of motion for </a:t>
            </a:r>
            <a:r>
              <a:rPr lang="en-US" sz="2800" dirty="0" err="1"/>
              <a:t>holonomic</a:t>
            </a:r>
            <a:r>
              <a:rPr lang="en-US" sz="2800" dirty="0"/>
              <a:t> and </a:t>
            </a:r>
            <a:r>
              <a:rPr lang="en-US" sz="2800" dirty="0" err="1"/>
              <a:t>nonholonomic</a:t>
            </a:r>
            <a:r>
              <a:rPr lang="en-US" sz="2800" dirty="0"/>
              <a:t> systems with </a:t>
            </a:r>
            <a:r>
              <a:rPr lang="en-US" sz="2800" dirty="0" smtClean="0"/>
              <a:t>multipliers</a:t>
            </a:r>
          </a:p>
          <a:p>
            <a:pPr marL="0" indent="0" algn="just">
              <a:buNone/>
            </a:pPr>
            <a:endParaRPr lang="en-US" sz="1400" dirty="0"/>
          </a:p>
          <a:p>
            <a:pPr marL="0" indent="0" algn="just">
              <a:buNone/>
            </a:pPr>
            <a:r>
              <a:rPr lang="en-US" sz="2800" b="1" dirty="0" err="1" smtClean="0"/>
              <a:t>Variational</a:t>
            </a:r>
            <a:r>
              <a:rPr lang="en-US" sz="2800" b="1" dirty="0"/>
              <a:t>  Calculus</a:t>
            </a:r>
            <a:r>
              <a:rPr lang="en-US" sz="2800" dirty="0"/>
              <a:t> </a:t>
            </a:r>
            <a:r>
              <a:rPr lang="en-US" sz="2800" dirty="0" smtClean="0"/>
              <a:t>(Chapter 2 + 9 + 10)</a:t>
            </a: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Hamilton's  </a:t>
            </a:r>
            <a:r>
              <a:rPr lang="en-US" sz="2800" dirty="0" smtClean="0"/>
              <a:t>principle, Canonical</a:t>
            </a:r>
            <a:r>
              <a:rPr lang="en-US" sz="2800" dirty="0"/>
              <a:t>  </a:t>
            </a:r>
            <a:r>
              <a:rPr lang="en-US" sz="2800" dirty="0" smtClean="0"/>
              <a:t>equations, Ignorable coordinates, Hamilton-Jacobi theory, Theory </a:t>
            </a:r>
            <a:r>
              <a:rPr lang="en-US" sz="2800" dirty="0"/>
              <a:t>of small oscillations or canonical transformations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388287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Miscellaneous Problems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838200" y="1404810"/>
                <a:ext cx="7620000" cy="4340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Example: Free </a:t>
                </a:r>
                <a:r>
                  <a:rPr lang="en-US" sz="2400" b="1" dirty="0"/>
                  <a:t>particle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 smtClean="0"/>
                  <a:t>The </a:t>
                </a:r>
                <a:r>
                  <a:rPr lang="en-US" sz="2400" dirty="0"/>
                  <a:t>simplest example is the case of a free particle, for which the Hamiltonian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and the Hamilton-Jacobi equation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Let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𝐸𝑡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04810"/>
                <a:ext cx="7620000" cy="4340484"/>
              </a:xfrm>
              <a:prstGeom prst="rect">
                <a:avLst/>
              </a:prstGeom>
              <a:blipFill rotWithShape="1">
                <a:blip r:embed="rId3"/>
                <a:stretch>
                  <a:fillRect l="-1280" t="-1124" r="-1200" b="-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6179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762000" y="1115706"/>
                <a:ext cx="7696200" cy="3761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must satisfy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𝑚𝐸</m:t>
                          </m:r>
                        </m:e>
                      </m:ra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/>
                  <a:t> are constants. 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dirty="0"/>
                  <a:t> is constant and we write the integration constant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in terms of the new (constant) momentum.</a:t>
                </a:r>
              </a:p>
              <a:p>
                <a:pPr algn="just"/>
                <a:r>
                  <a:rPr lang="en-US" sz="2400" dirty="0"/>
                  <a:t>Hamilton’s principal function is 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115706"/>
                <a:ext cx="7696200" cy="3761094"/>
              </a:xfrm>
              <a:prstGeom prst="rect">
                <a:avLst/>
              </a:prstGeom>
              <a:blipFill rotWithShape="1">
                <a:blip r:embed="rId3"/>
                <a:stretch>
                  <a:fillRect l="-1188" t="-1297" r="-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2887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762000" y="762000"/>
                <a:ext cx="7696200" cy="41599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We have no simple way to express this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>, because the original coordinate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is cyclic. However, we know that the new Hamiltonian must vanish, so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=0=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  <a:r>
                  <a:rPr lang="en-US" sz="2400" dirty="0" smtClean="0"/>
                  <a:t>so </a:t>
                </a:r>
                <a:r>
                  <a:rPr lang="en-US" sz="2400" dirty="0"/>
                  <a:t>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/>
                  <a:t>. This means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constant, and therefore equal to its initial value, making the </a:t>
                </a:r>
                <a:r>
                  <a:rPr lang="en-US" sz="2400" dirty="0" smtClean="0"/>
                  <a:t>initial momentum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 principal function, dropping the irrelevant constant, is 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762000"/>
                <a:ext cx="7696200" cy="4159985"/>
              </a:xfrm>
              <a:prstGeom prst="rect">
                <a:avLst/>
              </a:prstGeom>
              <a:blipFill rotWithShape="1">
                <a:blip r:embed="rId3"/>
                <a:stretch>
                  <a:fillRect l="-1188" t="-1173" r="-1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8050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762000" y="533400"/>
                <a:ext cx="7467600" cy="3891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For a generating function of this type we set </a:t>
                </a:r>
                <a:endParaRPr lang="en-US" sz="2400" i="1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𝑞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so </a:t>
                </a:r>
                <a:r>
                  <a:rPr lang="en-US" sz="2400" dirty="0"/>
                  <a:t>that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𝑝𝑑𝑥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𝐻𝑑𝑡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𝑑𝑞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𝐾𝑑𝑡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𝑑𝑓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𝑝𝑑𝑥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𝐻𝑑𝑡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𝑑𝑞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𝐾𝑑𝑡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𝑑𝑞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𝑞𝑑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𝑑𝑥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endParaRPr lang="en-US" sz="2400" dirty="0" smtClean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33400"/>
                <a:ext cx="7467600" cy="3891515"/>
              </a:xfrm>
              <a:prstGeom prst="rect">
                <a:avLst/>
              </a:prstGeom>
              <a:blipFill rotWithShape="1">
                <a:blip r:embed="rId3"/>
                <a:stretch>
                  <a:fillRect l="-1224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325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838200" y="685800"/>
                <a:ext cx="7620000" cy="51493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and we therefore have the relations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𝑞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Because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the new Hamiltonian,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is zero. This means that both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are </a:t>
                </a:r>
                <a:r>
                  <a:rPr lang="en-US" sz="2400"/>
                  <a:t>constant</a:t>
                </a:r>
                <a:r>
                  <a:rPr lang="en-US" sz="2400" smtClean="0"/>
                  <a:t>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/>
                  <a:t>The solution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follows immediately: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𝑞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85800"/>
                <a:ext cx="7620000" cy="5149358"/>
              </a:xfrm>
              <a:prstGeom prst="rect">
                <a:avLst/>
              </a:prstGeom>
              <a:blipFill rotWithShape="1">
                <a:blip r:embed="rId3"/>
                <a:stretch>
                  <a:fillRect l="-1280" t="-948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417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5800" y="1720840"/>
                <a:ext cx="7696200" cy="3566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We see that the new canonical variables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are just the initial position and momentum of the motion, and therefore do determine the motion. The fact that knowing q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is equivalent to knowing the full motion rests here on the fact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𝑆</m:t>
                    </m:r>
                  </m:oMath>
                </a14:m>
                <a:r>
                  <a:rPr lang="en-US" sz="2400" dirty="0"/>
                  <a:t> generates motion along the classical path. In fact, given initial conditions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we can use Hamilton’s principal function as a generating function but treat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as the old momentum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as the new coordinate to reverse the process above and generate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720840"/>
                <a:ext cx="7696200" cy="3566617"/>
              </a:xfrm>
              <a:prstGeom prst="rect">
                <a:avLst/>
              </a:prstGeom>
              <a:blipFill rotWithShape="1">
                <a:blip r:embed="rId3"/>
                <a:stretch>
                  <a:fillRect l="-1268" t="-1197" r="-1189" b="-2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3074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609600" y="306286"/>
                <a:ext cx="7924800" cy="58263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Example: Projectile </a:t>
                </a:r>
                <a:r>
                  <a:rPr lang="en-US" sz="2400" b="1" dirty="0"/>
                  <a:t>motion</a:t>
                </a:r>
              </a:p>
              <a:p>
                <a:pPr algn="just"/>
                <a:r>
                  <a:rPr lang="en-US" sz="2400" dirty="0"/>
                  <a:t>Consider a particle in a uniform gravitational field, with potential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𝑚𝑔𝑧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 kinetic energy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so taking the initial time to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400" dirty="0"/>
                  <a:t>, the action is given by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𝑧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𝑚𝑔𝑧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 conjugate momenta are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and the Hamiltonian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𝑚𝑔𝑧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06286"/>
                <a:ext cx="7924800" cy="5826339"/>
              </a:xfrm>
              <a:prstGeom prst="rect">
                <a:avLst/>
              </a:prstGeom>
              <a:blipFill rotWithShape="1">
                <a:blip r:embed="rId3"/>
                <a:stretch>
                  <a:fillRect l="-1154" t="-837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7582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685800"/>
                <a:ext cx="7620000" cy="4154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𝑦</m:t>
                    </m:r>
                  </m:oMath>
                </a14:m>
                <a:r>
                  <a:rPr lang="en-US" sz="2400" dirty="0"/>
                  <a:t> are cyclic,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𝐻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=0,</m:t>
                    </m:r>
                  </m:oMath>
                </a14:m>
                <a:r>
                  <a:rPr lang="en-US" sz="2400" dirty="0"/>
                  <a:t>  the corresponding momenta,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400" dirty="0"/>
                  <a:t>, are conserved, and the energy,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/>
                  <a:t>, is conserved</a:t>
                </a:r>
                <a:r>
                  <a:rPr lang="en-US" sz="2400" dirty="0" smtClean="0"/>
                  <a:t>.</a:t>
                </a:r>
              </a:p>
              <a:p>
                <a:pPr algn="just"/>
                <a:endParaRPr lang="en-US" sz="2400" dirty="0"/>
              </a:p>
              <a:p>
                <a:r>
                  <a:rPr lang="en-US" sz="2400" dirty="0"/>
                  <a:t>The Hamilton-Jacobi equation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𝑧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𝑚𝑔𝑧</m:t>
                      </m:r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is completely separable. Writing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𝐸𝑡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85800"/>
                <a:ext cx="7620000" cy="4154535"/>
              </a:xfrm>
              <a:prstGeom prst="rect">
                <a:avLst/>
              </a:prstGeom>
              <a:blipFill rotWithShape="1">
                <a:blip r:embed="rId3"/>
                <a:stretch>
                  <a:fillRect l="-1280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1919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762000" y="685800"/>
                <a:ext cx="7696200" cy="5495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gives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𝑧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𝑚𝑔𝑧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+2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𝑔𝑧</m:t>
                      </m:r>
                      <m:r>
                        <a:rPr lang="en-US" sz="2400" i="1">
                          <a:latin typeface="Cambria Math"/>
                        </a:rPr>
                        <m:t>=2</m:t>
                      </m:r>
                      <m:r>
                        <a:rPr lang="en-US" sz="2400" i="1">
                          <a:latin typeface="Cambria Math"/>
                        </a:rPr>
                        <m:t>𝑚𝐸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This is only possible if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𝛼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𝛽</m:t>
                    </m:r>
                  </m:oMath>
                </a14:m>
                <a:r>
                  <a:rPr lang="en-US" sz="2400" dirty="0"/>
                  <a:t> are constants, 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+2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𝑔𝑧</m:t>
                      </m:r>
                      <m:r>
                        <a:rPr lang="en-US" sz="2400" i="1">
                          <a:latin typeface="Cambria Math"/>
                        </a:rPr>
                        <m:t>=2</m:t>
                      </m:r>
                      <m:r>
                        <a:rPr lang="en-US" sz="2400" i="1">
                          <a:latin typeface="Cambria Math"/>
                        </a:rPr>
                        <m:t>𝑚𝐸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85800"/>
                <a:ext cx="7696200" cy="5495415"/>
              </a:xfrm>
              <a:prstGeom prst="rect">
                <a:avLst/>
              </a:prstGeom>
              <a:blipFill rotWithShape="1">
                <a:blip r:embed="rId3"/>
                <a:stretch>
                  <a:fillRect l="-1188" t="-8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0787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838200" y="466394"/>
                <a:ext cx="7620000" cy="55955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first two are immediately integrated to give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𝛼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𝛽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𝛾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=2</m:t>
                    </m:r>
                    <m:r>
                      <a:rPr lang="en-US" sz="2400" i="1">
                        <a:latin typeface="Cambria Math"/>
                      </a:rPr>
                      <m:t>𝑚𝐸</m:t>
                    </m:r>
                    <m:r>
                      <a:rPr lang="en-US" sz="2400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𝛽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, so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𝑑𝑧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𝑔𝑧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𝑔𝑧</m:t>
                              </m:r>
                            </m:e>
                          </m:rad>
                          <m:r>
                            <a:rPr lang="en-US" sz="2400" i="1">
                              <a:latin typeface="Cambria Math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 </a:t>
                </a:r>
              </a:p>
              <a:p>
                <a:r>
                  <a:rPr lang="en-US" sz="2400" dirty="0"/>
                  <a:t>Substitute,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𝜍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𝛾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−2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𝑔𝑧</m:t>
                    </m:r>
                  </m:oMath>
                </a14:m>
                <a:r>
                  <a:rPr lang="en-US" sz="2400" dirty="0"/>
                  <a:t>, 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−1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den>
                      </m:f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𝜍</m:t>
                              </m:r>
                            </m:e>
                          </m:rad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</a:rPr>
                            <m:t>𝜍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−1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𝑔𝑧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3/2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3/2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66394"/>
                <a:ext cx="7620000" cy="5595506"/>
              </a:xfrm>
              <a:prstGeom prst="rect">
                <a:avLst/>
              </a:prstGeom>
              <a:blipFill rotWithShape="1">
                <a:blip r:embed="rId3"/>
                <a:stretch>
                  <a:fillRect l="-1280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6928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990600" y="533400"/>
                <a:ext cx="7315200" cy="5829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and Hamilton’s principal function is therefore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𝛼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𝛽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𝑔𝑧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𝐸𝑡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we drop the irrelevant constants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Again using this as a generating function of type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𝑆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first equation gives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𝛼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𝛽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𝑔𝑧</m:t>
                          </m:r>
                        </m:e>
                      </m:rad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𝐸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𝑚𝑔𝑧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33400"/>
                <a:ext cx="7315200" cy="5829801"/>
              </a:xfrm>
              <a:prstGeom prst="rect">
                <a:avLst/>
              </a:prstGeom>
              <a:blipFill rotWithShape="1">
                <a:blip r:embed="rId3"/>
                <a:stretch>
                  <a:fillRect l="-1333" t="-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327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762000" y="580176"/>
                <a:ext cx="7772400" cy="39156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and the final shows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𝐻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, as expected. The energy may be written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2</m:t>
                      </m:r>
                      <m:r>
                        <a:rPr lang="en-US" sz="2400" i="1">
                          <a:latin typeface="Cambria Math"/>
                        </a:rPr>
                        <m:t>𝑚𝐸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so that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𝑔𝑧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And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𝛼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𝛽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𝑔𝑧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)</m:t>
                      </m:r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80176"/>
                <a:ext cx="7772400" cy="3915624"/>
              </a:xfrm>
              <a:prstGeom prst="rect">
                <a:avLst/>
              </a:prstGeom>
              <a:blipFill rotWithShape="1">
                <a:blip r:embed="rId3"/>
                <a:stretch>
                  <a:fillRect l="-1176" t="-1244" r="-1176" b="-1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0978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685800" y="914400"/>
                <a:ext cx="7848600" cy="3826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Taking the constants of integration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𝛼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𝛽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𝛾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as the new “momentum” variables, we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𝜕𝛼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𝜕𝛽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𝜕𝛾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𝑔𝑧</m:t>
                          </m:r>
                        </m:e>
                      </m:ra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𝛾</m:t>
                      </m:r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914400"/>
                <a:ext cx="7848600" cy="3826240"/>
              </a:xfrm>
              <a:prstGeom prst="rect">
                <a:avLst/>
              </a:prstGeom>
              <a:blipFill rotWithShape="1">
                <a:blip r:embed="rId3"/>
                <a:stretch>
                  <a:fillRect l="-1243" t="-1274" r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9082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685800" y="838200"/>
                <a:ext cx="7848600" cy="4289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Finally, we invert these relations to 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𝑧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as functions of the initial conditions and time: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−2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𝑔𝑧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838200"/>
                <a:ext cx="7848600" cy="4289188"/>
              </a:xfrm>
              <a:prstGeom prst="rect">
                <a:avLst/>
              </a:prstGeom>
              <a:blipFill rotWithShape="1">
                <a:blip r:embed="rId3"/>
                <a:stretch>
                  <a:fillRect l="-1243" t="-1138" r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1301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762000" y="1295400"/>
                <a:ext cx="7772400" cy="20460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and we may identify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𝑚𝑔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295400"/>
                <a:ext cx="7772400" cy="2046073"/>
              </a:xfrm>
              <a:prstGeom prst="rect">
                <a:avLst/>
              </a:prstGeom>
              <a:blipFill rotWithShape="1">
                <a:blip r:embed="rId3"/>
                <a:stretch>
                  <a:fillRect l="-1176" t="-2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2365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6"/>
              <p:cNvSpPr/>
              <p:nvPr/>
            </p:nvSpPr>
            <p:spPr>
              <a:xfrm>
                <a:off x="838200" y="743932"/>
                <a:ext cx="7543800" cy="52758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Example: Motion of free particle (Spherical coordinates)</a:t>
                </a:r>
              </a:p>
              <a:p>
                <a:endParaRPr lang="en-US" sz="2400" b="1" dirty="0"/>
              </a:p>
              <a:p>
                <a:r>
                  <a:rPr lang="en-US" sz="2400" dirty="0"/>
                  <a:t>In spherical coordinates the Hamiltonian of a free particle moving in a conservative potential </a:t>
                </a:r>
                <a:r>
                  <a:rPr lang="en-US" sz="2400" i="1" dirty="0"/>
                  <a:t>U</a:t>
                </a:r>
                <a:r>
                  <a:rPr lang="en-US" sz="2400" dirty="0"/>
                  <a:t> can be written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𝜃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𝜑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func>
                                    <m:func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𝜃</m:t>
                                      </m:r>
                                    </m:e>
                                  </m:func>
                                  <m:r>
                                    <a:rPr lang="en-US" sz="24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𝑈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𝑟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𝜑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The Hamilton–Jacobi equation is completely separable in these coordinates provided that there exist functions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e>
                    </m:d>
                  </m:oMath>
                </a14:m>
                <a:r>
                  <a:rPr lang="en-US" sz="2400" dirty="0"/>
                  <a:t>,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sz="2400" dirty="0"/>
                  <a:t> and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𝜑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𝜑</m:t>
                        </m:r>
                      </m:e>
                    </m:d>
                  </m:oMath>
                </a14:m>
                <a:r>
                  <a:rPr lang="en-US" sz="2400" dirty="0"/>
                  <a:t> such that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𝑈</m:t>
                    </m:r>
                  </m:oMath>
                </a14:m>
                <a:r>
                  <a:rPr lang="en-US" sz="2400" dirty="0"/>
                  <a:t> can be written in the analogous form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𝜑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 </a:t>
                </a: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743932"/>
                <a:ext cx="7543800" cy="5275868"/>
              </a:xfrm>
              <a:prstGeom prst="rect">
                <a:avLst/>
              </a:prstGeom>
              <a:blipFill rotWithShape="1">
                <a:blip r:embed="rId2"/>
                <a:stretch>
                  <a:fillRect l="-1293" t="-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534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5800" y="789560"/>
                <a:ext cx="7848600" cy="54782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Substitution </a:t>
                </a:r>
                <a:r>
                  <a:rPr lang="en-US" sz="2400" dirty="0"/>
                  <a:t>of the completely separated solution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𝐸𝑡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into the HJE yields</a:t>
                </a:r>
              </a:p>
              <a:p>
                <a:pPr algn="just"/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𝑟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𝜕</m:t>
                                    </m:r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𝑟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𝜕𝜃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𝜃</m:t>
                                    </m:r>
                                  </m:e>
                                </m:func>
                                <m:r>
                                  <a:rPr lang="en-US" sz="2400" i="1">
                                    <a:latin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𝜑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𝜕𝜑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𝜃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𝜑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𝜑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(</m:t>
                            </m:r>
                            <m:func>
                              <m:func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𝜃</m:t>
                                </m:r>
                              </m:e>
                            </m:func>
                            <m:r>
                              <a:rPr lang="en-US" sz="24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This </a:t>
                </a:r>
                <a:r>
                  <a:rPr lang="en-US" sz="2400" dirty="0"/>
                  <a:t>equation may be solved by successive integrations of ordinary differential equations, beginning with the equation for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𝜑</m:t>
                    </m:r>
                  </m:oMath>
                </a14:m>
                <a:r>
                  <a:rPr lang="en-US" sz="2400" dirty="0"/>
                  <a:t> 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𝜑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𝜕𝜑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+2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Γ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Γ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𝜑</m:t>
                        </m:r>
                      </m:sub>
                    </m:sSub>
                  </m:oMath>
                </a14:m>
                <a:r>
                  <a:rPr lang="en-US" sz="2400" dirty="0"/>
                  <a:t> is a constant of the motion</a:t>
                </a:r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789560"/>
                <a:ext cx="7848600" cy="5478231"/>
              </a:xfrm>
              <a:prstGeom prst="rect">
                <a:avLst/>
              </a:prstGeom>
              <a:blipFill rotWithShape="1">
                <a:blip r:embed="rId3"/>
                <a:stretch>
                  <a:fillRect l="-1243" t="-891" r="-1166" b="-1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7012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09600" y="376600"/>
                <a:ext cx="8001000" cy="58718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This constant </a:t>
                </a:r>
                <a:r>
                  <a:rPr lang="en-US" sz="2400" dirty="0"/>
                  <a:t>eliminates the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𝜑</m:t>
                    </m:r>
                  </m:oMath>
                </a14:m>
                <a:r>
                  <a:rPr lang="en-US" sz="2400" dirty="0"/>
                  <a:t> dependence from the </a:t>
                </a:r>
                <a:r>
                  <a:rPr lang="en-US" sz="2400" dirty="0" smtClean="0"/>
                  <a:t>HJE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𝑟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𝜕𝜃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/>
                  <a:t>The next ordinary differential equation involves the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𝜃</m:t>
                    </m:r>
                  </m:oMath>
                </a14:m>
                <a:r>
                  <a:rPr lang="en-US" sz="2400" dirty="0"/>
                  <a:t> generalized coordinate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𝜃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𝜕𝜃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+2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𝜑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Γ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Γ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2400" dirty="0"/>
                  <a:t> is again a constant of the motion that eliminates the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𝜃</m:t>
                    </m:r>
                  </m:oMath>
                </a14:m>
                <a:r>
                  <a:rPr lang="en-US" sz="2400" dirty="0"/>
                  <a:t> dependence and reduces the HJE to the final ordinary differential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whose integration completes the solution for </a:t>
                </a:r>
                <a:r>
                  <a:rPr lang="en-US" sz="2400" i="1" dirty="0"/>
                  <a:t>S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76600"/>
                <a:ext cx="8001000" cy="5871800"/>
              </a:xfrm>
              <a:prstGeom prst="rect">
                <a:avLst/>
              </a:prstGeom>
              <a:blipFill rotWithShape="1">
                <a:blip r:embed="rId3"/>
                <a:stretch>
                  <a:fillRect l="-1142" t="-831" r="-1066" b="-1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1067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2082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36269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86</Words>
  <Application>Microsoft Office PowerPoint</Application>
  <PresentationFormat>On-screen Show (4:3)</PresentationFormat>
  <Paragraphs>33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Course Outline</vt:lpstr>
      <vt:lpstr>Course Outline Cont’d...</vt:lpstr>
      <vt:lpstr>Miscellaneous Problems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vcomsats</cp:lastModifiedBy>
  <cp:revision>34</cp:revision>
  <dcterms:created xsi:type="dcterms:W3CDTF">2013-01-06T19:51:23Z</dcterms:created>
  <dcterms:modified xsi:type="dcterms:W3CDTF">2013-01-11T09:19:17Z</dcterms:modified>
</cp:coreProperties>
</file>