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82" r:id="rId2"/>
    <p:sldId id="283" r:id="rId3"/>
    <p:sldId id="284" r:id="rId4"/>
    <p:sldId id="271" r:id="rId5"/>
    <p:sldId id="272" r:id="rId6"/>
    <p:sldId id="273" r:id="rId7"/>
    <p:sldId id="274" r:id="rId8"/>
    <p:sldId id="275" r:id="rId9"/>
    <p:sldId id="276" r:id="rId10"/>
    <p:sldId id="277" r:id="rId11"/>
    <p:sldId id="278" r:id="rId12"/>
    <p:sldId id="279" r:id="rId13"/>
    <p:sldId id="280" r:id="rId14"/>
    <p:sldId id="281" r:id="rId15"/>
    <p:sldId id="257" r:id="rId16"/>
    <p:sldId id="267" r:id="rId17"/>
    <p:sldId id="258" r:id="rId18"/>
    <p:sldId id="266" r:id="rId19"/>
    <p:sldId id="259" r:id="rId20"/>
    <p:sldId id="268" r:id="rId21"/>
    <p:sldId id="260" r:id="rId22"/>
    <p:sldId id="261" r:id="rId23"/>
    <p:sldId id="269" r:id="rId24"/>
    <p:sldId id="262" r:id="rId25"/>
    <p:sldId id="270"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576"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14.wmf"/><Relationship Id="rId1" Type="http://schemas.openxmlformats.org/officeDocument/2006/relationships/image" Target="../media/image13.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image" Target="../media/image16.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17.vml.rels><?xml version="1.0" encoding="UTF-8" standalone="yes"?>
<Relationships xmlns="http://schemas.openxmlformats.org/package/2006/relationships"><Relationship Id="rId2" Type="http://schemas.openxmlformats.org/officeDocument/2006/relationships/image" Target="../media/image21.wmf"/><Relationship Id="rId1" Type="http://schemas.openxmlformats.org/officeDocument/2006/relationships/image" Target="../media/image20.wmf"/></Relationships>
</file>

<file path=ppt/drawings/_rels/vmlDrawing18.v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23.wmf"/><Relationship Id="rId1" Type="http://schemas.openxmlformats.org/officeDocument/2006/relationships/image" Target="../media/image22.wmf"/><Relationship Id="rId5" Type="http://schemas.openxmlformats.org/officeDocument/2006/relationships/image" Target="../media/image26.wmf"/><Relationship Id="rId4" Type="http://schemas.openxmlformats.org/officeDocument/2006/relationships/image" Target="../media/image25.wmf"/></Relationships>
</file>

<file path=ppt/drawings/_rels/vmlDrawing19.v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image" Target="../media/image28.wmf"/><Relationship Id="rId1" Type="http://schemas.openxmlformats.org/officeDocument/2006/relationships/image" Target="../media/image27.wmf"/></Relationships>
</file>

<file path=ppt/drawings/_rels/vmlDrawing20.v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image" Target="../media/image31.wmf"/><Relationship Id="rId1" Type="http://schemas.openxmlformats.org/officeDocument/2006/relationships/image" Target="../media/image30.wmf"/><Relationship Id="rId4" Type="http://schemas.openxmlformats.org/officeDocument/2006/relationships/image" Target="../media/image33.wmf"/></Relationships>
</file>

<file path=ppt/drawings/_rels/vmlDrawing21.v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image" Target="../media/image35.wmf"/><Relationship Id="rId1" Type="http://schemas.openxmlformats.org/officeDocument/2006/relationships/image" Target="../media/image34.wmf"/><Relationship Id="rId5" Type="http://schemas.openxmlformats.org/officeDocument/2006/relationships/image" Target="../media/image38.wmf"/><Relationship Id="rId4" Type="http://schemas.openxmlformats.org/officeDocument/2006/relationships/image" Target="../media/image37.wmf"/></Relationships>
</file>

<file path=ppt/drawings/_rels/vmlDrawing22.vml.rels><?xml version="1.0" encoding="UTF-8" standalone="yes"?>
<Relationships xmlns="http://schemas.openxmlformats.org/package/2006/relationships"><Relationship Id="rId2" Type="http://schemas.openxmlformats.org/officeDocument/2006/relationships/image" Target="../media/image40.wmf"/><Relationship Id="rId1" Type="http://schemas.openxmlformats.org/officeDocument/2006/relationships/image" Target="../media/image3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8BA237D-10D9-4356-A4EE-D2744B4D60EE}" type="datetimeFigureOut">
              <a:rPr lang="en-US" smtClean="0"/>
              <a:pPr/>
              <a:t>1/11/2013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B8EE47-DCA7-4227-B107-78F2D4FE4C01}" type="slidenum">
              <a:rPr lang="en-US" smtClean="0"/>
              <a:pPr/>
              <a:t>‹#›</a:t>
            </a:fld>
            <a:endParaRPr lang="en-US"/>
          </a:p>
        </p:txBody>
      </p:sp>
    </p:spTree>
    <p:extLst>
      <p:ext uri="{BB962C8B-B14F-4D97-AF65-F5344CB8AC3E}">
        <p14:creationId xmlns:p14="http://schemas.microsoft.com/office/powerpoint/2010/main" xmlns="" val="1086527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899469">
              <a:defRPr i="1">
                <a:solidFill>
                  <a:schemeClr val="bg2"/>
                </a:solidFill>
                <a:latin typeface="Times New Roman" pitchFamily="18" charset="0"/>
              </a:defRPr>
            </a:lvl1pPr>
            <a:lvl2pPr marL="702756" indent="-270291" defTabSz="899469">
              <a:defRPr i="1">
                <a:solidFill>
                  <a:schemeClr val="bg2"/>
                </a:solidFill>
                <a:latin typeface="Times New Roman" pitchFamily="18" charset="0"/>
              </a:defRPr>
            </a:lvl2pPr>
            <a:lvl3pPr marL="1081164" indent="-216233" defTabSz="899469">
              <a:defRPr i="1">
                <a:solidFill>
                  <a:schemeClr val="bg2"/>
                </a:solidFill>
                <a:latin typeface="Times New Roman" pitchFamily="18" charset="0"/>
              </a:defRPr>
            </a:lvl3pPr>
            <a:lvl4pPr marL="1513629" indent="-216233" defTabSz="899469">
              <a:defRPr i="1">
                <a:solidFill>
                  <a:schemeClr val="bg2"/>
                </a:solidFill>
                <a:latin typeface="Times New Roman" pitchFamily="18" charset="0"/>
              </a:defRPr>
            </a:lvl4pPr>
            <a:lvl5pPr marL="1946095" indent="-216233" defTabSz="899469">
              <a:defRPr i="1">
                <a:solidFill>
                  <a:schemeClr val="bg2"/>
                </a:solidFill>
                <a:latin typeface="Times New Roman" pitchFamily="18" charset="0"/>
              </a:defRPr>
            </a:lvl5pPr>
            <a:lvl6pPr marL="2378560" indent="-216233" algn="ctr" defTabSz="899469" eaLnBrk="0" fontAlgn="base" hangingPunct="0">
              <a:spcBef>
                <a:spcPct val="0"/>
              </a:spcBef>
              <a:spcAft>
                <a:spcPct val="0"/>
              </a:spcAft>
              <a:defRPr i="1">
                <a:solidFill>
                  <a:schemeClr val="bg2"/>
                </a:solidFill>
                <a:latin typeface="Times New Roman" pitchFamily="18" charset="0"/>
              </a:defRPr>
            </a:lvl6pPr>
            <a:lvl7pPr marL="2811026" indent="-216233" algn="ctr" defTabSz="899469" eaLnBrk="0" fontAlgn="base" hangingPunct="0">
              <a:spcBef>
                <a:spcPct val="0"/>
              </a:spcBef>
              <a:spcAft>
                <a:spcPct val="0"/>
              </a:spcAft>
              <a:defRPr i="1">
                <a:solidFill>
                  <a:schemeClr val="bg2"/>
                </a:solidFill>
                <a:latin typeface="Times New Roman" pitchFamily="18" charset="0"/>
              </a:defRPr>
            </a:lvl7pPr>
            <a:lvl8pPr marL="3243491" indent="-216233" algn="ctr" defTabSz="899469" eaLnBrk="0" fontAlgn="base" hangingPunct="0">
              <a:spcBef>
                <a:spcPct val="0"/>
              </a:spcBef>
              <a:spcAft>
                <a:spcPct val="0"/>
              </a:spcAft>
              <a:defRPr i="1">
                <a:solidFill>
                  <a:schemeClr val="bg2"/>
                </a:solidFill>
                <a:latin typeface="Times New Roman" pitchFamily="18" charset="0"/>
              </a:defRPr>
            </a:lvl8pPr>
            <a:lvl9pPr marL="3675957" indent="-216233" algn="ctr" defTabSz="899469" eaLnBrk="0" fontAlgn="base" hangingPunct="0">
              <a:spcBef>
                <a:spcPct val="0"/>
              </a:spcBef>
              <a:spcAft>
                <a:spcPct val="0"/>
              </a:spcAft>
              <a:defRPr i="1">
                <a:solidFill>
                  <a:schemeClr val="bg2"/>
                </a:solidFill>
                <a:latin typeface="Times New Roman" pitchFamily="18" charset="0"/>
              </a:defRPr>
            </a:lvl9pPr>
          </a:lstStyle>
          <a:p>
            <a:fld id="{8C31CD5C-719F-4B99-BE4A-485E39EECC2B}" type="slidenum">
              <a:rPr lang="en-US" i="0" smtClean="0">
                <a:solidFill>
                  <a:schemeClr val="tx1"/>
                </a:solidFill>
              </a:rPr>
              <a:pPr/>
              <a:t>15</a:t>
            </a:fld>
            <a:endParaRPr lang="en-US" i="0" smtClean="0">
              <a:solidFill>
                <a:schemeClr val="tx1"/>
              </a:solidFill>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899469">
              <a:defRPr i="1">
                <a:solidFill>
                  <a:schemeClr val="bg2"/>
                </a:solidFill>
                <a:latin typeface="Times New Roman" pitchFamily="18" charset="0"/>
              </a:defRPr>
            </a:lvl1pPr>
            <a:lvl2pPr marL="702756" indent="-270291" defTabSz="899469">
              <a:defRPr i="1">
                <a:solidFill>
                  <a:schemeClr val="bg2"/>
                </a:solidFill>
                <a:latin typeface="Times New Roman" pitchFamily="18" charset="0"/>
              </a:defRPr>
            </a:lvl2pPr>
            <a:lvl3pPr marL="1081164" indent="-216233" defTabSz="899469">
              <a:defRPr i="1">
                <a:solidFill>
                  <a:schemeClr val="bg2"/>
                </a:solidFill>
                <a:latin typeface="Times New Roman" pitchFamily="18" charset="0"/>
              </a:defRPr>
            </a:lvl3pPr>
            <a:lvl4pPr marL="1513629" indent="-216233" defTabSz="899469">
              <a:defRPr i="1">
                <a:solidFill>
                  <a:schemeClr val="bg2"/>
                </a:solidFill>
                <a:latin typeface="Times New Roman" pitchFamily="18" charset="0"/>
              </a:defRPr>
            </a:lvl4pPr>
            <a:lvl5pPr marL="1946095" indent="-216233" defTabSz="899469">
              <a:defRPr i="1">
                <a:solidFill>
                  <a:schemeClr val="bg2"/>
                </a:solidFill>
                <a:latin typeface="Times New Roman" pitchFamily="18" charset="0"/>
              </a:defRPr>
            </a:lvl5pPr>
            <a:lvl6pPr marL="2378560" indent="-216233" algn="ctr" defTabSz="899469" eaLnBrk="0" fontAlgn="base" hangingPunct="0">
              <a:spcBef>
                <a:spcPct val="0"/>
              </a:spcBef>
              <a:spcAft>
                <a:spcPct val="0"/>
              </a:spcAft>
              <a:defRPr i="1">
                <a:solidFill>
                  <a:schemeClr val="bg2"/>
                </a:solidFill>
                <a:latin typeface="Times New Roman" pitchFamily="18" charset="0"/>
              </a:defRPr>
            </a:lvl6pPr>
            <a:lvl7pPr marL="2811026" indent="-216233" algn="ctr" defTabSz="899469" eaLnBrk="0" fontAlgn="base" hangingPunct="0">
              <a:spcBef>
                <a:spcPct val="0"/>
              </a:spcBef>
              <a:spcAft>
                <a:spcPct val="0"/>
              </a:spcAft>
              <a:defRPr i="1">
                <a:solidFill>
                  <a:schemeClr val="bg2"/>
                </a:solidFill>
                <a:latin typeface="Times New Roman" pitchFamily="18" charset="0"/>
              </a:defRPr>
            </a:lvl7pPr>
            <a:lvl8pPr marL="3243491" indent="-216233" algn="ctr" defTabSz="899469" eaLnBrk="0" fontAlgn="base" hangingPunct="0">
              <a:spcBef>
                <a:spcPct val="0"/>
              </a:spcBef>
              <a:spcAft>
                <a:spcPct val="0"/>
              </a:spcAft>
              <a:defRPr i="1">
                <a:solidFill>
                  <a:schemeClr val="bg2"/>
                </a:solidFill>
                <a:latin typeface="Times New Roman" pitchFamily="18" charset="0"/>
              </a:defRPr>
            </a:lvl8pPr>
            <a:lvl9pPr marL="3675957" indent="-216233" algn="ctr" defTabSz="899469" eaLnBrk="0" fontAlgn="base" hangingPunct="0">
              <a:spcBef>
                <a:spcPct val="0"/>
              </a:spcBef>
              <a:spcAft>
                <a:spcPct val="0"/>
              </a:spcAft>
              <a:defRPr i="1">
                <a:solidFill>
                  <a:schemeClr val="bg2"/>
                </a:solidFill>
                <a:latin typeface="Times New Roman" pitchFamily="18" charset="0"/>
              </a:defRPr>
            </a:lvl9pPr>
          </a:lstStyle>
          <a:p>
            <a:fld id="{13D0C097-5038-4164-B465-8389FCABD24C}" type="slidenum">
              <a:rPr lang="en-US" i="0" smtClean="0">
                <a:solidFill>
                  <a:schemeClr val="tx1"/>
                </a:solidFill>
              </a:rPr>
              <a:pPr/>
              <a:t>17</a:t>
            </a:fld>
            <a:endParaRPr lang="en-US" i="0" smtClean="0">
              <a:solidFill>
                <a:schemeClr val="tx1"/>
              </a:solidFill>
            </a:endParaRPr>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899469">
              <a:defRPr i="1">
                <a:solidFill>
                  <a:schemeClr val="bg2"/>
                </a:solidFill>
                <a:latin typeface="Times New Roman" pitchFamily="18" charset="0"/>
              </a:defRPr>
            </a:lvl1pPr>
            <a:lvl2pPr marL="702756" indent="-270291" defTabSz="899469">
              <a:defRPr i="1">
                <a:solidFill>
                  <a:schemeClr val="bg2"/>
                </a:solidFill>
                <a:latin typeface="Times New Roman" pitchFamily="18" charset="0"/>
              </a:defRPr>
            </a:lvl2pPr>
            <a:lvl3pPr marL="1081164" indent="-216233" defTabSz="899469">
              <a:defRPr i="1">
                <a:solidFill>
                  <a:schemeClr val="bg2"/>
                </a:solidFill>
                <a:latin typeface="Times New Roman" pitchFamily="18" charset="0"/>
              </a:defRPr>
            </a:lvl3pPr>
            <a:lvl4pPr marL="1513629" indent="-216233" defTabSz="899469">
              <a:defRPr i="1">
                <a:solidFill>
                  <a:schemeClr val="bg2"/>
                </a:solidFill>
                <a:latin typeface="Times New Roman" pitchFamily="18" charset="0"/>
              </a:defRPr>
            </a:lvl4pPr>
            <a:lvl5pPr marL="1946095" indent="-216233" defTabSz="899469">
              <a:defRPr i="1">
                <a:solidFill>
                  <a:schemeClr val="bg2"/>
                </a:solidFill>
                <a:latin typeface="Times New Roman" pitchFamily="18" charset="0"/>
              </a:defRPr>
            </a:lvl5pPr>
            <a:lvl6pPr marL="2378560" indent="-216233" algn="ctr" defTabSz="899469" eaLnBrk="0" fontAlgn="base" hangingPunct="0">
              <a:spcBef>
                <a:spcPct val="0"/>
              </a:spcBef>
              <a:spcAft>
                <a:spcPct val="0"/>
              </a:spcAft>
              <a:defRPr i="1">
                <a:solidFill>
                  <a:schemeClr val="bg2"/>
                </a:solidFill>
                <a:latin typeface="Times New Roman" pitchFamily="18" charset="0"/>
              </a:defRPr>
            </a:lvl6pPr>
            <a:lvl7pPr marL="2811026" indent="-216233" algn="ctr" defTabSz="899469" eaLnBrk="0" fontAlgn="base" hangingPunct="0">
              <a:spcBef>
                <a:spcPct val="0"/>
              </a:spcBef>
              <a:spcAft>
                <a:spcPct val="0"/>
              </a:spcAft>
              <a:defRPr i="1">
                <a:solidFill>
                  <a:schemeClr val="bg2"/>
                </a:solidFill>
                <a:latin typeface="Times New Roman" pitchFamily="18" charset="0"/>
              </a:defRPr>
            </a:lvl7pPr>
            <a:lvl8pPr marL="3243491" indent="-216233" algn="ctr" defTabSz="899469" eaLnBrk="0" fontAlgn="base" hangingPunct="0">
              <a:spcBef>
                <a:spcPct val="0"/>
              </a:spcBef>
              <a:spcAft>
                <a:spcPct val="0"/>
              </a:spcAft>
              <a:defRPr i="1">
                <a:solidFill>
                  <a:schemeClr val="bg2"/>
                </a:solidFill>
                <a:latin typeface="Times New Roman" pitchFamily="18" charset="0"/>
              </a:defRPr>
            </a:lvl8pPr>
            <a:lvl9pPr marL="3675957" indent="-216233" algn="ctr" defTabSz="899469" eaLnBrk="0" fontAlgn="base" hangingPunct="0">
              <a:spcBef>
                <a:spcPct val="0"/>
              </a:spcBef>
              <a:spcAft>
                <a:spcPct val="0"/>
              </a:spcAft>
              <a:defRPr i="1">
                <a:solidFill>
                  <a:schemeClr val="bg2"/>
                </a:solidFill>
                <a:latin typeface="Times New Roman" pitchFamily="18" charset="0"/>
              </a:defRPr>
            </a:lvl9pPr>
          </a:lstStyle>
          <a:p>
            <a:fld id="{4E16B9D9-9DB2-461E-B341-4B08BFBE4891}" type="slidenum">
              <a:rPr lang="en-US" i="0" smtClean="0">
                <a:solidFill>
                  <a:schemeClr val="tx1"/>
                </a:solidFill>
              </a:rPr>
              <a:pPr/>
              <a:t>19</a:t>
            </a:fld>
            <a:endParaRPr lang="en-US" i="0" smtClean="0">
              <a:solidFill>
                <a:schemeClr val="tx1"/>
              </a:solidFill>
            </a:endParaRPr>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899469">
              <a:defRPr i="1">
                <a:solidFill>
                  <a:schemeClr val="bg2"/>
                </a:solidFill>
                <a:latin typeface="Times New Roman" pitchFamily="18" charset="0"/>
              </a:defRPr>
            </a:lvl1pPr>
            <a:lvl2pPr marL="702756" indent="-270291" defTabSz="899469">
              <a:defRPr i="1">
                <a:solidFill>
                  <a:schemeClr val="bg2"/>
                </a:solidFill>
                <a:latin typeface="Times New Roman" pitchFamily="18" charset="0"/>
              </a:defRPr>
            </a:lvl2pPr>
            <a:lvl3pPr marL="1081164" indent="-216233" defTabSz="899469">
              <a:defRPr i="1">
                <a:solidFill>
                  <a:schemeClr val="bg2"/>
                </a:solidFill>
                <a:latin typeface="Times New Roman" pitchFamily="18" charset="0"/>
              </a:defRPr>
            </a:lvl3pPr>
            <a:lvl4pPr marL="1513629" indent="-216233" defTabSz="899469">
              <a:defRPr i="1">
                <a:solidFill>
                  <a:schemeClr val="bg2"/>
                </a:solidFill>
                <a:latin typeface="Times New Roman" pitchFamily="18" charset="0"/>
              </a:defRPr>
            </a:lvl4pPr>
            <a:lvl5pPr marL="1946095" indent="-216233" defTabSz="899469">
              <a:defRPr i="1">
                <a:solidFill>
                  <a:schemeClr val="bg2"/>
                </a:solidFill>
                <a:latin typeface="Times New Roman" pitchFamily="18" charset="0"/>
              </a:defRPr>
            </a:lvl5pPr>
            <a:lvl6pPr marL="2378560" indent="-216233" algn="ctr" defTabSz="899469" eaLnBrk="0" fontAlgn="base" hangingPunct="0">
              <a:spcBef>
                <a:spcPct val="0"/>
              </a:spcBef>
              <a:spcAft>
                <a:spcPct val="0"/>
              </a:spcAft>
              <a:defRPr i="1">
                <a:solidFill>
                  <a:schemeClr val="bg2"/>
                </a:solidFill>
                <a:latin typeface="Times New Roman" pitchFamily="18" charset="0"/>
              </a:defRPr>
            </a:lvl6pPr>
            <a:lvl7pPr marL="2811026" indent="-216233" algn="ctr" defTabSz="899469" eaLnBrk="0" fontAlgn="base" hangingPunct="0">
              <a:spcBef>
                <a:spcPct val="0"/>
              </a:spcBef>
              <a:spcAft>
                <a:spcPct val="0"/>
              </a:spcAft>
              <a:defRPr i="1">
                <a:solidFill>
                  <a:schemeClr val="bg2"/>
                </a:solidFill>
                <a:latin typeface="Times New Roman" pitchFamily="18" charset="0"/>
              </a:defRPr>
            </a:lvl7pPr>
            <a:lvl8pPr marL="3243491" indent="-216233" algn="ctr" defTabSz="899469" eaLnBrk="0" fontAlgn="base" hangingPunct="0">
              <a:spcBef>
                <a:spcPct val="0"/>
              </a:spcBef>
              <a:spcAft>
                <a:spcPct val="0"/>
              </a:spcAft>
              <a:defRPr i="1">
                <a:solidFill>
                  <a:schemeClr val="bg2"/>
                </a:solidFill>
                <a:latin typeface="Times New Roman" pitchFamily="18" charset="0"/>
              </a:defRPr>
            </a:lvl8pPr>
            <a:lvl9pPr marL="3675957" indent="-216233" algn="ctr" defTabSz="899469" eaLnBrk="0" fontAlgn="base" hangingPunct="0">
              <a:spcBef>
                <a:spcPct val="0"/>
              </a:spcBef>
              <a:spcAft>
                <a:spcPct val="0"/>
              </a:spcAft>
              <a:defRPr i="1">
                <a:solidFill>
                  <a:schemeClr val="bg2"/>
                </a:solidFill>
                <a:latin typeface="Times New Roman" pitchFamily="18" charset="0"/>
              </a:defRPr>
            </a:lvl9pPr>
          </a:lstStyle>
          <a:p>
            <a:fld id="{5AB81496-7206-4F0C-B636-421AE13597ED}" type="slidenum">
              <a:rPr lang="en-US" i="0" smtClean="0">
                <a:solidFill>
                  <a:schemeClr val="tx1"/>
                </a:solidFill>
              </a:rPr>
              <a:pPr/>
              <a:t>21</a:t>
            </a:fld>
            <a:endParaRPr lang="en-US" i="0" smtClean="0">
              <a:solidFill>
                <a:schemeClr val="tx1"/>
              </a:solidFill>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899469">
              <a:defRPr i="1">
                <a:solidFill>
                  <a:schemeClr val="bg2"/>
                </a:solidFill>
                <a:latin typeface="Times New Roman" pitchFamily="18" charset="0"/>
              </a:defRPr>
            </a:lvl1pPr>
            <a:lvl2pPr marL="702756" indent="-270291" defTabSz="899469">
              <a:defRPr i="1">
                <a:solidFill>
                  <a:schemeClr val="bg2"/>
                </a:solidFill>
                <a:latin typeface="Times New Roman" pitchFamily="18" charset="0"/>
              </a:defRPr>
            </a:lvl2pPr>
            <a:lvl3pPr marL="1081164" indent="-216233" defTabSz="899469">
              <a:defRPr i="1">
                <a:solidFill>
                  <a:schemeClr val="bg2"/>
                </a:solidFill>
                <a:latin typeface="Times New Roman" pitchFamily="18" charset="0"/>
              </a:defRPr>
            </a:lvl3pPr>
            <a:lvl4pPr marL="1513629" indent="-216233" defTabSz="899469">
              <a:defRPr i="1">
                <a:solidFill>
                  <a:schemeClr val="bg2"/>
                </a:solidFill>
                <a:latin typeface="Times New Roman" pitchFamily="18" charset="0"/>
              </a:defRPr>
            </a:lvl4pPr>
            <a:lvl5pPr marL="1946095" indent="-216233" defTabSz="899469">
              <a:defRPr i="1">
                <a:solidFill>
                  <a:schemeClr val="bg2"/>
                </a:solidFill>
                <a:latin typeface="Times New Roman" pitchFamily="18" charset="0"/>
              </a:defRPr>
            </a:lvl5pPr>
            <a:lvl6pPr marL="2378560" indent="-216233" algn="ctr" defTabSz="899469" eaLnBrk="0" fontAlgn="base" hangingPunct="0">
              <a:spcBef>
                <a:spcPct val="0"/>
              </a:spcBef>
              <a:spcAft>
                <a:spcPct val="0"/>
              </a:spcAft>
              <a:defRPr i="1">
                <a:solidFill>
                  <a:schemeClr val="bg2"/>
                </a:solidFill>
                <a:latin typeface="Times New Roman" pitchFamily="18" charset="0"/>
              </a:defRPr>
            </a:lvl6pPr>
            <a:lvl7pPr marL="2811026" indent="-216233" algn="ctr" defTabSz="899469" eaLnBrk="0" fontAlgn="base" hangingPunct="0">
              <a:spcBef>
                <a:spcPct val="0"/>
              </a:spcBef>
              <a:spcAft>
                <a:spcPct val="0"/>
              </a:spcAft>
              <a:defRPr i="1">
                <a:solidFill>
                  <a:schemeClr val="bg2"/>
                </a:solidFill>
                <a:latin typeface="Times New Roman" pitchFamily="18" charset="0"/>
              </a:defRPr>
            </a:lvl7pPr>
            <a:lvl8pPr marL="3243491" indent="-216233" algn="ctr" defTabSz="899469" eaLnBrk="0" fontAlgn="base" hangingPunct="0">
              <a:spcBef>
                <a:spcPct val="0"/>
              </a:spcBef>
              <a:spcAft>
                <a:spcPct val="0"/>
              </a:spcAft>
              <a:defRPr i="1">
                <a:solidFill>
                  <a:schemeClr val="bg2"/>
                </a:solidFill>
                <a:latin typeface="Times New Roman" pitchFamily="18" charset="0"/>
              </a:defRPr>
            </a:lvl8pPr>
            <a:lvl9pPr marL="3675957" indent="-216233" algn="ctr" defTabSz="899469" eaLnBrk="0" fontAlgn="base" hangingPunct="0">
              <a:spcBef>
                <a:spcPct val="0"/>
              </a:spcBef>
              <a:spcAft>
                <a:spcPct val="0"/>
              </a:spcAft>
              <a:defRPr i="1">
                <a:solidFill>
                  <a:schemeClr val="bg2"/>
                </a:solidFill>
                <a:latin typeface="Times New Roman" pitchFamily="18" charset="0"/>
              </a:defRPr>
            </a:lvl9pPr>
          </a:lstStyle>
          <a:p>
            <a:fld id="{02767B47-BFEA-4D33-A871-DE711212E9CB}" type="slidenum">
              <a:rPr lang="en-US" i="0" smtClean="0">
                <a:solidFill>
                  <a:schemeClr val="tx1"/>
                </a:solidFill>
              </a:rPr>
              <a:pPr/>
              <a:t>22</a:t>
            </a:fld>
            <a:endParaRPr lang="en-US" i="0" smtClean="0">
              <a:solidFill>
                <a:schemeClr val="tx1"/>
              </a:solidFill>
            </a:endParaRPr>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899469">
              <a:defRPr i="1">
                <a:solidFill>
                  <a:schemeClr val="bg2"/>
                </a:solidFill>
                <a:latin typeface="Times New Roman" pitchFamily="18" charset="0"/>
              </a:defRPr>
            </a:lvl1pPr>
            <a:lvl2pPr marL="702756" indent="-270291" defTabSz="899469">
              <a:defRPr i="1">
                <a:solidFill>
                  <a:schemeClr val="bg2"/>
                </a:solidFill>
                <a:latin typeface="Times New Roman" pitchFamily="18" charset="0"/>
              </a:defRPr>
            </a:lvl2pPr>
            <a:lvl3pPr marL="1081164" indent="-216233" defTabSz="899469">
              <a:defRPr i="1">
                <a:solidFill>
                  <a:schemeClr val="bg2"/>
                </a:solidFill>
                <a:latin typeface="Times New Roman" pitchFamily="18" charset="0"/>
              </a:defRPr>
            </a:lvl3pPr>
            <a:lvl4pPr marL="1513629" indent="-216233" defTabSz="899469">
              <a:defRPr i="1">
                <a:solidFill>
                  <a:schemeClr val="bg2"/>
                </a:solidFill>
                <a:latin typeface="Times New Roman" pitchFamily="18" charset="0"/>
              </a:defRPr>
            </a:lvl4pPr>
            <a:lvl5pPr marL="1946095" indent="-216233" defTabSz="899469">
              <a:defRPr i="1">
                <a:solidFill>
                  <a:schemeClr val="bg2"/>
                </a:solidFill>
                <a:latin typeface="Times New Roman" pitchFamily="18" charset="0"/>
              </a:defRPr>
            </a:lvl5pPr>
            <a:lvl6pPr marL="2378560" indent="-216233" algn="ctr" defTabSz="899469" eaLnBrk="0" fontAlgn="base" hangingPunct="0">
              <a:spcBef>
                <a:spcPct val="0"/>
              </a:spcBef>
              <a:spcAft>
                <a:spcPct val="0"/>
              </a:spcAft>
              <a:defRPr i="1">
                <a:solidFill>
                  <a:schemeClr val="bg2"/>
                </a:solidFill>
                <a:latin typeface="Times New Roman" pitchFamily="18" charset="0"/>
              </a:defRPr>
            </a:lvl6pPr>
            <a:lvl7pPr marL="2811026" indent="-216233" algn="ctr" defTabSz="899469" eaLnBrk="0" fontAlgn="base" hangingPunct="0">
              <a:spcBef>
                <a:spcPct val="0"/>
              </a:spcBef>
              <a:spcAft>
                <a:spcPct val="0"/>
              </a:spcAft>
              <a:defRPr i="1">
                <a:solidFill>
                  <a:schemeClr val="bg2"/>
                </a:solidFill>
                <a:latin typeface="Times New Roman" pitchFamily="18" charset="0"/>
              </a:defRPr>
            </a:lvl7pPr>
            <a:lvl8pPr marL="3243491" indent="-216233" algn="ctr" defTabSz="899469" eaLnBrk="0" fontAlgn="base" hangingPunct="0">
              <a:spcBef>
                <a:spcPct val="0"/>
              </a:spcBef>
              <a:spcAft>
                <a:spcPct val="0"/>
              </a:spcAft>
              <a:defRPr i="1">
                <a:solidFill>
                  <a:schemeClr val="bg2"/>
                </a:solidFill>
                <a:latin typeface="Times New Roman" pitchFamily="18" charset="0"/>
              </a:defRPr>
            </a:lvl8pPr>
            <a:lvl9pPr marL="3675957" indent="-216233" algn="ctr" defTabSz="899469" eaLnBrk="0" fontAlgn="base" hangingPunct="0">
              <a:spcBef>
                <a:spcPct val="0"/>
              </a:spcBef>
              <a:spcAft>
                <a:spcPct val="0"/>
              </a:spcAft>
              <a:defRPr i="1">
                <a:solidFill>
                  <a:schemeClr val="bg2"/>
                </a:solidFill>
                <a:latin typeface="Times New Roman" pitchFamily="18" charset="0"/>
              </a:defRPr>
            </a:lvl9pPr>
          </a:lstStyle>
          <a:p>
            <a:fld id="{4E4B6F5D-2FE7-4084-9993-94AD02223186}" type="slidenum">
              <a:rPr lang="en-US" i="0" smtClean="0">
                <a:solidFill>
                  <a:schemeClr val="tx1"/>
                </a:solidFill>
              </a:rPr>
              <a:pPr/>
              <a:t>24</a:t>
            </a:fld>
            <a:endParaRPr lang="en-US" i="0" smtClean="0">
              <a:solidFill>
                <a:schemeClr val="tx1"/>
              </a:solidFill>
            </a:endParaRPr>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t>October 28, 2010</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D9FC16-DBFE-4AE3-ABD8-2E206B405CFE}" type="slidenum">
              <a:rPr lang="en-US" smtClean="0"/>
              <a:pPr/>
              <a:t>‹#›</a:t>
            </a:fld>
            <a:endParaRPr lang="en-US"/>
          </a:p>
        </p:txBody>
      </p:sp>
    </p:spTree>
    <p:extLst>
      <p:ext uri="{BB962C8B-B14F-4D97-AF65-F5344CB8AC3E}">
        <p14:creationId xmlns:p14="http://schemas.microsoft.com/office/powerpoint/2010/main" xmlns="" val="4434221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October 28, 2010</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D9FC16-DBFE-4AE3-ABD8-2E206B405CFE}" type="slidenum">
              <a:rPr lang="en-US" smtClean="0"/>
              <a:pPr/>
              <a:t>‹#›</a:t>
            </a:fld>
            <a:endParaRPr lang="en-US"/>
          </a:p>
        </p:txBody>
      </p:sp>
    </p:spTree>
    <p:extLst>
      <p:ext uri="{BB962C8B-B14F-4D97-AF65-F5344CB8AC3E}">
        <p14:creationId xmlns:p14="http://schemas.microsoft.com/office/powerpoint/2010/main" xmlns="" val="4778422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October 28, 2010</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D9FC16-DBFE-4AE3-ABD8-2E206B405CFE}" type="slidenum">
              <a:rPr lang="en-US" smtClean="0"/>
              <a:pPr/>
              <a:t>‹#›</a:t>
            </a:fld>
            <a:endParaRPr lang="en-US"/>
          </a:p>
        </p:txBody>
      </p:sp>
    </p:spTree>
    <p:extLst>
      <p:ext uri="{BB962C8B-B14F-4D97-AF65-F5344CB8AC3E}">
        <p14:creationId xmlns:p14="http://schemas.microsoft.com/office/powerpoint/2010/main" xmlns="" val="6888233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t>October 28, 2010</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D9FC16-DBFE-4AE3-ABD8-2E206B405CFE}" type="slidenum">
              <a:rPr lang="en-US" smtClean="0"/>
              <a:pPr/>
              <a:t>‹#›</a:t>
            </a:fld>
            <a:endParaRPr lang="en-US"/>
          </a:p>
        </p:txBody>
      </p:sp>
    </p:spTree>
    <p:extLst>
      <p:ext uri="{BB962C8B-B14F-4D97-AF65-F5344CB8AC3E}">
        <p14:creationId xmlns:p14="http://schemas.microsoft.com/office/powerpoint/2010/main" xmlns="" val="29682672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t>October 28, 2010</a:t>
            </a:r>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0D9FC16-DBFE-4AE3-ABD8-2E206B405CFE}" type="slidenum">
              <a:rPr lang="en-US" smtClean="0"/>
              <a:pPr/>
              <a:t>‹#›</a:t>
            </a:fld>
            <a:endParaRPr lang="en-US"/>
          </a:p>
        </p:txBody>
      </p:sp>
    </p:spTree>
    <p:extLst>
      <p:ext uri="{BB962C8B-B14F-4D97-AF65-F5344CB8AC3E}">
        <p14:creationId xmlns:p14="http://schemas.microsoft.com/office/powerpoint/2010/main" xmlns="" val="1405831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October 28, 2010</a:t>
            </a:r>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0D9FC16-DBFE-4AE3-ABD8-2E206B405CFE}" type="slidenum">
              <a:rPr lang="en-US" smtClean="0"/>
              <a:pPr/>
              <a:t>‹#›</a:t>
            </a:fld>
            <a:endParaRPr lang="en-US"/>
          </a:p>
        </p:txBody>
      </p:sp>
    </p:spTree>
    <p:extLst>
      <p:ext uri="{BB962C8B-B14F-4D97-AF65-F5344CB8AC3E}">
        <p14:creationId xmlns:p14="http://schemas.microsoft.com/office/powerpoint/2010/main" xmlns="" val="954952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October 28, 2010</a:t>
            </a:r>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0D9FC16-DBFE-4AE3-ABD8-2E206B405CFE}" type="slidenum">
              <a:rPr lang="en-US" smtClean="0"/>
              <a:pPr/>
              <a:t>‹#›</a:t>
            </a:fld>
            <a:endParaRPr lang="en-US"/>
          </a:p>
        </p:txBody>
      </p:sp>
    </p:spTree>
    <p:extLst>
      <p:ext uri="{BB962C8B-B14F-4D97-AF65-F5344CB8AC3E}">
        <p14:creationId xmlns:p14="http://schemas.microsoft.com/office/powerpoint/2010/main" xmlns="" val="34730642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October 28, 2010</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D9FC16-DBFE-4AE3-ABD8-2E206B405CFE}" type="slidenum">
              <a:rPr lang="en-US" smtClean="0"/>
              <a:pPr/>
              <a:t>‹#›</a:t>
            </a:fld>
            <a:endParaRPr lang="en-US"/>
          </a:p>
        </p:txBody>
      </p:sp>
    </p:spTree>
    <p:extLst>
      <p:ext uri="{BB962C8B-B14F-4D97-AF65-F5344CB8AC3E}">
        <p14:creationId xmlns:p14="http://schemas.microsoft.com/office/powerpoint/2010/main" xmlns="" val="20518003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October 28, 2010</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D9FC16-DBFE-4AE3-ABD8-2E206B405CFE}" type="slidenum">
              <a:rPr lang="en-US" smtClean="0"/>
              <a:pPr/>
              <a:t>‹#›</a:t>
            </a:fld>
            <a:endParaRPr lang="en-US"/>
          </a:p>
        </p:txBody>
      </p:sp>
    </p:spTree>
    <p:extLst>
      <p:ext uri="{BB962C8B-B14F-4D97-AF65-F5344CB8AC3E}">
        <p14:creationId xmlns:p14="http://schemas.microsoft.com/office/powerpoint/2010/main" xmlns="" val="9985376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October 28, 2010</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D9FC16-DBFE-4AE3-ABD8-2E206B405CFE}" type="slidenum">
              <a:rPr lang="en-US" smtClean="0"/>
              <a:pPr/>
              <a:t>‹#›</a:t>
            </a:fld>
            <a:endParaRPr lang="en-US"/>
          </a:p>
        </p:txBody>
      </p:sp>
    </p:spTree>
    <p:extLst>
      <p:ext uri="{BB962C8B-B14F-4D97-AF65-F5344CB8AC3E}">
        <p14:creationId xmlns:p14="http://schemas.microsoft.com/office/powerpoint/2010/main" xmlns="" val="42305628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October 28, 2010</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D9FC16-DBFE-4AE3-ABD8-2E206B405CFE}" type="slidenum">
              <a:rPr lang="en-US" smtClean="0"/>
              <a:pPr/>
              <a:t>‹#›</a:t>
            </a:fld>
            <a:endParaRPr lang="en-US"/>
          </a:p>
        </p:txBody>
      </p:sp>
    </p:spTree>
    <p:extLst>
      <p:ext uri="{BB962C8B-B14F-4D97-AF65-F5344CB8AC3E}">
        <p14:creationId xmlns:p14="http://schemas.microsoft.com/office/powerpoint/2010/main" xmlns="" val="23766970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t>October 28, 2010</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D9FC16-DBFE-4AE3-ABD8-2E206B405CFE}" type="slidenum">
              <a:rPr lang="en-US" smtClean="0"/>
              <a:pPr/>
              <a:t>‹#›</a:t>
            </a:fld>
            <a:endParaRPr lang="en-US"/>
          </a:p>
        </p:txBody>
      </p:sp>
    </p:spTree>
    <p:extLst>
      <p:ext uri="{BB962C8B-B14F-4D97-AF65-F5344CB8AC3E}">
        <p14:creationId xmlns:p14="http://schemas.microsoft.com/office/powerpoint/2010/main" xmlns="" val="34669107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6.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6.xml"/><Relationship Id="rId1" Type="http://schemas.openxmlformats.org/officeDocument/2006/relationships/vmlDrawing" Target="../drawings/vmlDrawing2.v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image" Target="../media/image5.emf"/></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7.xml"/><Relationship Id="rId1" Type="http://schemas.openxmlformats.org/officeDocument/2006/relationships/vmlDrawing" Target="../drawings/vmlDrawing5.v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7.xml"/><Relationship Id="rId1" Type="http://schemas.openxmlformats.org/officeDocument/2006/relationships/vmlDrawing" Target="../drawings/vmlDrawing6.v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7.xml"/><Relationship Id="rId1" Type="http://schemas.openxmlformats.org/officeDocument/2006/relationships/vmlDrawing" Target="../drawings/vmlDrawing7.vml"/><Relationship Id="rId4" Type="http://schemas.openxmlformats.org/officeDocument/2006/relationships/image" Target="../media/image9.emf"/></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7.xml"/><Relationship Id="rId1" Type="http://schemas.openxmlformats.org/officeDocument/2006/relationships/vmlDrawing" Target="../drawings/vmlDrawing8.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9.v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7.xml"/><Relationship Id="rId1" Type="http://schemas.openxmlformats.org/officeDocument/2006/relationships/vmlDrawing" Target="../drawings/vmlDrawing10.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1.v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7.xml"/><Relationship Id="rId1" Type="http://schemas.openxmlformats.org/officeDocument/2006/relationships/vmlDrawing" Target="../drawings/vmlDrawing12.v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4.vml"/><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vmlDrawing" Target="../drawings/vmlDrawing15.vml"/><Relationship Id="rId6" Type="http://schemas.openxmlformats.org/officeDocument/2006/relationships/oleObject" Target="../embeddings/oleObject6.bin"/><Relationship Id="rId5" Type="http://schemas.openxmlformats.org/officeDocument/2006/relationships/oleObject" Target="../embeddings/oleObject5.bin"/><Relationship Id="rId4" Type="http://schemas.openxmlformats.org/officeDocument/2006/relationships/oleObject" Target="../embeddings/oleObject4.bin"/></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16.v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mlDrawing" Target="../drawings/vmlDrawing17.vml"/><Relationship Id="rId5" Type="http://schemas.openxmlformats.org/officeDocument/2006/relationships/oleObject" Target="../embeddings/oleObject9.bin"/><Relationship Id="rId4" Type="http://schemas.openxmlformats.org/officeDocument/2006/relationships/oleObject" Target="../embeddings/oleObject8.bin"/></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0.bin"/><Relationship Id="rId7" Type="http://schemas.openxmlformats.org/officeDocument/2006/relationships/oleObject" Target="../embeddings/oleObject14.bin"/><Relationship Id="rId2" Type="http://schemas.openxmlformats.org/officeDocument/2006/relationships/slideLayout" Target="../slideLayouts/slideLayout7.xml"/><Relationship Id="rId1" Type="http://schemas.openxmlformats.org/officeDocument/2006/relationships/vmlDrawing" Target="../drawings/vmlDrawing18.vml"/><Relationship Id="rId6" Type="http://schemas.openxmlformats.org/officeDocument/2006/relationships/oleObject" Target="../embeddings/oleObject13.bin"/><Relationship Id="rId5" Type="http://schemas.openxmlformats.org/officeDocument/2006/relationships/oleObject" Target="../embeddings/oleObject12.bin"/><Relationship Id="rId4" Type="http://schemas.openxmlformats.org/officeDocument/2006/relationships/oleObject" Target="../embeddings/oleObject11.bin"/></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vmlDrawing" Target="../drawings/vmlDrawing19.vml"/><Relationship Id="rId6" Type="http://schemas.openxmlformats.org/officeDocument/2006/relationships/oleObject" Target="../embeddings/oleObject17.bin"/><Relationship Id="rId5" Type="http://schemas.openxmlformats.org/officeDocument/2006/relationships/oleObject" Target="../embeddings/oleObject16.bin"/><Relationship Id="rId4" Type="http://schemas.openxmlformats.org/officeDocument/2006/relationships/oleObject" Target="../embeddings/oleObject15.bin"/></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oleObject" Target="../embeddings/oleObject21.bin"/><Relationship Id="rId2" Type="http://schemas.openxmlformats.org/officeDocument/2006/relationships/slideLayout" Target="../slideLayouts/slideLayout7.xml"/><Relationship Id="rId1" Type="http://schemas.openxmlformats.org/officeDocument/2006/relationships/vmlDrawing" Target="../drawings/vmlDrawing20.vml"/><Relationship Id="rId6" Type="http://schemas.openxmlformats.org/officeDocument/2006/relationships/oleObject" Target="../embeddings/oleObject20.bin"/><Relationship Id="rId5" Type="http://schemas.openxmlformats.org/officeDocument/2006/relationships/oleObject" Target="../embeddings/oleObject19.bin"/><Relationship Id="rId4" Type="http://schemas.openxmlformats.org/officeDocument/2006/relationships/oleObject" Target="../embeddings/oleObject18.bin"/></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22.bin"/><Relationship Id="rId7" Type="http://schemas.openxmlformats.org/officeDocument/2006/relationships/oleObject" Target="../embeddings/oleObject26.bin"/><Relationship Id="rId2" Type="http://schemas.openxmlformats.org/officeDocument/2006/relationships/slideLayout" Target="../slideLayouts/slideLayout7.xml"/><Relationship Id="rId1" Type="http://schemas.openxmlformats.org/officeDocument/2006/relationships/vmlDrawing" Target="../drawings/vmlDrawing21.vml"/><Relationship Id="rId6" Type="http://schemas.openxmlformats.org/officeDocument/2006/relationships/oleObject" Target="../embeddings/oleObject25.bin"/><Relationship Id="rId5" Type="http://schemas.openxmlformats.org/officeDocument/2006/relationships/oleObject" Target="../embeddings/oleObject24.bin"/><Relationship Id="rId4" Type="http://schemas.openxmlformats.org/officeDocument/2006/relationships/oleObject" Target="../embeddings/oleObject23.bin"/></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vmlDrawing" Target="../drawings/vmlDrawing22.vml"/><Relationship Id="rId5" Type="http://schemas.openxmlformats.org/officeDocument/2006/relationships/oleObject" Target="../embeddings/oleObject28.bin"/><Relationship Id="rId4" Type="http://schemas.openxmlformats.org/officeDocument/2006/relationships/oleObject" Target="../embeddings/oleObject27.bin"/></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Rot="1" noChangeAspect="1" noMove="1" noResize="1" noEditPoints="1" noAdjustHandles="1" noChangeArrowheads="1" noChangeShapeType="1" noTextEdit="1"/>
          </p:cNvSpPr>
          <p:nvPr/>
        </p:nvSpPr>
        <p:spPr>
          <a:xfrm>
            <a:off x="457200" y="1371600"/>
            <a:ext cx="8229600" cy="4775731"/>
          </a:xfrm>
          <a:prstGeom prst="rect">
            <a:avLst/>
          </a:prstGeom>
          <a:blipFill rotWithShape="1">
            <a:blip r:embed="rId3"/>
            <a:stretch>
              <a:fillRect l="-1111" t="-1022" b="-894"/>
            </a:stretch>
          </a:blipFill>
        </p:spPr>
        <p:txBody>
          <a:bodyPr/>
          <a:lstStyle/>
          <a:p>
            <a:r>
              <a:rPr lang="en-US">
                <a:noFill/>
              </a:rPr>
              <a:t> </a:t>
            </a:r>
            <a:r>
              <a:rPr lang="en-US" dirty="0" err="1" smtClean="0">
                <a:noFill/>
              </a:rPr>
              <a:t>Piggi</a:t>
            </a:r>
            <a:r>
              <a:rPr lang="en-US" dirty="0" smtClean="0">
                <a:noFill/>
              </a:rPr>
              <a:t>):</a:t>
            </a:r>
            <a:endParaRPr lang="en-US" dirty="0">
              <a:noFill/>
            </a:endParaRPr>
          </a:p>
        </p:txBody>
      </p:sp>
      <p:sp>
        <p:nvSpPr>
          <p:cNvPr id="5" name="Title 4"/>
          <p:cNvSpPr>
            <a:spLocks noGrp="1"/>
          </p:cNvSpPr>
          <p:nvPr>
            <p:ph type="title"/>
          </p:nvPr>
        </p:nvSpPr>
        <p:spPr/>
        <p:txBody>
          <a:bodyPr/>
          <a:lstStyle/>
          <a:p>
            <a:r>
              <a:rPr lang="en-US" dirty="0" err="1" smtClean="0"/>
              <a:t>Routhian</a:t>
            </a:r>
            <a:r>
              <a:rPr lang="en-US" dirty="0" smtClean="0"/>
              <a:t> Function</a:t>
            </a:r>
            <a:endParaRPr lang="en-US" dirty="0"/>
          </a:p>
        </p:txBody>
      </p:sp>
    </p:spTree>
    <p:extLst>
      <p:ext uri="{BB962C8B-B14F-4D97-AF65-F5344CB8AC3E}">
        <p14:creationId xmlns:p14="http://schemas.microsoft.com/office/powerpoint/2010/main" xmlns="" val="36162307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3" name="Rectangle 2"/>
              <p:cNvSpPr/>
              <p:nvPr/>
            </p:nvSpPr>
            <p:spPr>
              <a:xfrm>
                <a:off x="457200" y="446294"/>
                <a:ext cx="8305800" cy="5641288"/>
              </a:xfrm>
              <a:prstGeom prst="rect">
                <a:avLst/>
              </a:prstGeom>
            </p:spPr>
            <p:txBody>
              <a:bodyPr wrap="square">
                <a:spAutoFit/>
              </a:bodyPr>
              <a:lstStyle/>
              <a:p>
                <a:r>
                  <a:rPr lang="en-US" sz="2400" dirty="0" smtClean="0"/>
                  <a:t>Compare coefficients of the variations</a:t>
                </a:r>
              </a:p>
              <a:p>
                <a:pPr/>
                <a14:m>
                  <m:oMathPara xmlns:m="http://schemas.openxmlformats.org/officeDocument/2006/math">
                    <m:oMathParaPr>
                      <m:jc m:val="centerGroup"/>
                    </m:oMathParaPr>
                    <m:oMath xmlns:m="http://schemas.openxmlformats.org/officeDocument/2006/math">
                      <m:r>
                        <a:rPr lang="en-US" sz="2400" i="1" smtClean="0">
                          <a:latin typeface="Cambria Math"/>
                          <a:ea typeface="Cambria Math"/>
                        </a:rPr>
                        <m:t>𝛿</m:t>
                      </m:r>
                      <m:r>
                        <a:rPr lang="en-US" sz="2400" b="0" i="1" smtClean="0">
                          <a:latin typeface="Cambria Math"/>
                          <a:ea typeface="Cambria Math"/>
                        </a:rPr>
                        <m:t>𝑅</m:t>
                      </m:r>
                      <m:r>
                        <a:rPr lang="en-US" sz="2400" b="0" i="1" smtClean="0">
                          <a:latin typeface="Cambria Math"/>
                          <a:ea typeface="Cambria Math"/>
                        </a:rPr>
                        <m:t>=</m:t>
                      </m:r>
                      <m:nary>
                        <m:naryPr>
                          <m:chr m:val="∑"/>
                          <m:ctrlPr>
                            <a:rPr lang="en-US" sz="2400" b="0" i="1" smtClean="0">
                              <a:latin typeface="Cambria Math"/>
                              <a:ea typeface="Cambria Math"/>
                            </a:rPr>
                          </m:ctrlPr>
                        </m:naryPr>
                        <m:sub>
                          <m:r>
                            <m:rPr>
                              <m:brk m:alnAt="23"/>
                            </m:rPr>
                            <a:rPr lang="en-US" sz="2400" b="0" i="1" smtClean="0">
                              <a:latin typeface="Cambria Math"/>
                              <a:ea typeface="Cambria Math"/>
                            </a:rPr>
                            <m:t>𝑖</m:t>
                          </m:r>
                          <m:r>
                            <a:rPr lang="en-US" sz="2400" b="0" i="1" smtClean="0">
                              <a:latin typeface="Cambria Math"/>
                              <a:ea typeface="Cambria Math"/>
                            </a:rPr>
                            <m:t>=</m:t>
                          </m:r>
                          <m:r>
                            <a:rPr lang="en-US" sz="2400" b="0" i="1" smtClean="0">
                              <a:latin typeface="Cambria Math"/>
                              <a:ea typeface="Cambria Math"/>
                            </a:rPr>
                            <m:t>𝑘</m:t>
                          </m:r>
                          <m:r>
                            <a:rPr lang="en-US" sz="2400" b="0" i="1" smtClean="0">
                              <a:latin typeface="Cambria Math"/>
                              <a:ea typeface="Cambria Math"/>
                            </a:rPr>
                            <m:t>+1</m:t>
                          </m:r>
                        </m:sub>
                        <m:sup>
                          <m:r>
                            <a:rPr lang="en-US" sz="2400" b="0" i="1" smtClean="0">
                              <a:latin typeface="Cambria Math"/>
                              <a:ea typeface="Cambria Math"/>
                            </a:rPr>
                            <m:t>𝑛</m:t>
                          </m:r>
                        </m:sup>
                        <m:e>
                          <m:f>
                            <m:fPr>
                              <m:ctrlPr>
                                <a:rPr lang="en-US" sz="2400" b="0" i="1" smtClean="0">
                                  <a:latin typeface="Cambria Math"/>
                                  <a:ea typeface="Cambria Math"/>
                                </a:rPr>
                              </m:ctrlPr>
                            </m:fPr>
                            <m:num>
                              <m:r>
                                <a:rPr lang="en-US" sz="2400" b="0" i="1" smtClean="0">
                                  <a:latin typeface="Cambria Math"/>
                                  <a:ea typeface="Cambria Math"/>
                                </a:rPr>
                                <m:t>𝜕</m:t>
                              </m:r>
                              <m:r>
                                <a:rPr lang="en-US" sz="2400" b="0" i="1" smtClean="0">
                                  <a:latin typeface="Cambria Math"/>
                                  <a:ea typeface="Cambria Math"/>
                                </a:rPr>
                                <m:t>𝑅</m:t>
                              </m:r>
                            </m:num>
                            <m:den>
                              <m:r>
                                <a:rPr lang="en-US" sz="2400" b="0" i="1" smtClean="0">
                                  <a:latin typeface="Cambria Math"/>
                                  <a:ea typeface="Cambria Math"/>
                                </a:rPr>
                                <m:t>𝜕</m:t>
                              </m:r>
                              <m:sSub>
                                <m:sSubPr>
                                  <m:ctrlPr>
                                    <a:rPr lang="en-US" sz="2400" b="0" i="1" smtClean="0">
                                      <a:latin typeface="Cambria Math"/>
                                      <a:ea typeface="Cambria Math"/>
                                    </a:rPr>
                                  </m:ctrlPr>
                                </m:sSubPr>
                                <m:e>
                                  <m:r>
                                    <a:rPr lang="en-US" sz="2400" b="0" i="1" smtClean="0">
                                      <a:latin typeface="Cambria Math"/>
                                      <a:ea typeface="Cambria Math"/>
                                    </a:rPr>
                                    <m:t>𝑞</m:t>
                                  </m:r>
                                </m:e>
                                <m:sub>
                                  <m:r>
                                    <a:rPr lang="en-US" sz="2400" b="0" i="1" smtClean="0">
                                      <a:latin typeface="Cambria Math"/>
                                      <a:ea typeface="Cambria Math"/>
                                    </a:rPr>
                                    <m:t>𝑖</m:t>
                                  </m:r>
                                </m:sub>
                              </m:sSub>
                            </m:den>
                          </m:f>
                          <m:r>
                            <a:rPr lang="en-US" sz="2400" b="0" i="1" smtClean="0">
                              <a:latin typeface="Cambria Math"/>
                              <a:ea typeface="Cambria Math"/>
                            </a:rPr>
                            <m:t>𝛿</m:t>
                          </m:r>
                          <m:sSub>
                            <m:sSubPr>
                              <m:ctrlPr>
                                <a:rPr lang="en-US" sz="2400" b="0" i="1" smtClean="0">
                                  <a:latin typeface="Cambria Math"/>
                                  <a:ea typeface="Cambria Math"/>
                                </a:rPr>
                              </m:ctrlPr>
                            </m:sSubPr>
                            <m:e>
                              <m:r>
                                <a:rPr lang="en-US" sz="2400" b="0" i="1" smtClean="0">
                                  <a:latin typeface="Cambria Math"/>
                                  <a:ea typeface="Cambria Math"/>
                                </a:rPr>
                                <m:t>𝑞</m:t>
                              </m:r>
                            </m:e>
                            <m:sub>
                              <m:r>
                                <a:rPr lang="en-US" sz="2400" b="0" i="1" smtClean="0">
                                  <a:latin typeface="Cambria Math"/>
                                  <a:ea typeface="Cambria Math"/>
                                </a:rPr>
                                <m:t>𝑖</m:t>
                              </m:r>
                            </m:sub>
                          </m:sSub>
                        </m:e>
                      </m:nary>
                      <m:r>
                        <a:rPr lang="en-US" sz="2400" b="0" i="1" smtClean="0">
                          <a:latin typeface="Cambria Math"/>
                          <a:ea typeface="Cambria Math"/>
                        </a:rPr>
                        <m:t>+</m:t>
                      </m:r>
                      <m:nary>
                        <m:naryPr>
                          <m:chr m:val="∑"/>
                          <m:ctrlPr>
                            <a:rPr lang="en-US" sz="2400" b="0" i="1" smtClean="0">
                              <a:latin typeface="Cambria Math"/>
                              <a:ea typeface="Cambria Math"/>
                            </a:rPr>
                          </m:ctrlPr>
                        </m:naryPr>
                        <m:sub>
                          <m:r>
                            <m:rPr>
                              <m:brk m:alnAt="23"/>
                            </m:rPr>
                            <a:rPr lang="en-US" sz="2400" b="0" i="1" smtClean="0">
                              <a:latin typeface="Cambria Math"/>
                              <a:ea typeface="Cambria Math"/>
                            </a:rPr>
                            <m:t>𝑖</m:t>
                          </m:r>
                          <m:r>
                            <a:rPr lang="en-US" sz="2400" b="0" i="1" smtClean="0">
                              <a:latin typeface="Cambria Math"/>
                              <a:ea typeface="Cambria Math"/>
                            </a:rPr>
                            <m:t>=</m:t>
                          </m:r>
                          <m:r>
                            <a:rPr lang="en-US" sz="2400" b="0" i="1" smtClean="0">
                              <a:latin typeface="Cambria Math"/>
                              <a:ea typeface="Cambria Math"/>
                            </a:rPr>
                            <m:t>𝑘</m:t>
                          </m:r>
                          <m:r>
                            <a:rPr lang="en-US" sz="2400" b="0" i="1" smtClean="0">
                              <a:latin typeface="Cambria Math"/>
                              <a:ea typeface="Cambria Math"/>
                            </a:rPr>
                            <m:t>+1</m:t>
                          </m:r>
                        </m:sub>
                        <m:sup>
                          <m:r>
                            <a:rPr lang="en-US" sz="2400" b="0" i="1" smtClean="0">
                              <a:latin typeface="Cambria Math"/>
                              <a:ea typeface="Cambria Math"/>
                            </a:rPr>
                            <m:t>𝑛</m:t>
                          </m:r>
                        </m:sup>
                        <m:e>
                          <m:f>
                            <m:fPr>
                              <m:ctrlPr>
                                <a:rPr lang="en-US" sz="2400" b="0" i="1" smtClean="0">
                                  <a:latin typeface="Cambria Math"/>
                                  <a:ea typeface="Cambria Math"/>
                                </a:rPr>
                              </m:ctrlPr>
                            </m:fPr>
                            <m:num>
                              <m:r>
                                <a:rPr lang="en-US" sz="2400" b="0" i="1" smtClean="0">
                                  <a:latin typeface="Cambria Math"/>
                                  <a:ea typeface="Cambria Math"/>
                                </a:rPr>
                                <m:t>𝜕</m:t>
                              </m:r>
                              <m:r>
                                <a:rPr lang="en-US" sz="2400" b="0" i="1" smtClean="0">
                                  <a:latin typeface="Cambria Math"/>
                                  <a:ea typeface="Cambria Math"/>
                                </a:rPr>
                                <m:t>𝑅</m:t>
                              </m:r>
                            </m:num>
                            <m:den>
                              <m:r>
                                <a:rPr lang="en-US" sz="2400" b="0" i="1" smtClean="0">
                                  <a:latin typeface="Cambria Math"/>
                                  <a:ea typeface="Cambria Math"/>
                                </a:rPr>
                                <m:t>𝜕</m:t>
                              </m:r>
                              <m:sSub>
                                <m:sSubPr>
                                  <m:ctrlPr>
                                    <a:rPr lang="en-US" sz="2400" b="0" i="1" smtClean="0">
                                      <a:latin typeface="Cambria Math"/>
                                      <a:ea typeface="Cambria Math"/>
                                    </a:rPr>
                                  </m:ctrlPr>
                                </m:sSubPr>
                                <m:e>
                                  <m:acc>
                                    <m:accPr>
                                      <m:chr m:val="̇"/>
                                      <m:ctrlPr>
                                        <a:rPr lang="en-US" sz="2400" b="0" i="1" smtClean="0">
                                          <a:latin typeface="Cambria Math"/>
                                          <a:ea typeface="Cambria Math"/>
                                        </a:rPr>
                                      </m:ctrlPr>
                                    </m:accPr>
                                    <m:e>
                                      <m:r>
                                        <a:rPr lang="en-US" sz="2400" b="0" i="1" smtClean="0">
                                          <a:latin typeface="Cambria Math"/>
                                          <a:ea typeface="Cambria Math"/>
                                        </a:rPr>
                                        <m:t>𝑞</m:t>
                                      </m:r>
                                    </m:e>
                                  </m:acc>
                                </m:e>
                                <m:sub>
                                  <m:r>
                                    <a:rPr lang="en-US" sz="2400" b="0" i="1" smtClean="0">
                                      <a:latin typeface="Cambria Math"/>
                                      <a:ea typeface="Cambria Math"/>
                                    </a:rPr>
                                    <m:t>𝑖</m:t>
                                  </m:r>
                                </m:sub>
                              </m:sSub>
                            </m:den>
                          </m:f>
                          <m:r>
                            <a:rPr lang="en-US" sz="2400" b="0" i="1" smtClean="0">
                              <a:latin typeface="Cambria Math"/>
                              <a:ea typeface="Cambria Math"/>
                            </a:rPr>
                            <m:t>𝛿</m:t>
                          </m:r>
                          <m:sSub>
                            <m:sSubPr>
                              <m:ctrlPr>
                                <a:rPr lang="en-US" sz="2400" b="0" i="1" smtClean="0">
                                  <a:latin typeface="Cambria Math"/>
                                  <a:ea typeface="Cambria Math"/>
                                </a:rPr>
                              </m:ctrlPr>
                            </m:sSubPr>
                            <m:e>
                              <m:acc>
                                <m:accPr>
                                  <m:chr m:val="̇"/>
                                  <m:ctrlPr>
                                    <a:rPr lang="en-US" sz="2400" b="0" i="1" smtClean="0">
                                      <a:latin typeface="Cambria Math"/>
                                      <a:ea typeface="Cambria Math"/>
                                    </a:rPr>
                                  </m:ctrlPr>
                                </m:accPr>
                                <m:e>
                                  <m:r>
                                    <a:rPr lang="en-US" sz="2400" b="0" i="1" smtClean="0">
                                      <a:latin typeface="Cambria Math"/>
                                      <a:ea typeface="Cambria Math"/>
                                    </a:rPr>
                                    <m:t>𝑞</m:t>
                                  </m:r>
                                </m:e>
                              </m:acc>
                            </m:e>
                            <m:sub>
                              <m:r>
                                <a:rPr lang="en-US" sz="2400" b="0" i="1" smtClean="0">
                                  <a:latin typeface="Cambria Math"/>
                                  <a:ea typeface="Cambria Math"/>
                                </a:rPr>
                                <m:t>𝑖</m:t>
                              </m:r>
                            </m:sub>
                          </m:sSub>
                        </m:e>
                      </m:nary>
                      <m:r>
                        <a:rPr lang="en-US" sz="2400" b="0" i="1" smtClean="0">
                          <a:latin typeface="Cambria Math"/>
                          <a:ea typeface="Cambria Math"/>
                        </a:rPr>
                        <m:t>+</m:t>
                      </m:r>
                      <m:nary>
                        <m:naryPr>
                          <m:chr m:val="∑"/>
                          <m:ctrlPr>
                            <a:rPr lang="en-US" sz="2400" b="0" i="1" smtClean="0">
                              <a:latin typeface="Cambria Math"/>
                              <a:ea typeface="Cambria Math"/>
                            </a:rPr>
                          </m:ctrlPr>
                        </m:naryPr>
                        <m:sub>
                          <m:r>
                            <m:rPr>
                              <m:brk m:alnAt="23"/>
                            </m:rPr>
                            <a:rPr lang="en-US" sz="2400" b="0" i="1" smtClean="0">
                              <a:latin typeface="Cambria Math"/>
                              <a:ea typeface="Cambria Math"/>
                            </a:rPr>
                            <m:t>𝑖</m:t>
                          </m:r>
                          <m:r>
                            <a:rPr lang="en-US" sz="2400" b="0" i="1" smtClean="0">
                              <a:latin typeface="Cambria Math"/>
                              <a:ea typeface="Cambria Math"/>
                            </a:rPr>
                            <m:t>=1</m:t>
                          </m:r>
                        </m:sub>
                        <m:sup>
                          <m:r>
                            <a:rPr lang="en-US" sz="2400" b="0" i="1" smtClean="0">
                              <a:latin typeface="Cambria Math"/>
                              <a:ea typeface="Cambria Math"/>
                            </a:rPr>
                            <m:t>𝑘</m:t>
                          </m:r>
                        </m:sup>
                        <m:e>
                          <m:f>
                            <m:fPr>
                              <m:ctrlPr>
                                <a:rPr lang="en-US" sz="2400" b="0" i="1" smtClean="0">
                                  <a:latin typeface="Cambria Math"/>
                                  <a:ea typeface="Cambria Math"/>
                                </a:rPr>
                              </m:ctrlPr>
                            </m:fPr>
                            <m:num>
                              <m:r>
                                <a:rPr lang="en-US" sz="2400" b="0" i="1" smtClean="0">
                                  <a:latin typeface="Cambria Math"/>
                                  <a:ea typeface="Cambria Math"/>
                                </a:rPr>
                                <m:t>𝜕</m:t>
                              </m:r>
                              <m:r>
                                <a:rPr lang="en-US" sz="2400" b="0" i="1" smtClean="0">
                                  <a:latin typeface="Cambria Math"/>
                                  <a:ea typeface="Cambria Math"/>
                                </a:rPr>
                                <m:t>𝑅</m:t>
                              </m:r>
                            </m:num>
                            <m:den>
                              <m:r>
                                <a:rPr lang="en-US" sz="2400" b="0" i="1" smtClean="0">
                                  <a:latin typeface="Cambria Math"/>
                                  <a:ea typeface="Cambria Math"/>
                                </a:rPr>
                                <m:t>𝜕</m:t>
                              </m:r>
                              <m:sSub>
                                <m:sSubPr>
                                  <m:ctrlPr>
                                    <a:rPr lang="en-US" sz="2400" b="0" i="1" smtClean="0">
                                      <a:latin typeface="Cambria Math"/>
                                      <a:ea typeface="Cambria Math"/>
                                    </a:rPr>
                                  </m:ctrlPr>
                                </m:sSubPr>
                                <m:e>
                                  <m:r>
                                    <a:rPr lang="en-US" sz="2400" b="0" i="1" smtClean="0">
                                      <a:latin typeface="Cambria Math"/>
                                      <a:ea typeface="Cambria Math"/>
                                    </a:rPr>
                                    <m:t>𝛽</m:t>
                                  </m:r>
                                </m:e>
                                <m:sub>
                                  <m:r>
                                    <a:rPr lang="en-US" sz="2400" b="0" i="1" smtClean="0">
                                      <a:latin typeface="Cambria Math"/>
                                      <a:ea typeface="Cambria Math"/>
                                    </a:rPr>
                                    <m:t>𝑖</m:t>
                                  </m:r>
                                </m:sub>
                              </m:sSub>
                            </m:den>
                          </m:f>
                          <m:r>
                            <a:rPr lang="en-US" sz="2400" b="0" i="1" smtClean="0">
                              <a:latin typeface="Cambria Math"/>
                              <a:ea typeface="Cambria Math"/>
                            </a:rPr>
                            <m:t>𝛿</m:t>
                          </m:r>
                          <m:sSub>
                            <m:sSubPr>
                              <m:ctrlPr>
                                <a:rPr lang="en-US" sz="2400" b="0" i="1" smtClean="0">
                                  <a:latin typeface="Cambria Math"/>
                                  <a:ea typeface="Cambria Math"/>
                                </a:rPr>
                              </m:ctrlPr>
                            </m:sSubPr>
                            <m:e>
                              <m:r>
                                <a:rPr lang="en-US" sz="2400" b="0" i="1" smtClean="0">
                                  <a:latin typeface="Cambria Math"/>
                                  <a:ea typeface="Cambria Math"/>
                                </a:rPr>
                                <m:t>𝛽</m:t>
                              </m:r>
                            </m:e>
                            <m:sub>
                              <m:r>
                                <a:rPr lang="en-US" sz="2400" b="0" i="1" smtClean="0">
                                  <a:latin typeface="Cambria Math"/>
                                  <a:ea typeface="Cambria Math"/>
                                </a:rPr>
                                <m:t>𝑖</m:t>
                              </m:r>
                            </m:sub>
                          </m:sSub>
                        </m:e>
                      </m:nary>
                      <m:r>
                        <a:rPr lang="en-US" sz="2400" b="0" i="1" smtClean="0">
                          <a:latin typeface="Cambria Math"/>
                          <a:ea typeface="Cambria Math"/>
                        </a:rPr>
                        <m:t>+</m:t>
                      </m:r>
                      <m:f>
                        <m:fPr>
                          <m:ctrlPr>
                            <a:rPr lang="en-US" sz="2400" b="0" i="1" smtClean="0">
                              <a:latin typeface="Cambria Math"/>
                              <a:ea typeface="Cambria Math"/>
                            </a:rPr>
                          </m:ctrlPr>
                        </m:fPr>
                        <m:num>
                          <m:r>
                            <a:rPr lang="en-US" sz="2400" b="0" i="1" smtClean="0">
                              <a:latin typeface="Cambria Math"/>
                              <a:ea typeface="Cambria Math"/>
                            </a:rPr>
                            <m:t>𝜕</m:t>
                          </m:r>
                          <m:r>
                            <a:rPr lang="en-US" sz="2400" b="0" i="1" smtClean="0">
                              <a:latin typeface="Cambria Math"/>
                              <a:ea typeface="Cambria Math"/>
                            </a:rPr>
                            <m:t>𝑅</m:t>
                          </m:r>
                        </m:num>
                        <m:den>
                          <m:r>
                            <a:rPr lang="en-US" sz="2400" b="0" i="1" smtClean="0">
                              <a:latin typeface="Cambria Math"/>
                              <a:ea typeface="Cambria Math"/>
                            </a:rPr>
                            <m:t>𝜕</m:t>
                          </m:r>
                          <m:r>
                            <a:rPr lang="en-US" sz="2400" b="0" i="1" smtClean="0">
                              <a:latin typeface="Cambria Math"/>
                              <a:ea typeface="Cambria Math"/>
                            </a:rPr>
                            <m:t>𝑡</m:t>
                          </m:r>
                        </m:den>
                      </m:f>
                      <m:r>
                        <a:rPr lang="en-US" sz="2400" b="0" i="1" smtClean="0">
                          <a:latin typeface="Cambria Math"/>
                          <a:ea typeface="Cambria Math"/>
                        </a:rPr>
                        <m:t>𝛿</m:t>
                      </m:r>
                      <m:r>
                        <a:rPr lang="en-US" sz="2400" b="0" i="1" smtClean="0">
                          <a:latin typeface="Cambria Math"/>
                          <a:ea typeface="Cambria Math"/>
                        </a:rPr>
                        <m:t>𝑡</m:t>
                      </m:r>
                      <m:r>
                        <a:rPr lang="en-US" sz="2400" b="0" i="1" smtClean="0">
                          <a:latin typeface="Cambria Math"/>
                          <a:ea typeface="Cambria Math"/>
                        </a:rPr>
                        <m:t>,</m:t>
                      </m:r>
                    </m:oMath>
                  </m:oMathPara>
                </a14:m>
                <a:endParaRPr lang="en-US" sz="2400" dirty="0" smtClean="0"/>
              </a:p>
              <a:p>
                <a:pPr/>
                <a14:m>
                  <m:oMathPara xmlns:m="http://schemas.openxmlformats.org/officeDocument/2006/math">
                    <m:oMathParaPr>
                      <m:jc m:val="centerGroup"/>
                    </m:oMathParaPr>
                    <m:oMath xmlns:m="http://schemas.openxmlformats.org/officeDocument/2006/math">
                      <m:r>
                        <a:rPr lang="en-US" sz="2400" i="1" smtClean="0">
                          <a:latin typeface="Cambria Math"/>
                          <a:ea typeface="Cambria Math"/>
                        </a:rPr>
                        <m:t>𝛿</m:t>
                      </m:r>
                      <m:d>
                        <m:dPr>
                          <m:ctrlPr>
                            <a:rPr lang="en-US" sz="2400" i="1" smtClean="0">
                              <a:latin typeface="Cambria Math"/>
                              <a:ea typeface="Cambria Math"/>
                            </a:rPr>
                          </m:ctrlPr>
                        </m:dPr>
                        <m:e>
                          <m:r>
                            <a:rPr lang="en-US" sz="2400" b="0" i="1" smtClean="0">
                              <a:latin typeface="Cambria Math"/>
                              <a:ea typeface="Cambria Math"/>
                            </a:rPr>
                            <m:t>𝐿</m:t>
                          </m:r>
                          <m:r>
                            <a:rPr lang="en-US" sz="2400" b="0" i="1" smtClean="0">
                              <a:latin typeface="Cambria Math"/>
                              <a:ea typeface="Cambria Math"/>
                            </a:rPr>
                            <m:t>−</m:t>
                          </m:r>
                          <m:nary>
                            <m:naryPr>
                              <m:chr m:val="∑"/>
                              <m:ctrlPr>
                                <a:rPr lang="en-US" sz="2400" b="0" i="1" smtClean="0">
                                  <a:latin typeface="Cambria Math"/>
                                  <a:ea typeface="Cambria Math"/>
                                </a:rPr>
                              </m:ctrlPr>
                            </m:naryPr>
                            <m:sub>
                              <m:r>
                                <m:rPr>
                                  <m:brk m:alnAt="23"/>
                                </m:rPr>
                                <a:rPr lang="en-US" sz="2400" b="0" i="1" smtClean="0">
                                  <a:latin typeface="Cambria Math"/>
                                  <a:ea typeface="Cambria Math"/>
                                </a:rPr>
                                <m:t>𝑖</m:t>
                              </m:r>
                              <m:r>
                                <a:rPr lang="en-US" sz="2400" b="0" i="1" smtClean="0">
                                  <a:latin typeface="Cambria Math"/>
                                  <a:ea typeface="Cambria Math"/>
                                </a:rPr>
                                <m:t>=1</m:t>
                              </m:r>
                            </m:sub>
                            <m:sup>
                              <m:r>
                                <a:rPr lang="en-US" sz="2400" b="0" i="1" smtClean="0">
                                  <a:latin typeface="Cambria Math"/>
                                  <a:ea typeface="Cambria Math"/>
                                </a:rPr>
                                <m:t>𝑘</m:t>
                              </m:r>
                            </m:sup>
                            <m:e>
                              <m:sSub>
                                <m:sSubPr>
                                  <m:ctrlPr>
                                    <a:rPr lang="en-US" sz="2400" b="0" i="1" smtClean="0">
                                      <a:latin typeface="Cambria Math"/>
                                      <a:ea typeface="Cambria Math"/>
                                    </a:rPr>
                                  </m:ctrlPr>
                                </m:sSubPr>
                                <m:e>
                                  <m:r>
                                    <a:rPr lang="en-US" sz="2400" b="0" i="1" smtClean="0">
                                      <a:latin typeface="Cambria Math"/>
                                      <a:ea typeface="Cambria Math"/>
                                    </a:rPr>
                                    <m:t>𝛽</m:t>
                                  </m:r>
                                </m:e>
                                <m:sub>
                                  <m:r>
                                    <a:rPr lang="en-US" sz="2400" b="0" i="1" smtClean="0">
                                      <a:latin typeface="Cambria Math"/>
                                      <a:ea typeface="Cambria Math"/>
                                    </a:rPr>
                                    <m:t>𝑖</m:t>
                                  </m:r>
                                </m:sub>
                              </m:sSub>
                              <m:sSub>
                                <m:sSubPr>
                                  <m:ctrlPr>
                                    <a:rPr lang="en-US" sz="2400" b="0" i="1" smtClean="0">
                                      <a:latin typeface="Cambria Math"/>
                                      <a:ea typeface="Cambria Math"/>
                                    </a:rPr>
                                  </m:ctrlPr>
                                </m:sSubPr>
                                <m:e>
                                  <m:acc>
                                    <m:accPr>
                                      <m:chr m:val="̇"/>
                                      <m:ctrlPr>
                                        <a:rPr lang="en-US" sz="2400" b="0" i="1" smtClean="0">
                                          <a:latin typeface="Cambria Math"/>
                                          <a:ea typeface="Cambria Math"/>
                                        </a:rPr>
                                      </m:ctrlPr>
                                    </m:accPr>
                                    <m:e>
                                      <m:r>
                                        <a:rPr lang="en-US" sz="2400" b="0" i="1" smtClean="0">
                                          <a:latin typeface="Cambria Math"/>
                                          <a:ea typeface="Cambria Math"/>
                                        </a:rPr>
                                        <m:t>𝑞</m:t>
                                      </m:r>
                                    </m:e>
                                  </m:acc>
                                </m:e>
                                <m:sub>
                                  <m:r>
                                    <a:rPr lang="en-US" sz="2400" b="0" i="1" smtClean="0">
                                      <a:latin typeface="Cambria Math"/>
                                      <a:ea typeface="Cambria Math"/>
                                    </a:rPr>
                                    <m:t>𝑖</m:t>
                                  </m:r>
                                </m:sub>
                              </m:sSub>
                            </m:e>
                          </m:nary>
                        </m:e>
                      </m:d>
                      <m:r>
                        <a:rPr lang="en-US" sz="2400" b="0" i="1" smtClean="0">
                          <a:latin typeface="Cambria Math"/>
                          <a:ea typeface="Cambria Math"/>
                        </a:rPr>
                        <m:t>=</m:t>
                      </m:r>
                      <m:nary>
                        <m:naryPr>
                          <m:chr m:val="∑"/>
                          <m:ctrlPr>
                            <a:rPr lang="en-US" sz="2400" b="0" i="1" smtClean="0">
                              <a:latin typeface="Cambria Math"/>
                              <a:ea typeface="Cambria Math"/>
                            </a:rPr>
                          </m:ctrlPr>
                        </m:naryPr>
                        <m:sub>
                          <m:r>
                            <m:rPr>
                              <m:brk m:alnAt="23"/>
                            </m:rPr>
                            <a:rPr lang="en-US" sz="2400" b="0" i="1" smtClean="0">
                              <a:latin typeface="Cambria Math"/>
                              <a:ea typeface="Cambria Math"/>
                            </a:rPr>
                            <m:t>𝑖</m:t>
                          </m:r>
                          <m:r>
                            <a:rPr lang="en-US" sz="2400" b="0" i="1" smtClean="0">
                              <a:latin typeface="Cambria Math"/>
                              <a:ea typeface="Cambria Math"/>
                            </a:rPr>
                            <m:t>=</m:t>
                          </m:r>
                          <m:r>
                            <a:rPr lang="en-US" sz="2400" b="0" i="1" smtClean="0">
                              <a:latin typeface="Cambria Math"/>
                              <a:ea typeface="Cambria Math"/>
                            </a:rPr>
                            <m:t>𝑘</m:t>
                          </m:r>
                          <m:r>
                            <a:rPr lang="en-US" sz="2400" b="0" i="1" smtClean="0">
                              <a:latin typeface="Cambria Math"/>
                              <a:ea typeface="Cambria Math"/>
                            </a:rPr>
                            <m:t>+1</m:t>
                          </m:r>
                        </m:sub>
                        <m:sup>
                          <m:r>
                            <a:rPr lang="en-US" sz="2400" b="0" i="1" smtClean="0">
                              <a:latin typeface="Cambria Math"/>
                              <a:ea typeface="Cambria Math"/>
                            </a:rPr>
                            <m:t>𝑛</m:t>
                          </m:r>
                        </m:sup>
                        <m:e>
                          <m:f>
                            <m:fPr>
                              <m:ctrlPr>
                                <a:rPr lang="en-US" sz="2400" b="0" i="1" smtClean="0">
                                  <a:latin typeface="Cambria Math"/>
                                  <a:ea typeface="Cambria Math"/>
                                </a:rPr>
                              </m:ctrlPr>
                            </m:fPr>
                            <m:num>
                              <m:r>
                                <a:rPr lang="en-US" sz="2400" b="0" i="1" smtClean="0">
                                  <a:latin typeface="Cambria Math"/>
                                  <a:ea typeface="Cambria Math"/>
                                </a:rPr>
                                <m:t>𝜕</m:t>
                              </m:r>
                              <m:r>
                                <a:rPr lang="en-US" sz="2400" b="0" i="1" smtClean="0">
                                  <a:latin typeface="Cambria Math"/>
                                  <a:ea typeface="Cambria Math"/>
                                </a:rPr>
                                <m:t>𝑅</m:t>
                              </m:r>
                            </m:num>
                            <m:den>
                              <m:r>
                                <a:rPr lang="en-US" sz="2400" b="0" i="1" smtClean="0">
                                  <a:latin typeface="Cambria Math"/>
                                  <a:ea typeface="Cambria Math"/>
                                </a:rPr>
                                <m:t>𝜕</m:t>
                              </m:r>
                              <m:sSub>
                                <m:sSubPr>
                                  <m:ctrlPr>
                                    <a:rPr lang="en-US" sz="2400" b="0" i="1" smtClean="0">
                                      <a:latin typeface="Cambria Math"/>
                                      <a:ea typeface="Cambria Math"/>
                                    </a:rPr>
                                  </m:ctrlPr>
                                </m:sSubPr>
                                <m:e>
                                  <m:r>
                                    <a:rPr lang="en-US" sz="2400" b="0" i="1" smtClean="0">
                                      <a:latin typeface="Cambria Math"/>
                                      <a:ea typeface="Cambria Math"/>
                                    </a:rPr>
                                    <m:t>𝑞</m:t>
                                  </m:r>
                                </m:e>
                                <m:sub>
                                  <m:r>
                                    <a:rPr lang="en-US" sz="2400" b="0" i="1" smtClean="0">
                                      <a:latin typeface="Cambria Math"/>
                                      <a:ea typeface="Cambria Math"/>
                                    </a:rPr>
                                    <m:t>𝑖</m:t>
                                  </m:r>
                                </m:sub>
                              </m:sSub>
                            </m:den>
                          </m:f>
                          <m:r>
                            <a:rPr lang="en-US" sz="2400" b="0" i="1" smtClean="0">
                              <a:latin typeface="Cambria Math"/>
                              <a:ea typeface="Cambria Math"/>
                            </a:rPr>
                            <m:t>𝛿</m:t>
                          </m:r>
                          <m:sSub>
                            <m:sSubPr>
                              <m:ctrlPr>
                                <a:rPr lang="en-US" sz="2400" b="0" i="1" smtClean="0">
                                  <a:latin typeface="Cambria Math"/>
                                  <a:ea typeface="Cambria Math"/>
                                </a:rPr>
                              </m:ctrlPr>
                            </m:sSubPr>
                            <m:e>
                              <m:r>
                                <a:rPr lang="en-US" sz="2400" b="0" i="1" smtClean="0">
                                  <a:latin typeface="Cambria Math"/>
                                  <a:ea typeface="Cambria Math"/>
                                </a:rPr>
                                <m:t>𝑞</m:t>
                              </m:r>
                            </m:e>
                            <m:sub>
                              <m:r>
                                <a:rPr lang="en-US" sz="2400" b="0" i="1" smtClean="0">
                                  <a:latin typeface="Cambria Math"/>
                                  <a:ea typeface="Cambria Math"/>
                                </a:rPr>
                                <m:t>𝑖</m:t>
                              </m:r>
                            </m:sub>
                          </m:sSub>
                        </m:e>
                      </m:nary>
                      <m:r>
                        <a:rPr lang="en-US" sz="2400" b="0" i="1" smtClean="0">
                          <a:latin typeface="Cambria Math"/>
                          <a:ea typeface="Cambria Math"/>
                        </a:rPr>
                        <m:t>+</m:t>
                      </m:r>
                      <m:nary>
                        <m:naryPr>
                          <m:chr m:val="∑"/>
                          <m:ctrlPr>
                            <a:rPr lang="en-US" sz="2400" b="0" i="1" smtClean="0">
                              <a:latin typeface="Cambria Math"/>
                              <a:ea typeface="Cambria Math"/>
                            </a:rPr>
                          </m:ctrlPr>
                        </m:naryPr>
                        <m:sub>
                          <m:r>
                            <m:rPr>
                              <m:brk m:alnAt="23"/>
                            </m:rPr>
                            <a:rPr lang="en-US" sz="2400" b="0" i="1" smtClean="0">
                              <a:latin typeface="Cambria Math"/>
                              <a:ea typeface="Cambria Math"/>
                            </a:rPr>
                            <m:t>𝑖</m:t>
                          </m:r>
                          <m:r>
                            <a:rPr lang="en-US" sz="2400" b="0" i="1" smtClean="0">
                              <a:latin typeface="Cambria Math"/>
                              <a:ea typeface="Cambria Math"/>
                            </a:rPr>
                            <m:t>=</m:t>
                          </m:r>
                          <m:r>
                            <a:rPr lang="en-US" sz="2400" b="0" i="1" smtClean="0">
                              <a:latin typeface="Cambria Math"/>
                              <a:ea typeface="Cambria Math"/>
                            </a:rPr>
                            <m:t>𝑘</m:t>
                          </m:r>
                          <m:r>
                            <a:rPr lang="en-US" sz="2400" b="0" i="1" smtClean="0">
                              <a:latin typeface="Cambria Math"/>
                              <a:ea typeface="Cambria Math"/>
                            </a:rPr>
                            <m:t>+1</m:t>
                          </m:r>
                        </m:sub>
                        <m:sup>
                          <m:r>
                            <a:rPr lang="en-US" sz="2400" b="0" i="1" smtClean="0">
                              <a:latin typeface="Cambria Math"/>
                              <a:ea typeface="Cambria Math"/>
                            </a:rPr>
                            <m:t>𝑛</m:t>
                          </m:r>
                        </m:sup>
                        <m:e>
                          <m:f>
                            <m:fPr>
                              <m:ctrlPr>
                                <a:rPr lang="en-US" sz="2400" b="0" i="1" smtClean="0">
                                  <a:latin typeface="Cambria Math"/>
                                  <a:ea typeface="Cambria Math"/>
                                </a:rPr>
                              </m:ctrlPr>
                            </m:fPr>
                            <m:num>
                              <m:r>
                                <a:rPr lang="en-US" sz="2400" b="0" i="1" smtClean="0">
                                  <a:latin typeface="Cambria Math"/>
                                  <a:ea typeface="Cambria Math"/>
                                </a:rPr>
                                <m:t>𝜕</m:t>
                              </m:r>
                              <m:r>
                                <a:rPr lang="en-US" sz="2400" b="0" i="1" smtClean="0">
                                  <a:latin typeface="Cambria Math"/>
                                  <a:ea typeface="Cambria Math"/>
                                </a:rPr>
                                <m:t>𝑅</m:t>
                              </m:r>
                            </m:num>
                            <m:den>
                              <m:r>
                                <a:rPr lang="en-US" sz="2400" b="0" i="1" smtClean="0">
                                  <a:latin typeface="Cambria Math"/>
                                  <a:ea typeface="Cambria Math"/>
                                </a:rPr>
                                <m:t>𝜕</m:t>
                              </m:r>
                              <m:sSub>
                                <m:sSubPr>
                                  <m:ctrlPr>
                                    <a:rPr lang="en-US" sz="2400" b="0" i="1" smtClean="0">
                                      <a:latin typeface="Cambria Math"/>
                                      <a:ea typeface="Cambria Math"/>
                                    </a:rPr>
                                  </m:ctrlPr>
                                </m:sSubPr>
                                <m:e>
                                  <m:acc>
                                    <m:accPr>
                                      <m:chr m:val="̇"/>
                                      <m:ctrlPr>
                                        <a:rPr lang="en-US" sz="2400" b="0" i="1" smtClean="0">
                                          <a:latin typeface="Cambria Math"/>
                                          <a:ea typeface="Cambria Math"/>
                                        </a:rPr>
                                      </m:ctrlPr>
                                    </m:accPr>
                                    <m:e>
                                      <m:r>
                                        <a:rPr lang="en-US" sz="2400" b="0" i="1" smtClean="0">
                                          <a:latin typeface="Cambria Math"/>
                                          <a:ea typeface="Cambria Math"/>
                                        </a:rPr>
                                        <m:t>𝑞</m:t>
                                      </m:r>
                                    </m:e>
                                  </m:acc>
                                </m:e>
                                <m:sub>
                                  <m:r>
                                    <a:rPr lang="en-US" sz="2400" b="0" i="1" smtClean="0">
                                      <a:latin typeface="Cambria Math"/>
                                      <a:ea typeface="Cambria Math"/>
                                    </a:rPr>
                                    <m:t>𝑖</m:t>
                                  </m:r>
                                </m:sub>
                              </m:sSub>
                            </m:den>
                          </m:f>
                          <m:r>
                            <a:rPr lang="en-US" sz="2400" b="0" i="1" smtClean="0">
                              <a:latin typeface="Cambria Math"/>
                              <a:ea typeface="Cambria Math"/>
                            </a:rPr>
                            <m:t>𝛿</m:t>
                          </m:r>
                          <m:sSub>
                            <m:sSubPr>
                              <m:ctrlPr>
                                <a:rPr lang="en-US" sz="2400" b="0" i="1" smtClean="0">
                                  <a:latin typeface="Cambria Math"/>
                                  <a:ea typeface="Cambria Math"/>
                                </a:rPr>
                              </m:ctrlPr>
                            </m:sSubPr>
                            <m:e>
                              <m:acc>
                                <m:accPr>
                                  <m:chr m:val="̇"/>
                                  <m:ctrlPr>
                                    <a:rPr lang="en-US" sz="2400" b="0" i="1" smtClean="0">
                                      <a:latin typeface="Cambria Math"/>
                                      <a:ea typeface="Cambria Math"/>
                                    </a:rPr>
                                  </m:ctrlPr>
                                </m:accPr>
                                <m:e>
                                  <m:r>
                                    <a:rPr lang="en-US" sz="2400" b="0" i="1" smtClean="0">
                                      <a:latin typeface="Cambria Math"/>
                                      <a:ea typeface="Cambria Math"/>
                                    </a:rPr>
                                    <m:t>𝑞</m:t>
                                  </m:r>
                                </m:e>
                              </m:acc>
                            </m:e>
                            <m:sub>
                              <m:r>
                                <a:rPr lang="en-US" sz="2400" b="0" i="1" smtClean="0">
                                  <a:latin typeface="Cambria Math"/>
                                  <a:ea typeface="Cambria Math"/>
                                </a:rPr>
                                <m:t>𝑖</m:t>
                              </m:r>
                            </m:sub>
                          </m:sSub>
                        </m:e>
                      </m:nary>
                      <m:r>
                        <a:rPr lang="en-US" sz="2400" b="0" i="1" smtClean="0">
                          <a:latin typeface="Cambria Math"/>
                          <a:ea typeface="Cambria Math"/>
                        </a:rPr>
                        <m:t>+</m:t>
                      </m:r>
                      <m:nary>
                        <m:naryPr>
                          <m:chr m:val="∑"/>
                          <m:ctrlPr>
                            <a:rPr lang="en-US" sz="2400" b="0" i="1" smtClean="0">
                              <a:latin typeface="Cambria Math"/>
                              <a:ea typeface="Cambria Math"/>
                            </a:rPr>
                          </m:ctrlPr>
                        </m:naryPr>
                        <m:sub>
                          <m:r>
                            <m:rPr>
                              <m:brk m:alnAt="23"/>
                            </m:rPr>
                            <a:rPr lang="en-US" sz="2400" b="0" i="1" smtClean="0">
                              <a:latin typeface="Cambria Math"/>
                              <a:ea typeface="Cambria Math"/>
                            </a:rPr>
                            <m:t>𝑖</m:t>
                          </m:r>
                          <m:r>
                            <a:rPr lang="en-US" sz="2400" b="0" i="1" smtClean="0">
                              <a:latin typeface="Cambria Math"/>
                              <a:ea typeface="Cambria Math"/>
                            </a:rPr>
                            <m:t>=1</m:t>
                          </m:r>
                        </m:sub>
                        <m:sup>
                          <m:r>
                            <a:rPr lang="en-US" sz="2400" b="0" i="1" smtClean="0">
                              <a:latin typeface="Cambria Math"/>
                              <a:ea typeface="Cambria Math"/>
                            </a:rPr>
                            <m:t>𝑘</m:t>
                          </m:r>
                        </m:sup>
                        <m:e>
                          <m:f>
                            <m:fPr>
                              <m:ctrlPr>
                                <a:rPr lang="en-US" sz="2400" b="0" i="1" smtClean="0">
                                  <a:latin typeface="Cambria Math"/>
                                  <a:ea typeface="Cambria Math"/>
                                </a:rPr>
                              </m:ctrlPr>
                            </m:fPr>
                            <m:num>
                              <m:r>
                                <a:rPr lang="en-US" sz="2400" b="0" i="1" smtClean="0">
                                  <a:latin typeface="Cambria Math"/>
                                  <a:ea typeface="Cambria Math"/>
                                </a:rPr>
                                <m:t>𝜕</m:t>
                              </m:r>
                              <m:r>
                                <a:rPr lang="en-US" sz="2400" b="0" i="1" smtClean="0">
                                  <a:latin typeface="Cambria Math"/>
                                  <a:ea typeface="Cambria Math"/>
                                </a:rPr>
                                <m:t>𝑅</m:t>
                              </m:r>
                            </m:num>
                            <m:den>
                              <m:r>
                                <a:rPr lang="en-US" sz="2400" b="0" i="1" smtClean="0">
                                  <a:latin typeface="Cambria Math"/>
                                  <a:ea typeface="Cambria Math"/>
                                </a:rPr>
                                <m:t>𝜕</m:t>
                              </m:r>
                              <m:sSub>
                                <m:sSubPr>
                                  <m:ctrlPr>
                                    <a:rPr lang="en-US" sz="2400" b="0" i="1" smtClean="0">
                                      <a:latin typeface="Cambria Math"/>
                                      <a:ea typeface="Cambria Math"/>
                                    </a:rPr>
                                  </m:ctrlPr>
                                </m:sSubPr>
                                <m:e>
                                  <m:r>
                                    <a:rPr lang="en-US" sz="2400" b="0" i="1" smtClean="0">
                                      <a:latin typeface="Cambria Math"/>
                                      <a:ea typeface="Cambria Math"/>
                                    </a:rPr>
                                    <m:t>𝛽</m:t>
                                  </m:r>
                                </m:e>
                                <m:sub>
                                  <m:r>
                                    <a:rPr lang="en-US" sz="2400" b="0" i="1" smtClean="0">
                                      <a:latin typeface="Cambria Math"/>
                                      <a:ea typeface="Cambria Math"/>
                                    </a:rPr>
                                    <m:t>𝑖</m:t>
                                  </m:r>
                                </m:sub>
                              </m:sSub>
                            </m:den>
                          </m:f>
                          <m:r>
                            <a:rPr lang="en-US" sz="2400" b="0" i="1" smtClean="0">
                              <a:latin typeface="Cambria Math"/>
                              <a:ea typeface="Cambria Math"/>
                            </a:rPr>
                            <m:t>𝛿</m:t>
                          </m:r>
                          <m:sSub>
                            <m:sSubPr>
                              <m:ctrlPr>
                                <a:rPr lang="en-US" sz="2400" b="0" i="1" smtClean="0">
                                  <a:latin typeface="Cambria Math"/>
                                  <a:ea typeface="Cambria Math"/>
                                </a:rPr>
                              </m:ctrlPr>
                            </m:sSubPr>
                            <m:e>
                              <m:r>
                                <a:rPr lang="en-US" sz="2400" b="0" i="1" smtClean="0">
                                  <a:latin typeface="Cambria Math"/>
                                  <a:ea typeface="Cambria Math"/>
                                </a:rPr>
                                <m:t>𝛽</m:t>
                              </m:r>
                            </m:e>
                            <m:sub>
                              <m:r>
                                <a:rPr lang="en-US" sz="2400" b="0" i="1" smtClean="0">
                                  <a:latin typeface="Cambria Math"/>
                                  <a:ea typeface="Cambria Math"/>
                                </a:rPr>
                                <m:t>𝑖</m:t>
                              </m:r>
                            </m:sub>
                          </m:sSub>
                        </m:e>
                      </m:nary>
                      <m:r>
                        <a:rPr lang="en-US" sz="2400" b="0" i="1" smtClean="0">
                          <a:latin typeface="Cambria Math"/>
                          <a:ea typeface="Cambria Math"/>
                        </a:rPr>
                        <m:t>+</m:t>
                      </m:r>
                      <m:f>
                        <m:fPr>
                          <m:ctrlPr>
                            <a:rPr lang="en-US" sz="2400" b="0" i="1" smtClean="0">
                              <a:latin typeface="Cambria Math"/>
                              <a:ea typeface="Cambria Math"/>
                            </a:rPr>
                          </m:ctrlPr>
                        </m:fPr>
                        <m:num>
                          <m:r>
                            <a:rPr lang="en-US" sz="2400" b="0" i="1" smtClean="0">
                              <a:latin typeface="Cambria Math"/>
                              <a:ea typeface="Cambria Math"/>
                            </a:rPr>
                            <m:t>𝜕</m:t>
                          </m:r>
                          <m:r>
                            <a:rPr lang="en-US" sz="2400" b="0" i="1" smtClean="0">
                              <a:latin typeface="Cambria Math"/>
                              <a:ea typeface="Cambria Math"/>
                            </a:rPr>
                            <m:t>𝑅</m:t>
                          </m:r>
                        </m:num>
                        <m:den>
                          <m:r>
                            <a:rPr lang="en-US" sz="2400" b="0" i="1" smtClean="0">
                              <a:latin typeface="Cambria Math"/>
                              <a:ea typeface="Cambria Math"/>
                            </a:rPr>
                            <m:t>𝜕</m:t>
                          </m:r>
                          <m:r>
                            <a:rPr lang="en-US" sz="2400" b="0" i="1" smtClean="0">
                              <a:latin typeface="Cambria Math"/>
                              <a:ea typeface="Cambria Math"/>
                            </a:rPr>
                            <m:t>𝑡</m:t>
                          </m:r>
                        </m:den>
                      </m:f>
                      <m:r>
                        <a:rPr lang="en-US" sz="2400" b="0" i="1" smtClean="0">
                          <a:latin typeface="Cambria Math"/>
                          <a:ea typeface="Cambria Math"/>
                        </a:rPr>
                        <m:t>𝛿</m:t>
                      </m:r>
                      <m:r>
                        <a:rPr lang="en-US" sz="2400" b="0" i="1" smtClean="0">
                          <a:latin typeface="Cambria Math"/>
                          <a:ea typeface="Cambria Math"/>
                        </a:rPr>
                        <m:t>𝑡</m:t>
                      </m:r>
                      <m:r>
                        <a:rPr lang="en-US" sz="2400" b="0" i="0" smtClean="0">
                          <a:latin typeface="Cambria Math"/>
                          <a:ea typeface="Cambria Math"/>
                        </a:rPr>
                        <m:t>.</m:t>
                      </m:r>
                    </m:oMath>
                  </m:oMathPara>
                </a14:m>
                <a:endParaRPr lang="en-US" sz="2400" b="0" dirty="0" smtClean="0">
                  <a:ea typeface="Cambria Math"/>
                </a:endParaRPr>
              </a:p>
              <a:p>
                <a:r>
                  <a:rPr lang="en-US" sz="2400" dirty="0"/>
                  <a:t>Resulting relations between partial derivatives:</a:t>
                </a:r>
              </a:p>
              <a:p>
                <a:pPr/>
                <a14:m>
                  <m:oMathPara xmlns:m="http://schemas.openxmlformats.org/officeDocument/2006/math">
                    <m:oMathParaPr>
                      <m:jc m:val="centerGroup"/>
                    </m:oMathParaPr>
                    <m:oMath xmlns:m="http://schemas.openxmlformats.org/officeDocument/2006/math">
                      <m:f>
                        <m:fPr>
                          <m:ctrlPr>
                            <a:rPr lang="en-US" sz="2400" i="1" dirty="0" smtClean="0">
                              <a:latin typeface="Cambria Math"/>
                            </a:rPr>
                          </m:ctrlPr>
                        </m:fPr>
                        <m:num>
                          <m:r>
                            <a:rPr lang="en-US" sz="2400" i="1" dirty="0" smtClean="0">
                              <a:latin typeface="Cambria Math"/>
                            </a:rPr>
                            <m:t>𝜕</m:t>
                          </m:r>
                          <m:r>
                            <a:rPr lang="en-US" sz="2400" b="0" i="1" dirty="0" smtClean="0">
                              <a:latin typeface="Cambria Math"/>
                            </a:rPr>
                            <m:t>𝑅</m:t>
                          </m:r>
                        </m:num>
                        <m:den>
                          <m:r>
                            <a:rPr lang="en-US" sz="2400" i="1" dirty="0" smtClean="0">
                              <a:latin typeface="Cambria Math"/>
                            </a:rPr>
                            <m:t>𝜕</m:t>
                          </m:r>
                          <m:sSub>
                            <m:sSubPr>
                              <m:ctrlPr>
                                <a:rPr lang="en-US" sz="2400" i="1" dirty="0" smtClean="0">
                                  <a:latin typeface="Cambria Math"/>
                                </a:rPr>
                              </m:ctrlPr>
                            </m:sSubPr>
                            <m:e>
                              <m:r>
                                <a:rPr lang="en-US" sz="2400" b="0" i="1" dirty="0" smtClean="0">
                                  <a:latin typeface="Cambria Math"/>
                                </a:rPr>
                                <m:t>𝑞</m:t>
                              </m:r>
                            </m:e>
                            <m:sub>
                              <m:r>
                                <a:rPr lang="en-US" sz="2400" b="0" i="1" dirty="0" smtClean="0">
                                  <a:latin typeface="Cambria Math"/>
                                </a:rPr>
                                <m:t>𝑖</m:t>
                              </m:r>
                            </m:sub>
                          </m:sSub>
                        </m:den>
                      </m:f>
                      <m:r>
                        <a:rPr lang="en-US" sz="2400" b="0" i="1" dirty="0" smtClean="0">
                          <a:latin typeface="Cambria Math"/>
                        </a:rPr>
                        <m:t>=</m:t>
                      </m:r>
                      <m:f>
                        <m:fPr>
                          <m:ctrlPr>
                            <a:rPr lang="en-US" sz="2400" i="1" dirty="0" smtClean="0">
                              <a:latin typeface="Cambria Math"/>
                            </a:rPr>
                          </m:ctrlPr>
                        </m:fPr>
                        <m:num>
                          <m:r>
                            <a:rPr lang="en-US" sz="2400" i="1" dirty="0" smtClean="0">
                              <a:latin typeface="Cambria Math"/>
                            </a:rPr>
                            <m:t>𝜕</m:t>
                          </m:r>
                          <m:r>
                            <a:rPr lang="en-US" sz="2400" b="0" i="1" dirty="0" smtClean="0">
                              <a:latin typeface="Cambria Math"/>
                            </a:rPr>
                            <m:t>𝐿</m:t>
                          </m:r>
                        </m:num>
                        <m:den>
                          <m:r>
                            <a:rPr lang="en-US" sz="2400" i="1" dirty="0" smtClean="0">
                              <a:latin typeface="Cambria Math"/>
                            </a:rPr>
                            <m:t>𝜕</m:t>
                          </m:r>
                          <m:sSub>
                            <m:sSubPr>
                              <m:ctrlPr>
                                <a:rPr lang="en-US" sz="2400" i="1" dirty="0" smtClean="0">
                                  <a:latin typeface="Cambria Math"/>
                                </a:rPr>
                              </m:ctrlPr>
                            </m:sSubPr>
                            <m:e>
                              <m:r>
                                <a:rPr lang="en-US" sz="2400" b="0" i="1" dirty="0" smtClean="0">
                                  <a:latin typeface="Cambria Math"/>
                                </a:rPr>
                                <m:t>𝑞</m:t>
                              </m:r>
                            </m:e>
                            <m:sub>
                              <m:r>
                                <a:rPr lang="en-US" sz="2400" b="0" i="1" dirty="0" smtClean="0">
                                  <a:latin typeface="Cambria Math"/>
                                </a:rPr>
                                <m:t>𝑖</m:t>
                              </m:r>
                            </m:sub>
                          </m:sSub>
                        </m:den>
                      </m:f>
                      <m:r>
                        <a:rPr lang="en-US" sz="2400" b="0" i="1" dirty="0" smtClean="0">
                          <a:latin typeface="Cambria Math"/>
                        </a:rPr>
                        <m:t>,</m:t>
                      </m:r>
                      <m:f>
                        <m:fPr>
                          <m:ctrlPr>
                            <a:rPr lang="en-US" sz="2400" i="1" dirty="0" smtClean="0">
                              <a:latin typeface="Cambria Math"/>
                            </a:rPr>
                          </m:ctrlPr>
                        </m:fPr>
                        <m:num>
                          <m:r>
                            <a:rPr lang="en-US" sz="2400" i="1" dirty="0" smtClean="0">
                              <a:latin typeface="Cambria Math"/>
                            </a:rPr>
                            <m:t>𝜕</m:t>
                          </m:r>
                          <m:r>
                            <a:rPr lang="en-US" sz="2400" b="0" i="1" dirty="0" smtClean="0">
                              <a:latin typeface="Cambria Math"/>
                            </a:rPr>
                            <m:t>𝑅</m:t>
                          </m:r>
                        </m:num>
                        <m:den>
                          <m:r>
                            <a:rPr lang="en-US" sz="2400" i="1" dirty="0" smtClean="0">
                              <a:latin typeface="Cambria Math"/>
                            </a:rPr>
                            <m:t>𝜕</m:t>
                          </m:r>
                          <m:sSub>
                            <m:sSubPr>
                              <m:ctrlPr>
                                <a:rPr lang="en-US" sz="2400" i="1" dirty="0" smtClean="0">
                                  <a:latin typeface="Cambria Math"/>
                                </a:rPr>
                              </m:ctrlPr>
                            </m:sSubPr>
                            <m:e>
                              <m:acc>
                                <m:accPr>
                                  <m:chr m:val="̇"/>
                                  <m:ctrlPr>
                                    <a:rPr lang="en-US" sz="2400" i="1" dirty="0" smtClean="0">
                                      <a:latin typeface="Cambria Math"/>
                                    </a:rPr>
                                  </m:ctrlPr>
                                </m:accPr>
                                <m:e>
                                  <m:r>
                                    <a:rPr lang="en-US" sz="2400" b="0" i="1" dirty="0" smtClean="0">
                                      <a:latin typeface="Cambria Math"/>
                                    </a:rPr>
                                    <m:t>𝑞</m:t>
                                  </m:r>
                                </m:e>
                              </m:acc>
                            </m:e>
                            <m:sub>
                              <m:r>
                                <a:rPr lang="en-US" sz="2400" b="0" i="1" dirty="0" smtClean="0">
                                  <a:latin typeface="Cambria Math"/>
                                </a:rPr>
                                <m:t>𝑖</m:t>
                              </m:r>
                            </m:sub>
                          </m:sSub>
                        </m:den>
                      </m:f>
                      <m:r>
                        <a:rPr lang="en-US" sz="2400" b="0" i="1" dirty="0" smtClean="0">
                          <a:latin typeface="Cambria Math"/>
                        </a:rPr>
                        <m:t>=</m:t>
                      </m:r>
                      <m:f>
                        <m:fPr>
                          <m:ctrlPr>
                            <a:rPr lang="en-US" sz="2400" i="1" dirty="0" smtClean="0">
                              <a:latin typeface="Cambria Math"/>
                            </a:rPr>
                          </m:ctrlPr>
                        </m:fPr>
                        <m:num>
                          <m:r>
                            <a:rPr lang="en-US" sz="2400" i="1" dirty="0" smtClean="0">
                              <a:latin typeface="Cambria Math"/>
                            </a:rPr>
                            <m:t>𝜕</m:t>
                          </m:r>
                          <m:r>
                            <a:rPr lang="en-US" sz="2400" b="0" i="1" dirty="0" smtClean="0">
                              <a:latin typeface="Cambria Math"/>
                            </a:rPr>
                            <m:t>𝐿</m:t>
                          </m:r>
                        </m:num>
                        <m:den>
                          <m:r>
                            <a:rPr lang="en-US" sz="2400" i="1" dirty="0" smtClean="0">
                              <a:latin typeface="Cambria Math"/>
                            </a:rPr>
                            <m:t>𝜕</m:t>
                          </m:r>
                          <m:sSub>
                            <m:sSubPr>
                              <m:ctrlPr>
                                <a:rPr lang="en-US" sz="2400" i="1" dirty="0" smtClean="0">
                                  <a:latin typeface="Cambria Math"/>
                                </a:rPr>
                              </m:ctrlPr>
                            </m:sSubPr>
                            <m:e>
                              <m:acc>
                                <m:accPr>
                                  <m:chr m:val="̇"/>
                                  <m:ctrlPr>
                                    <a:rPr lang="en-US" sz="2400" i="1" dirty="0" smtClean="0">
                                      <a:latin typeface="Cambria Math"/>
                                    </a:rPr>
                                  </m:ctrlPr>
                                </m:accPr>
                                <m:e>
                                  <m:r>
                                    <a:rPr lang="en-US" sz="2400" b="0" i="1" dirty="0" smtClean="0">
                                      <a:latin typeface="Cambria Math"/>
                                    </a:rPr>
                                    <m:t>𝑞</m:t>
                                  </m:r>
                                </m:e>
                              </m:acc>
                            </m:e>
                            <m:sub>
                              <m:r>
                                <a:rPr lang="en-US" sz="2400" b="0" i="1" dirty="0" smtClean="0">
                                  <a:latin typeface="Cambria Math"/>
                                </a:rPr>
                                <m:t>𝑖</m:t>
                              </m:r>
                            </m:sub>
                          </m:sSub>
                        </m:den>
                      </m:f>
                      <m:r>
                        <a:rPr lang="en-US" sz="2400" b="0" i="1" dirty="0" smtClean="0">
                          <a:latin typeface="Cambria Math"/>
                        </a:rPr>
                        <m:t>,</m:t>
                      </m:r>
                      <m:r>
                        <a:rPr lang="en-US" sz="2400" b="0" i="1" dirty="0" smtClean="0">
                          <a:latin typeface="Cambria Math"/>
                        </a:rPr>
                        <m:t>𝑖</m:t>
                      </m:r>
                      <m:r>
                        <a:rPr lang="en-US" sz="2400" b="0" i="1" dirty="0" smtClean="0">
                          <a:latin typeface="Cambria Math"/>
                        </a:rPr>
                        <m:t>=</m:t>
                      </m:r>
                      <m:r>
                        <a:rPr lang="en-US" sz="2400" b="0" i="1" dirty="0" smtClean="0">
                          <a:latin typeface="Cambria Math"/>
                        </a:rPr>
                        <m:t>𝑘</m:t>
                      </m:r>
                      <m:r>
                        <a:rPr lang="en-US" sz="2400" b="0" i="1" dirty="0" smtClean="0">
                          <a:latin typeface="Cambria Math"/>
                        </a:rPr>
                        <m:t>+1,…,</m:t>
                      </m:r>
                      <m:r>
                        <a:rPr lang="en-US" sz="2400" b="0" i="1" dirty="0" smtClean="0">
                          <a:latin typeface="Cambria Math"/>
                        </a:rPr>
                        <m:t>𝑛</m:t>
                      </m:r>
                      <m:r>
                        <a:rPr lang="en-US" sz="2400" b="0" i="1" dirty="0" smtClean="0">
                          <a:latin typeface="Cambria Math"/>
                        </a:rPr>
                        <m:t>,</m:t>
                      </m:r>
                    </m:oMath>
                  </m:oMathPara>
                </a14:m>
                <a:endParaRPr lang="en-US" sz="2400" b="0" dirty="0" smtClean="0"/>
              </a:p>
              <a:p>
                <a:pPr/>
                <a14:m>
                  <m:oMathPara xmlns:m="http://schemas.openxmlformats.org/officeDocument/2006/math">
                    <m:oMathParaPr>
                      <m:jc m:val="centerGroup"/>
                    </m:oMathParaPr>
                    <m:oMath xmlns:m="http://schemas.openxmlformats.org/officeDocument/2006/math">
                      <m:f>
                        <m:fPr>
                          <m:ctrlPr>
                            <a:rPr lang="en-US" sz="2400" i="1" dirty="0" smtClean="0">
                              <a:latin typeface="Cambria Math"/>
                            </a:rPr>
                          </m:ctrlPr>
                        </m:fPr>
                        <m:num>
                          <m:r>
                            <a:rPr lang="en-US" sz="2400" i="1" dirty="0" smtClean="0">
                              <a:latin typeface="Cambria Math"/>
                            </a:rPr>
                            <m:t>𝜕</m:t>
                          </m:r>
                          <m:r>
                            <a:rPr lang="en-US" sz="2400" b="0" i="1" dirty="0" smtClean="0">
                              <a:latin typeface="Cambria Math"/>
                            </a:rPr>
                            <m:t>𝑅</m:t>
                          </m:r>
                        </m:num>
                        <m:den>
                          <m:r>
                            <a:rPr lang="en-US" sz="2400" i="1" dirty="0" smtClean="0">
                              <a:latin typeface="Cambria Math"/>
                            </a:rPr>
                            <m:t>𝜕</m:t>
                          </m:r>
                          <m:r>
                            <a:rPr lang="en-US" sz="2400" i="1" dirty="0" smtClean="0">
                              <a:latin typeface="Cambria Math"/>
                            </a:rPr>
                            <m:t>𝑡</m:t>
                          </m:r>
                        </m:den>
                      </m:f>
                      <m:r>
                        <a:rPr lang="en-US" sz="2400" b="0" i="1" dirty="0" smtClean="0">
                          <a:latin typeface="Cambria Math"/>
                        </a:rPr>
                        <m:t>=</m:t>
                      </m:r>
                      <m:f>
                        <m:fPr>
                          <m:ctrlPr>
                            <a:rPr lang="en-US" sz="2400" i="1" dirty="0" smtClean="0">
                              <a:latin typeface="Cambria Math"/>
                            </a:rPr>
                          </m:ctrlPr>
                        </m:fPr>
                        <m:num>
                          <m:r>
                            <a:rPr lang="en-US" sz="2400" i="1" dirty="0" smtClean="0">
                              <a:latin typeface="Cambria Math"/>
                            </a:rPr>
                            <m:t>𝜕</m:t>
                          </m:r>
                          <m:r>
                            <a:rPr lang="en-US" sz="2400" b="0" i="1" dirty="0" smtClean="0">
                              <a:latin typeface="Cambria Math"/>
                            </a:rPr>
                            <m:t>𝐿</m:t>
                          </m:r>
                        </m:num>
                        <m:den>
                          <m:r>
                            <a:rPr lang="en-US" sz="2400" i="1" dirty="0" smtClean="0">
                              <a:latin typeface="Cambria Math"/>
                            </a:rPr>
                            <m:t>𝜕</m:t>
                          </m:r>
                          <m:r>
                            <a:rPr lang="en-US" sz="2400" i="1" dirty="0" smtClean="0">
                              <a:latin typeface="Cambria Math"/>
                            </a:rPr>
                            <m:t>𝑡</m:t>
                          </m:r>
                        </m:den>
                      </m:f>
                      <m:r>
                        <a:rPr lang="en-US" sz="2400" b="0" i="1" dirty="0" smtClean="0">
                          <a:latin typeface="Cambria Math"/>
                        </a:rPr>
                        <m:t>,</m:t>
                      </m:r>
                      <m:r>
                        <a:rPr lang="en-US" sz="2400" i="1" dirty="0" smtClean="0">
                          <a:latin typeface="Cambria Math"/>
                        </a:rPr>
                        <m:t>−</m:t>
                      </m:r>
                      <m:sSub>
                        <m:sSubPr>
                          <m:ctrlPr>
                            <a:rPr lang="en-US" sz="2400" i="1" dirty="0" smtClean="0">
                              <a:latin typeface="Cambria Math"/>
                            </a:rPr>
                          </m:ctrlPr>
                        </m:sSubPr>
                        <m:e>
                          <m:acc>
                            <m:accPr>
                              <m:chr m:val="̇"/>
                              <m:ctrlPr>
                                <a:rPr lang="en-US" sz="2400" i="1" dirty="0" smtClean="0">
                                  <a:latin typeface="Cambria Math"/>
                                </a:rPr>
                              </m:ctrlPr>
                            </m:accPr>
                            <m:e>
                              <m:r>
                                <a:rPr lang="en-US" sz="2400" b="0" i="1" dirty="0" smtClean="0">
                                  <a:latin typeface="Cambria Math"/>
                                </a:rPr>
                                <m:t>𝑞</m:t>
                              </m:r>
                            </m:e>
                          </m:acc>
                        </m:e>
                        <m:sub>
                          <m:r>
                            <a:rPr lang="en-US" sz="2400" b="0" i="1" dirty="0" smtClean="0">
                              <a:latin typeface="Cambria Math"/>
                            </a:rPr>
                            <m:t>𝑖</m:t>
                          </m:r>
                        </m:sub>
                      </m:sSub>
                      <m:r>
                        <a:rPr lang="en-US" sz="2400" b="0" i="1" dirty="0" smtClean="0">
                          <a:latin typeface="Cambria Math"/>
                        </a:rPr>
                        <m:t>=</m:t>
                      </m:r>
                      <m:f>
                        <m:fPr>
                          <m:ctrlPr>
                            <a:rPr lang="en-US" sz="2400" i="1" dirty="0" smtClean="0">
                              <a:latin typeface="Cambria Math"/>
                            </a:rPr>
                          </m:ctrlPr>
                        </m:fPr>
                        <m:num>
                          <m:r>
                            <a:rPr lang="en-US" sz="2400" i="1" dirty="0" smtClean="0">
                              <a:latin typeface="Cambria Math"/>
                            </a:rPr>
                            <m:t>𝜕</m:t>
                          </m:r>
                          <m:r>
                            <a:rPr lang="en-US" sz="2400" b="0" i="1" dirty="0" smtClean="0">
                              <a:latin typeface="Cambria Math"/>
                            </a:rPr>
                            <m:t>𝑅</m:t>
                          </m:r>
                        </m:num>
                        <m:den>
                          <m:r>
                            <a:rPr lang="en-US" sz="2400" i="1" dirty="0" smtClean="0">
                              <a:latin typeface="Cambria Math"/>
                            </a:rPr>
                            <m:t>𝜕</m:t>
                          </m:r>
                          <m:sSub>
                            <m:sSubPr>
                              <m:ctrlPr>
                                <a:rPr lang="en-US" sz="2400" i="1" dirty="0" smtClean="0">
                                  <a:latin typeface="Cambria Math"/>
                                </a:rPr>
                              </m:ctrlPr>
                            </m:sSubPr>
                            <m:e>
                              <m:r>
                                <a:rPr lang="en-US" sz="2400" i="1" dirty="0" smtClean="0">
                                  <a:latin typeface="Cambria Math"/>
                                  <a:ea typeface="Cambria Math"/>
                                </a:rPr>
                                <m:t>𝛽</m:t>
                              </m:r>
                            </m:e>
                            <m:sub>
                              <m:r>
                                <a:rPr lang="en-US" sz="2400" b="0" i="1" dirty="0" smtClean="0">
                                  <a:latin typeface="Cambria Math"/>
                                </a:rPr>
                                <m:t>𝑖</m:t>
                              </m:r>
                            </m:sub>
                          </m:sSub>
                        </m:den>
                      </m:f>
                      <m:r>
                        <a:rPr lang="en-US" sz="2400" b="0" i="1" dirty="0" smtClean="0">
                          <a:latin typeface="Cambria Math"/>
                        </a:rPr>
                        <m:t>,</m:t>
                      </m:r>
                      <m:r>
                        <a:rPr lang="en-US" sz="2400" b="0" i="1" dirty="0" smtClean="0">
                          <a:latin typeface="Cambria Math"/>
                        </a:rPr>
                        <m:t>𝑖</m:t>
                      </m:r>
                      <m:r>
                        <a:rPr lang="en-US" sz="2400" b="0" i="1" dirty="0" smtClean="0">
                          <a:latin typeface="Cambria Math"/>
                        </a:rPr>
                        <m:t>=</m:t>
                      </m:r>
                      <m:r>
                        <a:rPr lang="en-US" sz="2400" b="0" i="1" dirty="0" smtClean="0">
                          <a:latin typeface="Cambria Math"/>
                        </a:rPr>
                        <m:t>𝑘</m:t>
                      </m:r>
                      <m:r>
                        <a:rPr lang="en-US" sz="2400" b="0" i="1" dirty="0" smtClean="0">
                          <a:latin typeface="Cambria Math"/>
                        </a:rPr>
                        <m:t>+1,…,</m:t>
                      </m:r>
                      <m:r>
                        <a:rPr lang="en-US" sz="2400" b="0" i="1" dirty="0" smtClean="0">
                          <a:latin typeface="Cambria Math"/>
                        </a:rPr>
                        <m:t>𝑛</m:t>
                      </m:r>
                      <m:r>
                        <a:rPr lang="en-US" sz="2400" b="0" i="1" dirty="0" smtClean="0">
                          <a:latin typeface="Cambria Math"/>
                        </a:rPr>
                        <m:t>,</m:t>
                      </m:r>
                    </m:oMath>
                  </m:oMathPara>
                </a14:m>
                <a:endParaRPr lang="en-US" sz="2400" dirty="0"/>
              </a:p>
            </p:txBody>
          </p:sp>
        </mc:Choice>
        <mc:Fallback>
          <p:sp>
            <p:nvSpPr>
              <p:cNvPr id="3" name="Rectangle 2"/>
              <p:cNvSpPr>
                <a:spLocks noRot="1" noChangeAspect="1" noMove="1" noResize="1" noEditPoints="1" noAdjustHandles="1" noChangeArrowheads="1" noChangeShapeType="1" noTextEdit="1"/>
              </p:cNvSpPr>
              <p:nvPr/>
            </p:nvSpPr>
            <p:spPr>
              <a:xfrm>
                <a:off x="457200" y="446294"/>
                <a:ext cx="8305800" cy="5641288"/>
              </a:xfrm>
              <a:prstGeom prst="rect">
                <a:avLst/>
              </a:prstGeom>
              <a:blipFill rotWithShape="1">
                <a:blip r:embed="rId3"/>
                <a:stretch>
                  <a:fillRect l="-1101" t="-864"/>
                </a:stretch>
              </a:blipFill>
            </p:spPr>
            <p:txBody>
              <a:bodyPr/>
              <a:lstStyle/>
              <a:p>
                <a:r>
                  <a:rPr lang="en-US">
                    <a:noFill/>
                  </a:rPr>
                  <a:t> </a:t>
                </a:r>
              </a:p>
            </p:txBody>
          </p:sp>
        </mc:Fallback>
      </mc:AlternateContent>
    </p:spTree>
    <p:extLst>
      <p:ext uri="{BB962C8B-B14F-4D97-AF65-F5344CB8AC3E}">
        <p14:creationId xmlns:p14="http://schemas.microsoft.com/office/powerpoint/2010/main" xmlns="" val="692965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Rectangle 1"/>
              <p:cNvSpPr/>
              <p:nvPr/>
            </p:nvSpPr>
            <p:spPr>
              <a:xfrm>
                <a:off x="533400" y="762000"/>
                <a:ext cx="8077200" cy="2629566"/>
              </a:xfrm>
              <a:prstGeom prst="rect">
                <a:avLst/>
              </a:prstGeom>
            </p:spPr>
            <p:txBody>
              <a:bodyPr wrap="square">
                <a:spAutoFit/>
              </a:bodyPr>
              <a:lstStyle/>
              <a:p>
                <a:r>
                  <a:rPr lang="en-US" sz="2400" dirty="0" smtClean="0"/>
                  <a:t>Lagrange equations for the non-cyclic coordinates:</a:t>
                </a:r>
              </a:p>
              <a:p>
                <a:pPr/>
                <a14:m>
                  <m:oMathPara xmlns:m="http://schemas.openxmlformats.org/officeDocument/2006/math">
                    <m:oMathParaPr>
                      <m:jc m:val="centerGroup"/>
                    </m:oMathParaPr>
                    <m:oMath xmlns:m="http://schemas.openxmlformats.org/officeDocument/2006/math">
                      <m:f>
                        <m:fPr>
                          <m:ctrlPr>
                            <a:rPr lang="en-US" sz="2400" i="1" dirty="0" smtClean="0">
                              <a:latin typeface="Cambria Math"/>
                            </a:rPr>
                          </m:ctrlPr>
                        </m:fPr>
                        <m:num>
                          <m:r>
                            <a:rPr lang="en-US" sz="2400" i="1" dirty="0" smtClean="0">
                              <a:latin typeface="Cambria Math"/>
                            </a:rPr>
                            <m:t>𝜕</m:t>
                          </m:r>
                          <m:r>
                            <a:rPr lang="en-US" sz="2400" b="0" i="1" dirty="0" smtClean="0">
                              <a:latin typeface="Cambria Math"/>
                            </a:rPr>
                            <m:t>𝑅</m:t>
                          </m:r>
                        </m:num>
                        <m:den>
                          <m:r>
                            <a:rPr lang="en-US" sz="2400" i="1" dirty="0" smtClean="0">
                              <a:latin typeface="Cambria Math"/>
                            </a:rPr>
                            <m:t>𝜕</m:t>
                          </m:r>
                          <m:sSub>
                            <m:sSubPr>
                              <m:ctrlPr>
                                <a:rPr lang="en-US" sz="2400" i="1" dirty="0" smtClean="0">
                                  <a:latin typeface="Cambria Math"/>
                                </a:rPr>
                              </m:ctrlPr>
                            </m:sSubPr>
                            <m:e>
                              <m:r>
                                <a:rPr lang="en-US" sz="2400" b="0" i="1" dirty="0" smtClean="0">
                                  <a:latin typeface="Cambria Math"/>
                                </a:rPr>
                                <m:t>𝑞</m:t>
                              </m:r>
                            </m:e>
                            <m:sub>
                              <m:r>
                                <a:rPr lang="en-US" sz="2400" b="0" i="1" dirty="0" smtClean="0">
                                  <a:latin typeface="Cambria Math"/>
                                </a:rPr>
                                <m:t>𝑖</m:t>
                              </m:r>
                            </m:sub>
                          </m:sSub>
                        </m:den>
                      </m:f>
                      <m:r>
                        <a:rPr lang="en-US" sz="2400" b="0" i="1" dirty="0" smtClean="0">
                          <a:latin typeface="Cambria Math"/>
                        </a:rPr>
                        <m:t>−</m:t>
                      </m:r>
                      <m:f>
                        <m:fPr>
                          <m:ctrlPr>
                            <a:rPr lang="en-US" sz="2400" b="0" i="1" dirty="0" smtClean="0">
                              <a:latin typeface="Cambria Math"/>
                            </a:rPr>
                          </m:ctrlPr>
                        </m:fPr>
                        <m:num>
                          <m:r>
                            <a:rPr lang="en-US" sz="2400" b="0" i="1" dirty="0" smtClean="0">
                              <a:latin typeface="Cambria Math"/>
                            </a:rPr>
                            <m:t>𝑑</m:t>
                          </m:r>
                        </m:num>
                        <m:den>
                          <m:r>
                            <a:rPr lang="en-US" sz="2400" b="0" i="1" dirty="0" smtClean="0">
                              <a:latin typeface="Cambria Math"/>
                            </a:rPr>
                            <m:t>𝑑𝑡</m:t>
                          </m:r>
                        </m:den>
                      </m:f>
                      <m:d>
                        <m:dPr>
                          <m:ctrlPr>
                            <a:rPr lang="en-US" sz="2400" b="0" i="1" dirty="0" smtClean="0">
                              <a:latin typeface="Cambria Math"/>
                            </a:rPr>
                          </m:ctrlPr>
                        </m:dPr>
                        <m:e>
                          <m:f>
                            <m:fPr>
                              <m:ctrlPr>
                                <a:rPr lang="en-US" sz="2400" i="1" dirty="0" smtClean="0">
                                  <a:latin typeface="Cambria Math"/>
                                </a:rPr>
                              </m:ctrlPr>
                            </m:fPr>
                            <m:num>
                              <m:r>
                                <a:rPr lang="en-US" sz="2400" i="1" dirty="0" smtClean="0">
                                  <a:latin typeface="Cambria Math"/>
                                </a:rPr>
                                <m:t>𝜕</m:t>
                              </m:r>
                              <m:r>
                                <a:rPr lang="en-US" sz="2400" b="0" i="1" dirty="0" smtClean="0">
                                  <a:latin typeface="Cambria Math"/>
                                </a:rPr>
                                <m:t>𝑅</m:t>
                              </m:r>
                            </m:num>
                            <m:den>
                              <m:r>
                                <a:rPr lang="en-US" sz="2400" i="1" dirty="0" smtClean="0">
                                  <a:latin typeface="Cambria Math"/>
                                </a:rPr>
                                <m:t>𝜕</m:t>
                              </m:r>
                              <m:sSub>
                                <m:sSubPr>
                                  <m:ctrlPr>
                                    <a:rPr lang="en-US" sz="2400" i="1" dirty="0" smtClean="0">
                                      <a:latin typeface="Cambria Math"/>
                                    </a:rPr>
                                  </m:ctrlPr>
                                </m:sSubPr>
                                <m:e>
                                  <m:acc>
                                    <m:accPr>
                                      <m:chr m:val="̇"/>
                                      <m:ctrlPr>
                                        <a:rPr lang="en-US" sz="2400" i="1" dirty="0" smtClean="0">
                                          <a:latin typeface="Cambria Math"/>
                                        </a:rPr>
                                      </m:ctrlPr>
                                    </m:accPr>
                                    <m:e>
                                      <m:r>
                                        <a:rPr lang="en-US" sz="2400" b="0" i="1" dirty="0" smtClean="0">
                                          <a:latin typeface="Cambria Math"/>
                                        </a:rPr>
                                        <m:t>𝑞</m:t>
                                      </m:r>
                                    </m:e>
                                  </m:acc>
                                </m:e>
                                <m:sub>
                                  <m:r>
                                    <a:rPr lang="en-US" sz="2400" b="0" i="1" dirty="0" smtClean="0">
                                      <a:latin typeface="Cambria Math"/>
                                    </a:rPr>
                                    <m:t>𝑖</m:t>
                                  </m:r>
                                </m:sub>
                              </m:sSub>
                            </m:den>
                          </m:f>
                        </m:e>
                      </m:d>
                      <m:r>
                        <a:rPr lang="en-US" sz="2400" b="0" i="1" dirty="0" smtClean="0">
                          <a:latin typeface="Cambria Math"/>
                        </a:rPr>
                        <m:t>=</m:t>
                      </m:r>
                      <m:r>
                        <a:rPr lang="en-US" sz="2400" i="1" dirty="0" smtClean="0">
                          <a:latin typeface="Cambria Math"/>
                        </a:rPr>
                        <m:t>0</m:t>
                      </m:r>
                      <m:r>
                        <a:rPr lang="en-US" sz="2400" b="0" i="1" dirty="0" smtClean="0">
                          <a:latin typeface="Cambria Math"/>
                        </a:rPr>
                        <m:t>,</m:t>
                      </m:r>
                      <m:r>
                        <a:rPr lang="en-US" sz="2400" b="0" i="1" dirty="0" smtClean="0">
                          <a:latin typeface="Cambria Math"/>
                        </a:rPr>
                        <m:t>𝑖</m:t>
                      </m:r>
                      <m:r>
                        <a:rPr lang="en-US" sz="2400" b="0" i="1" dirty="0" smtClean="0">
                          <a:latin typeface="Cambria Math"/>
                        </a:rPr>
                        <m:t>=</m:t>
                      </m:r>
                      <m:r>
                        <a:rPr lang="en-US" sz="2400" b="0" i="1" dirty="0" smtClean="0">
                          <a:latin typeface="Cambria Math"/>
                        </a:rPr>
                        <m:t>𝑘</m:t>
                      </m:r>
                      <m:r>
                        <a:rPr lang="en-US" sz="2400" b="0" i="1" dirty="0" smtClean="0">
                          <a:latin typeface="Cambria Math"/>
                        </a:rPr>
                        <m:t>+1,…,</m:t>
                      </m:r>
                      <m:r>
                        <a:rPr lang="en-US" sz="2400" b="0" i="1" dirty="0" smtClean="0">
                          <a:latin typeface="Cambria Math"/>
                        </a:rPr>
                        <m:t>𝑛</m:t>
                      </m:r>
                      <m:r>
                        <a:rPr lang="en-US" sz="2400" b="0" i="1" dirty="0" smtClean="0">
                          <a:latin typeface="Cambria Math"/>
                        </a:rPr>
                        <m:t>,</m:t>
                      </m:r>
                    </m:oMath>
                  </m:oMathPara>
                </a14:m>
                <a:endParaRPr lang="en-US" sz="2400" b="0" dirty="0" smtClean="0"/>
              </a:p>
              <a:p>
                <a:r>
                  <a:rPr lang="en-US" sz="2400" dirty="0" smtClean="0"/>
                  <a:t>Time </a:t>
                </a:r>
                <a:r>
                  <a:rPr lang="en-US" sz="2400" dirty="0"/>
                  <a:t>evolution of cyclic coordinates:</a:t>
                </a:r>
              </a:p>
              <a:p>
                <a:pPr/>
                <a14:m>
                  <m:oMathPara xmlns:m="http://schemas.openxmlformats.org/officeDocument/2006/math">
                    <m:oMathParaPr>
                      <m:jc m:val="centerGroup"/>
                    </m:oMathParaPr>
                    <m:oMath xmlns:m="http://schemas.openxmlformats.org/officeDocument/2006/math">
                      <m:sSub>
                        <m:sSubPr>
                          <m:ctrlPr>
                            <a:rPr lang="en-US" sz="2400" i="1" smtClean="0">
                              <a:latin typeface="Cambria Math"/>
                            </a:rPr>
                          </m:ctrlPr>
                        </m:sSubPr>
                        <m:e>
                          <m:r>
                            <a:rPr lang="en-US" sz="2400" b="0" i="1" smtClean="0">
                              <a:latin typeface="Cambria Math"/>
                            </a:rPr>
                            <m:t>𝑞</m:t>
                          </m:r>
                        </m:e>
                        <m:sub>
                          <m:r>
                            <a:rPr lang="en-US" sz="2400" b="0" i="1" smtClean="0">
                              <a:latin typeface="Cambria Math"/>
                            </a:rPr>
                            <m:t>𝑖</m:t>
                          </m:r>
                        </m:sub>
                      </m:sSub>
                      <m:d>
                        <m:dPr>
                          <m:ctrlPr>
                            <a:rPr lang="en-US" sz="2400" b="0" i="1" smtClean="0">
                              <a:latin typeface="Cambria Math"/>
                            </a:rPr>
                          </m:ctrlPr>
                        </m:dPr>
                        <m:e>
                          <m:r>
                            <a:rPr lang="en-US" sz="2400" b="0" i="1" smtClean="0">
                              <a:latin typeface="Cambria Math"/>
                            </a:rPr>
                            <m:t>𝑡</m:t>
                          </m:r>
                        </m:e>
                      </m:d>
                      <m:r>
                        <a:rPr lang="en-US" sz="2400" b="0" i="1" smtClean="0">
                          <a:latin typeface="Cambria Math"/>
                        </a:rPr>
                        <m:t>=−</m:t>
                      </m:r>
                      <m:nary>
                        <m:naryPr>
                          <m:limLoc m:val="undOvr"/>
                          <m:subHide m:val="on"/>
                          <m:supHide m:val="on"/>
                          <m:ctrlPr>
                            <a:rPr lang="en-US" sz="2400" b="0" i="1" smtClean="0">
                              <a:latin typeface="Cambria Math"/>
                            </a:rPr>
                          </m:ctrlPr>
                        </m:naryPr>
                        <m:sub/>
                        <m:sup/>
                        <m:e>
                          <m:f>
                            <m:fPr>
                              <m:ctrlPr>
                                <a:rPr lang="en-US" sz="2400" i="1" dirty="0" smtClean="0">
                                  <a:latin typeface="Cambria Math"/>
                                </a:rPr>
                              </m:ctrlPr>
                            </m:fPr>
                            <m:num>
                              <m:r>
                                <a:rPr lang="en-US" sz="2400" i="1" dirty="0" smtClean="0">
                                  <a:latin typeface="Cambria Math"/>
                                </a:rPr>
                                <m:t>𝜕</m:t>
                              </m:r>
                              <m:r>
                                <a:rPr lang="en-US" sz="2400" b="0" i="1" dirty="0" smtClean="0">
                                  <a:latin typeface="Cambria Math"/>
                                </a:rPr>
                                <m:t>𝑅</m:t>
                              </m:r>
                            </m:num>
                            <m:den>
                              <m:r>
                                <a:rPr lang="en-US" sz="2400" i="1" dirty="0" smtClean="0">
                                  <a:latin typeface="Cambria Math"/>
                                </a:rPr>
                                <m:t>𝜕</m:t>
                              </m:r>
                              <m:sSub>
                                <m:sSubPr>
                                  <m:ctrlPr>
                                    <a:rPr lang="en-US" sz="2400" i="1" dirty="0" smtClean="0">
                                      <a:latin typeface="Cambria Math"/>
                                    </a:rPr>
                                  </m:ctrlPr>
                                </m:sSubPr>
                                <m:e>
                                  <m:r>
                                    <a:rPr lang="en-US" sz="2400" i="1" dirty="0" smtClean="0">
                                      <a:latin typeface="Cambria Math"/>
                                      <a:ea typeface="Cambria Math"/>
                                    </a:rPr>
                                    <m:t>𝛽</m:t>
                                  </m:r>
                                </m:e>
                                <m:sub>
                                  <m:r>
                                    <a:rPr lang="en-US" sz="2400" b="0" i="1" dirty="0" smtClean="0">
                                      <a:latin typeface="Cambria Math"/>
                                    </a:rPr>
                                    <m:t>𝑖</m:t>
                                  </m:r>
                                </m:sub>
                              </m:sSub>
                            </m:den>
                          </m:f>
                          <m:r>
                            <a:rPr lang="en-US" sz="2400" b="0" i="1" smtClean="0">
                              <a:latin typeface="Cambria Math"/>
                            </a:rPr>
                            <m:t>𝑑𝑡</m:t>
                          </m:r>
                        </m:e>
                      </m:nary>
                      <m:r>
                        <a:rPr lang="en-US" sz="2400" b="0" i="1" smtClean="0">
                          <a:latin typeface="Cambria Math"/>
                        </a:rPr>
                        <m:t>,</m:t>
                      </m:r>
                      <m:r>
                        <a:rPr lang="en-US" sz="2400" b="0" i="1" smtClean="0">
                          <a:latin typeface="Cambria Math"/>
                        </a:rPr>
                        <m:t>𝑖</m:t>
                      </m:r>
                      <m:r>
                        <a:rPr lang="en-US" sz="2400" b="0" i="1" smtClean="0">
                          <a:latin typeface="Cambria Math"/>
                        </a:rPr>
                        <m:t>=1,…,</m:t>
                      </m:r>
                      <m:r>
                        <a:rPr lang="en-US" sz="2400" b="0" i="1" smtClean="0">
                          <a:latin typeface="Cambria Math"/>
                        </a:rPr>
                        <m:t>𝑘</m:t>
                      </m:r>
                      <m:r>
                        <a:rPr lang="en-US" sz="2400" b="0" i="1" smtClean="0">
                          <a:latin typeface="Cambria Math"/>
                        </a:rPr>
                        <m:t>.</m:t>
                      </m:r>
                    </m:oMath>
                  </m:oMathPara>
                </a14:m>
                <a:endParaRPr lang="en-US" sz="2400" dirty="0" smtClean="0"/>
              </a:p>
            </p:txBody>
          </p:sp>
        </mc:Choice>
        <mc:Fallback>
          <p:sp>
            <p:nvSpPr>
              <p:cNvPr id="2" name="Rectangle 1"/>
              <p:cNvSpPr>
                <a:spLocks noRot="1" noChangeAspect="1" noMove="1" noResize="1" noEditPoints="1" noAdjustHandles="1" noChangeArrowheads="1" noChangeShapeType="1" noTextEdit="1"/>
              </p:cNvSpPr>
              <p:nvPr/>
            </p:nvSpPr>
            <p:spPr>
              <a:xfrm>
                <a:off x="533400" y="762000"/>
                <a:ext cx="8077200" cy="2629566"/>
              </a:xfrm>
              <a:prstGeom prst="rect">
                <a:avLst/>
              </a:prstGeom>
              <a:blipFill rotWithShape="1">
                <a:blip r:embed="rId3"/>
                <a:stretch>
                  <a:fillRect l="-1208" t="-1856"/>
                </a:stretch>
              </a:blipFill>
            </p:spPr>
            <p:txBody>
              <a:bodyPr/>
              <a:lstStyle/>
              <a:p>
                <a:r>
                  <a:rPr lang="en-US">
                    <a:noFill/>
                  </a:rPr>
                  <a:t> </a:t>
                </a:r>
              </a:p>
            </p:txBody>
          </p:sp>
        </mc:Fallback>
      </mc:AlternateContent>
    </p:spTree>
    <p:extLst>
      <p:ext uri="{BB962C8B-B14F-4D97-AF65-F5344CB8AC3E}">
        <p14:creationId xmlns:p14="http://schemas.microsoft.com/office/powerpoint/2010/main" xmlns="" val="21702189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4" name="TextBox 3"/>
              <p:cNvSpPr txBox="1"/>
              <p:nvPr/>
            </p:nvSpPr>
            <p:spPr>
              <a:xfrm>
                <a:off x="685800" y="762000"/>
                <a:ext cx="7772400" cy="2308324"/>
              </a:xfrm>
              <a:prstGeom prst="rect">
                <a:avLst/>
              </a:prstGeom>
              <a:noFill/>
            </p:spPr>
            <p:txBody>
              <a:bodyPr wrap="square" rtlCol="0">
                <a:spAutoFit/>
              </a:bodyPr>
              <a:lstStyle/>
              <a:p>
                <a:pPr algn="just"/>
                <a:r>
                  <a:rPr lang="en-US" sz="2400" b="1" dirty="0"/>
                  <a:t>Question:</a:t>
                </a:r>
                <a:endParaRPr lang="en-US" sz="2400" dirty="0"/>
              </a:p>
              <a:p>
                <a:pPr algn="just"/>
                <a:r>
                  <a:rPr lang="en-US" sz="2400" b="1" dirty="0"/>
                  <a:t> </a:t>
                </a:r>
                <a:endParaRPr lang="en-US" sz="2400" dirty="0"/>
              </a:p>
              <a:p>
                <a:pPr algn="just"/>
                <a:r>
                  <a:rPr lang="en-US" sz="2400" dirty="0"/>
                  <a:t>Consider the Atwood's machine shown in Figure. Let </a:t>
                </a:r>
                <a14:m>
                  <m:oMath xmlns:m="http://schemas.openxmlformats.org/officeDocument/2006/math">
                    <m:r>
                      <a:rPr lang="en-US" sz="2400" i="1">
                        <a:latin typeface="Cambria Math"/>
                      </a:rPr>
                      <m:t>𝑥</m:t>
                    </m:r>
                  </m:oMath>
                </a14:m>
                <a:r>
                  <a:rPr lang="en-US" sz="2400" i="1" dirty="0"/>
                  <a:t/>
                </a:r>
                <a:r>
                  <a:rPr lang="en-US" sz="2400" dirty="0"/>
                  <a:t>be the vertical position of the left mass, with upward taken to be positive. Find the Hamiltonian in terms of </a:t>
                </a:r>
                <a14:m>
                  <m:oMath xmlns:m="http://schemas.openxmlformats.org/officeDocument/2006/math">
                    <m:r>
                      <a:rPr lang="en-US" sz="2400" i="1">
                        <a:latin typeface="Cambria Math"/>
                      </a:rPr>
                      <m:t>𝑥</m:t>
                    </m:r>
                  </m:oMath>
                </a14:m>
                <a:r>
                  <a:rPr lang="en-US" sz="2400" i="1" dirty="0"/>
                  <a:t/>
                </a:r>
                <a:r>
                  <a:rPr lang="en-US" sz="2400" dirty="0"/>
                  <a:t>and its conjugate momentum, and then write down Hamilton's equations</a:t>
                </a:r>
                <a:r>
                  <a:rPr lang="en-US" sz="2400" dirty="0" smtClean="0"/>
                  <a:t>.</a:t>
                </a:r>
                <a:endParaRPr lang="en-US" sz="2400" dirty="0"/>
              </a:p>
            </p:txBody>
          </p:sp>
        </mc:Choice>
        <mc:Fallback>
          <p:sp>
            <p:nvSpPr>
              <p:cNvPr id="4" name="TextBox 3"/>
              <p:cNvSpPr txBox="1">
                <a:spLocks noRot="1" noChangeAspect="1" noMove="1" noResize="1" noEditPoints="1" noAdjustHandles="1" noChangeArrowheads="1" noChangeShapeType="1" noTextEdit="1"/>
              </p:cNvSpPr>
              <p:nvPr/>
            </p:nvSpPr>
            <p:spPr>
              <a:xfrm>
                <a:off x="685800" y="762000"/>
                <a:ext cx="7772400" cy="2308324"/>
              </a:xfrm>
              <a:prstGeom prst="rect">
                <a:avLst/>
              </a:prstGeom>
              <a:blipFill rotWithShape="1">
                <a:blip r:embed="rId3"/>
                <a:stretch>
                  <a:fillRect l="-1255" t="-2111" r="-1176" b="-5013"/>
                </a:stretch>
              </a:blipFill>
            </p:spPr>
            <p:txBody>
              <a:bodyPr/>
              <a:lstStyle/>
              <a:p>
                <a:r>
                  <a:rPr lang="en-US">
                    <a:noFill/>
                  </a:rPr>
                  <a:t> </a:t>
                </a:r>
              </a:p>
            </p:txBody>
          </p:sp>
        </mc:Fallback>
      </mc:AlternateContent>
      <p:pic>
        <p:nvPicPr>
          <p:cNvPr id="6" name="Picture 5"/>
          <p:cNvPicPr/>
          <p:nvPr/>
        </p:nvPicPr>
        <p:blipFill>
          <a:blip r:embed="rId4">
            <a:extLst>
              <a:ext uri="{28A0092B-C50C-407E-A947-70E740481C1C}">
                <a14:useLocalDpi xmlns:a14="http://schemas.microsoft.com/office/drawing/2010/main" xmlns="" val="0"/>
              </a:ext>
            </a:extLst>
          </a:blip>
          <a:srcRect/>
          <a:stretch>
            <a:fillRect/>
          </a:stretch>
        </p:blipFill>
        <p:spPr bwMode="auto">
          <a:xfrm>
            <a:off x="2743200" y="3195637"/>
            <a:ext cx="4038600" cy="3052763"/>
          </a:xfrm>
          <a:prstGeom prst="rect">
            <a:avLst/>
          </a:prstGeom>
          <a:noFill/>
          <a:ln>
            <a:noFill/>
          </a:ln>
        </p:spPr>
      </p:pic>
      <p:sp>
        <p:nvSpPr>
          <p:cNvPr id="5" name="Rectangle 3"/>
          <p:cNvSpPr txBox="1">
            <a:spLocks noChangeArrowheads="1"/>
          </p:cNvSpPr>
          <p:nvPr/>
        </p:nvSpPr>
        <p:spPr>
          <a:xfrm>
            <a:off x="457200" y="180975"/>
            <a:ext cx="8229600" cy="9144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smtClean="0">
                <a:ln>
                  <a:noFill/>
                </a:ln>
                <a:solidFill>
                  <a:schemeClr val="tx1"/>
                </a:solidFill>
                <a:effectLst/>
                <a:uLnTx/>
                <a:uFillTx/>
                <a:latin typeface="+mj-lt"/>
                <a:ea typeface="+mj-ea"/>
                <a:cs typeface="+mj-cs"/>
              </a:rPr>
              <a:t>Miscalleneous Problems</a:t>
            </a:r>
            <a:endParaRPr kumimoji="0" lang="en-US" sz="4400" b="0" i="0" u="none" strike="noStrike" kern="1200" cap="none" spc="0" normalizeH="0" baseline="0" noProof="0" dirty="0" smtClean="0">
              <a:ln>
                <a:noFill/>
              </a:ln>
              <a:solidFill>
                <a:schemeClr val="tx1"/>
              </a:solidFill>
              <a:effectLst/>
              <a:uLnTx/>
              <a:uFillTx/>
              <a:latin typeface="+mj-lt"/>
              <a:ea typeface="+mj-ea"/>
              <a:cs typeface="+mj-cs"/>
            </a:endParaRPr>
          </a:p>
        </p:txBody>
      </p:sp>
    </p:spTree>
    <p:extLst>
      <p:ext uri="{BB962C8B-B14F-4D97-AF65-F5344CB8AC3E}">
        <p14:creationId xmlns:p14="http://schemas.microsoft.com/office/powerpoint/2010/main" xmlns="" val="22403010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Rectangle 1"/>
              <p:cNvSpPr/>
              <p:nvPr/>
            </p:nvSpPr>
            <p:spPr>
              <a:xfrm>
                <a:off x="762000" y="443660"/>
                <a:ext cx="7620000" cy="5195140"/>
              </a:xfrm>
              <a:prstGeom prst="rect">
                <a:avLst/>
              </a:prstGeom>
            </p:spPr>
            <p:txBody>
              <a:bodyPr wrap="square">
                <a:spAutoFit/>
              </a:bodyPr>
              <a:lstStyle/>
              <a:p>
                <a:pPr algn="just"/>
                <a:r>
                  <a:rPr lang="en-US" sz="2400" b="1" dirty="0" smtClean="0"/>
                  <a:t>Solution:</a:t>
                </a:r>
                <a:endParaRPr lang="en-US" sz="2400" dirty="0"/>
              </a:p>
              <a:p>
                <a:pPr algn="just"/>
                <a:r>
                  <a:rPr lang="en-US" sz="2400" dirty="0"/>
                  <a:t>If the left mass moves up by </a:t>
                </a:r>
                <a:r>
                  <a:rPr lang="en-US" sz="2400" i="1" dirty="0"/>
                  <a:t>x</a:t>
                </a:r>
                <a:r>
                  <a:rPr lang="en-US" sz="2400" dirty="0"/>
                  <a:t>, then the right mass moves down by </a:t>
                </a:r>
                <a:r>
                  <a:rPr lang="en-US" sz="2400" i="1" dirty="0"/>
                  <a:t>x</a:t>
                </a:r>
                <a:r>
                  <a:rPr lang="en-US" sz="2400" dirty="0"/>
                  <a:t>, so the </a:t>
                </a:r>
                <a:r>
                  <a:rPr lang="en-US" sz="2400" dirty="0" err="1"/>
                  <a:t>Lagrangian</a:t>
                </a:r>
                <a:r>
                  <a:rPr lang="en-US" sz="2400" dirty="0"/>
                  <a:t> is</a:t>
                </a:r>
              </a:p>
              <a:p>
                <a:pPr algn="just"/>
                <a14:m>
                  <m:oMathPara xmlns:m="http://schemas.openxmlformats.org/officeDocument/2006/math">
                    <m:oMathParaPr>
                      <m:jc m:val="centerGroup"/>
                    </m:oMathParaPr>
                    <m:oMath xmlns:m="http://schemas.openxmlformats.org/officeDocument/2006/math">
                      <m:r>
                        <a:rPr lang="en-US" sz="2400" i="1">
                          <a:latin typeface="Cambria Math"/>
                        </a:rPr>
                        <m:t>𝐿</m:t>
                      </m:r>
                      <m:r>
                        <a:rPr lang="en-US" sz="2400" i="1">
                          <a:latin typeface="Cambria Math"/>
                        </a:rPr>
                        <m:t>=</m:t>
                      </m:r>
                      <m:f>
                        <m:fPr>
                          <m:ctrlPr>
                            <a:rPr lang="en-US" sz="2400" i="1">
                              <a:latin typeface="Cambria Math"/>
                            </a:rPr>
                          </m:ctrlPr>
                        </m:fPr>
                        <m:num>
                          <m:r>
                            <a:rPr lang="en-US" sz="2400" i="1">
                              <a:latin typeface="Cambria Math"/>
                            </a:rPr>
                            <m:t>1</m:t>
                          </m:r>
                        </m:num>
                        <m:den>
                          <m:r>
                            <a:rPr lang="en-US" sz="2400" i="1">
                              <a:latin typeface="Cambria Math"/>
                            </a:rPr>
                            <m:t>2</m:t>
                          </m:r>
                        </m:den>
                      </m:f>
                      <m:sSub>
                        <m:sSubPr>
                          <m:ctrlPr>
                            <a:rPr lang="en-US" sz="2400" i="1">
                              <a:latin typeface="Cambria Math"/>
                            </a:rPr>
                          </m:ctrlPr>
                        </m:sSubPr>
                        <m:e>
                          <m:r>
                            <a:rPr lang="en-US" sz="2400" i="1">
                              <a:latin typeface="Cambria Math"/>
                            </a:rPr>
                            <m:t>𝑚</m:t>
                          </m:r>
                        </m:e>
                        <m:sub>
                          <m:r>
                            <a:rPr lang="en-US" sz="2400" i="1">
                              <a:latin typeface="Cambria Math"/>
                            </a:rPr>
                            <m:t>1</m:t>
                          </m:r>
                        </m:sub>
                      </m:sSub>
                      <m:sSup>
                        <m:sSupPr>
                          <m:ctrlPr>
                            <a:rPr lang="en-US" sz="2400" i="1">
                              <a:latin typeface="Cambria Math"/>
                            </a:rPr>
                          </m:ctrlPr>
                        </m:sSupPr>
                        <m:e>
                          <m:acc>
                            <m:accPr>
                              <m:chr m:val="̇"/>
                              <m:ctrlPr>
                                <a:rPr lang="en-US" sz="2400" i="1">
                                  <a:latin typeface="Cambria Math"/>
                                </a:rPr>
                              </m:ctrlPr>
                            </m:accPr>
                            <m:e>
                              <m:r>
                                <a:rPr lang="en-US" sz="2400" i="1">
                                  <a:latin typeface="Cambria Math"/>
                                </a:rPr>
                                <m:t>𝑥</m:t>
                              </m:r>
                            </m:e>
                          </m:acc>
                        </m:e>
                        <m:sup>
                          <m:r>
                            <a:rPr lang="en-US" sz="2400" i="1">
                              <a:latin typeface="Cambria Math"/>
                            </a:rPr>
                            <m:t>2</m:t>
                          </m:r>
                        </m:sup>
                      </m:sSup>
                      <m:r>
                        <a:rPr lang="en-US" sz="2400" i="1">
                          <a:latin typeface="Cambria Math"/>
                        </a:rPr>
                        <m:t>+</m:t>
                      </m:r>
                      <m:f>
                        <m:fPr>
                          <m:ctrlPr>
                            <a:rPr lang="en-US" sz="2400" i="1">
                              <a:latin typeface="Cambria Math"/>
                            </a:rPr>
                          </m:ctrlPr>
                        </m:fPr>
                        <m:num>
                          <m:r>
                            <a:rPr lang="en-US" sz="2400" i="1">
                              <a:latin typeface="Cambria Math"/>
                            </a:rPr>
                            <m:t>1</m:t>
                          </m:r>
                        </m:num>
                        <m:den>
                          <m:r>
                            <a:rPr lang="en-US" sz="2400" i="1">
                              <a:latin typeface="Cambria Math"/>
                            </a:rPr>
                            <m:t>2</m:t>
                          </m:r>
                        </m:den>
                      </m:f>
                      <m:sSub>
                        <m:sSubPr>
                          <m:ctrlPr>
                            <a:rPr lang="en-US" sz="2400" i="1">
                              <a:latin typeface="Cambria Math"/>
                            </a:rPr>
                          </m:ctrlPr>
                        </m:sSubPr>
                        <m:e>
                          <m:r>
                            <a:rPr lang="en-US" sz="2400" i="1">
                              <a:latin typeface="Cambria Math"/>
                            </a:rPr>
                            <m:t>𝑚</m:t>
                          </m:r>
                        </m:e>
                        <m:sub>
                          <m:r>
                            <a:rPr lang="en-US" sz="2400" i="1">
                              <a:latin typeface="Cambria Math"/>
                            </a:rPr>
                            <m:t>2</m:t>
                          </m:r>
                        </m:sub>
                      </m:sSub>
                      <m:sSup>
                        <m:sSupPr>
                          <m:ctrlPr>
                            <a:rPr lang="en-US" sz="2400" i="1">
                              <a:latin typeface="Cambria Math"/>
                            </a:rPr>
                          </m:ctrlPr>
                        </m:sSupPr>
                        <m:e>
                          <m:acc>
                            <m:accPr>
                              <m:chr m:val="̇"/>
                              <m:ctrlPr>
                                <a:rPr lang="en-US" sz="2400" i="1">
                                  <a:latin typeface="Cambria Math"/>
                                </a:rPr>
                              </m:ctrlPr>
                            </m:accPr>
                            <m:e>
                              <m:r>
                                <a:rPr lang="en-US" sz="2400" i="1">
                                  <a:latin typeface="Cambria Math"/>
                                </a:rPr>
                                <m:t>𝑥</m:t>
                              </m:r>
                            </m:e>
                          </m:acc>
                        </m:e>
                        <m:sup>
                          <m:r>
                            <a:rPr lang="en-US" sz="2400" i="1">
                              <a:latin typeface="Cambria Math"/>
                            </a:rPr>
                            <m:t>2</m:t>
                          </m:r>
                        </m:sup>
                      </m:sSup>
                      <m:r>
                        <a:rPr lang="en-US" sz="2400" i="1">
                          <a:latin typeface="Cambria Math"/>
                        </a:rPr>
                        <m:t>−</m:t>
                      </m:r>
                      <m:r>
                        <a:rPr lang="en-US" sz="2400" i="1">
                          <a:latin typeface="Cambria Math"/>
                        </a:rPr>
                        <m:t>𝑔</m:t>
                      </m:r>
                      <m:d>
                        <m:dPr>
                          <m:ctrlPr>
                            <a:rPr lang="en-US" sz="2400" i="1">
                              <a:latin typeface="Cambria Math"/>
                            </a:rPr>
                          </m:ctrlPr>
                        </m:dPr>
                        <m:e>
                          <m:sSub>
                            <m:sSubPr>
                              <m:ctrlPr>
                                <a:rPr lang="en-US" sz="2400" i="1">
                                  <a:latin typeface="Cambria Math"/>
                                </a:rPr>
                              </m:ctrlPr>
                            </m:sSubPr>
                            <m:e>
                              <m:r>
                                <a:rPr lang="en-US" sz="2400" i="1">
                                  <a:latin typeface="Cambria Math"/>
                                </a:rPr>
                                <m:t>𝑚</m:t>
                              </m:r>
                            </m:e>
                            <m:sub>
                              <m:r>
                                <a:rPr lang="en-US" sz="2400" i="1">
                                  <a:latin typeface="Cambria Math"/>
                                </a:rPr>
                                <m:t>1</m:t>
                              </m:r>
                            </m:sub>
                          </m:sSub>
                          <m:r>
                            <a:rPr lang="en-US" sz="2400" i="1">
                              <a:latin typeface="Cambria Math"/>
                            </a:rPr>
                            <m:t>−</m:t>
                          </m:r>
                          <m:sSub>
                            <m:sSubPr>
                              <m:ctrlPr>
                                <a:rPr lang="en-US" sz="2400" i="1">
                                  <a:latin typeface="Cambria Math"/>
                                </a:rPr>
                              </m:ctrlPr>
                            </m:sSubPr>
                            <m:e>
                              <m:r>
                                <a:rPr lang="en-US" sz="2400" i="1">
                                  <a:latin typeface="Cambria Math"/>
                                </a:rPr>
                                <m:t>𝑚</m:t>
                              </m:r>
                            </m:e>
                            <m:sub>
                              <m:r>
                                <a:rPr lang="en-US" sz="2400" i="1">
                                  <a:latin typeface="Cambria Math"/>
                                </a:rPr>
                                <m:t>2</m:t>
                              </m:r>
                            </m:sub>
                          </m:sSub>
                        </m:e>
                      </m:d>
                      <m:r>
                        <a:rPr lang="en-US" sz="2400" i="1">
                          <a:latin typeface="Cambria Math"/>
                        </a:rPr>
                        <m:t>𝑥</m:t>
                      </m:r>
                      <m:r>
                        <a:rPr lang="en-US" sz="2400" i="1">
                          <a:latin typeface="Cambria Math"/>
                        </a:rPr>
                        <m:t>.</m:t>
                      </m:r>
                    </m:oMath>
                  </m:oMathPara>
                </a14:m>
                <a:endParaRPr lang="en-US" sz="2400" dirty="0"/>
              </a:p>
              <a:p>
                <a:pPr algn="just"/>
                <a:r>
                  <a:rPr lang="en-US" sz="2400" dirty="0"/>
                  <a:t>The momentum conjugate to </a:t>
                </a:r>
                <a14:m>
                  <m:oMath xmlns:m="http://schemas.openxmlformats.org/officeDocument/2006/math">
                    <m:r>
                      <a:rPr lang="en-US" sz="2400" i="1">
                        <a:latin typeface="Cambria Math"/>
                      </a:rPr>
                      <m:t>𝑥</m:t>
                    </m:r>
                  </m:oMath>
                </a14:m>
                <a:r>
                  <a:rPr lang="en-US" sz="2400" i="1" dirty="0"/>
                  <a:t/>
                </a:r>
                <a:r>
                  <a:rPr lang="en-US" sz="2400" dirty="0"/>
                  <a:t>is </a:t>
                </a:r>
              </a:p>
              <a:p>
                <a:pPr algn="just"/>
                <a14:m>
                  <m:oMathPara xmlns:m="http://schemas.openxmlformats.org/officeDocument/2006/math">
                    <m:oMathParaPr>
                      <m:jc m:val="centerGroup"/>
                    </m:oMathParaPr>
                    <m:oMath xmlns:m="http://schemas.openxmlformats.org/officeDocument/2006/math">
                      <m:r>
                        <a:rPr lang="en-US" sz="2400" i="1">
                          <a:latin typeface="Cambria Math"/>
                        </a:rPr>
                        <m:t>𝑝</m:t>
                      </m:r>
                      <m:r>
                        <a:rPr lang="en-US" sz="2400" b="0" i="1" smtClean="0">
                          <a:latin typeface="Cambria Math"/>
                        </a:rPr>
                        <m:t>=</m:t>
                      </m:r>
                      <m:f>
                        <m:fPr>
                          <m:ctrlPr>
                            <a:rPr lang="en-US" sz="2400" i="1">
                              <a:latin typeface="Cambria Math"/>
                            </a:rPr>
                          </m:ctrlPr>
                        </m:fPr>
                        <m:num>
                          <m:r>
                            <a:rPr lang="en-US" sz="2400" i="1">
                              <a:latin typeface="Cambria Math"/>
                            </a:rPr>
                            <m:t>𝜕</m:t>
                          </m:r>
                          <m:r>
                            <a:rPr lang="en-US" sz="2400" i="1">
                              <a:latin typeface="Cambria Math"/>
                            </a:rPr>
                            <m:t>𝐿</m:t>
                          </m:r>
                        </m:num>
                        <m:den>
                          <m:r>
                            <a:rPr lang="en-US" sz="2400" i="1">
                              <a:latin typeface="Cambria Math"/>
                            </a:rPr>
                            <m:t>𝜕</m:t>
                          </m:r>
                          <m:acc>
                            <m:accPr>
                              <m:chr m:val="̇"/>
                              <m:ctrlPr>
                                <a:rPr lang="en-US" sz="2400" i="1">
                                  <a:latin typeface="Cambria Math"/>
                                </a:rPr>
                              </m:ctrlPr>
                            </m:accPr>
                            <m:e>
                              <m:r>
                                <a:rPr lang="en-US" sz="2400" i="1">
                                  <a:latin typeface="Cambria Math"/>
                                </a:rPr>
                                <m:t>𝑥</m:t>
                              </m:r>
                            </m:e>
                          </m:acc>
                        </m:den>
                      </m:f>
                      <m:r>
                        <a:rPr lang="en-US" sz="2400" i="1">
                          <a:latin typeface="Cambria Math"/>
                        </a:rPr>
                        <m:t>=</m:t>
                      </m:r>
                      <m:d>
                        <m:dPr>
                          <m:ctrlPr>
                            <a:rPr lang="en-US" sz="2400" i="1">
                              <a:latin typeface="Cambria Math"/>
                            </a:rPr>
                          </m:ctrlPr>
                        </m:dPr>
                        <m:e>
                          <m:sSub>
                            <m:sSubPr>
                              <m:ctrlPr>
                                <a:rPr lang="en-US" sz="2400" i="1">
                                  <a:latin typeface="Cambria Math"/>
                                </a:rPr>
                              </m:ctrlPr>
                            </m:sSubPr>
                            <m:e>
                              <m:r>
                                <a:rPr lang="en-US" sz="2400" i="1">
                                  <a:latin typeface="Cambria Math"/>
                                </a:rPr>
                                <m:t>𝑚</m:t>
                              </m:r>
                            </m:e>
                            <m:sub>
                              <m:r>
                                <a:rPr lang="en-US" sz="2400" i="1">
                                  <a:latin typeface="Cambria Math"/>
                                </a:rPr>
                                <m:t>1</m:t>
                              </m:r>
                            </m:sub>
                          </m:sSub>
                          <m:r>
                            <a:rPr lang="en-US" sz="2400" i="1">
                              <a:latin typeface="Cambria Math"/>
                            </a:rPr>
                            <m:t>+</m:t>
                          </m:r>
                          <m:sSub>
                            <m:sSubPr>
                              <m:ctrlPr>
                                <a:rPr lang="en-US" sz="2400" i="1">
                                  <a:latin typeface="Cambria Math"/>
                                </a:rPr>
                              </m:ctrlPr>
                            </m:sSubPr>
                            <m:e>
                              <m:r>
                                <a:rPr lang="en-US" sz="2400" i="1">
                                  <a:latin typeface="Cambria Math"/>
                                </a:rPr>
                                <m:t>𝑚</m:t>
                              </m:r>
                            </m:e>
                            <m:sub>
                              <m:r>
                                <a:rPr lang="en-US" sz="2400" i="1">
                                  <a:latin typeface="Cambria Math"/>
                                </a:rPr>
                                <m:t>2</m:t>
                              </m:r>
                            </m:sub>
                          </m:sSub>
                        </m:e>
                      </m:d>
                      <m:r>
                        <a:rPr lang="en-US" sz="2400" i="1">
                          <a:latin typeface="Cambria Math"/>
                        </a:rPr>
                        <m:t>𝑥</m:t>
                      </m:r>
                    </m:oMath>
                  </m:oMathPara>
                </a14:m>
                <a:endParaRPr lang="en-US" sz="2400" dirty="0"/>
              </a:p>
              <a:p>
                <a:pPr algn="just"/>
                <a:r>
                  <a:rPr lang="en-US" sz="2400" dirty="0"/>
                  <a:t>so the Hamiltonian is</a:t>
                </a:r>
              </a:p>
              <a:p>
                <a:pPr algn="just"/>
                <a14:m>
                  <m:oMathPara xmlns:m="http://schemas.openxmlformats.org/officeDocument/2006/math">
                    <m:oMathParaPr>
                      <m:jc m:val="centerGroup"/>
                    </m:oMathParaPr>
                    <m:oMath xmlns:m="http://schemas.openxmlformats.org/officeDocument/2006/math">
                      <m:r>
                        <a:rPr lang="en-US" sz="2400" i="1">
                          <a:latin typeface="Cambria Math"/>
                        </a:rPr>
                        <m:t>𝐻</m:t>
                      </m:r>
                      <m:r>
                        <a:rPr lang="en-US" sz="2400" i="1">
                          <a:latin typeface="Cambria Math"/>
                        </a:rPr>
                        <m:t>=</m:t>
                      </m:r>
                      <m:f>
                        <m:fPr>
                          <m:ctrlPr>
                            <a:rPr lang="en-US" sz="2400" i="1">
                              <a:latin typeface="Cambria Math"/>
                            </a:rPr>
                          </m:ctrlPr>
                        </m:fPr>
                        <m:num>
                          <m:r>
                            <a:rPr lang="en-US" sz="2400" i="1">
                              <a:latin typeface="Cambria Math"/>
                            </a:rPr>
                            <m:t>1</m:t>
                          </m:r>
                        </m:num>
                        <m:den>
                          <m:r>
                            <a:rPr lang="en-US" sz="2400" i="1">
                              <a:latin typeface="Cambria Math"/>
                            </a:rPr>
                            <m:t>2</m:t>
                          </m:r>
                        </m:den>
                      </m:f>
                      <m:d>
                        <m:dPr>
                          <m:ctrlPr>
                            <a:rPr lang="en-US" sz="2400" i="1">
                              <a:latin typeface="Cambria Math"/>
                            </a:rPr>
                          </m:ctrlPr>
                        </m:dPr>
                        <m:e>
                          <m:sSub>
                            <m:sSubPr>
                              <m:ctrlPr>
                                <a:rPr lang="en-US" sz="2400" i="1">
                                  <a:latin typeface="Cambria Math"/>
                                </a:rPr>
                              </m:ctrlPr>
                            </m:sSubPr>
                            <m:e>
                              <m:r>
                                <a:rPr lang="en-US" sz="2400" i="1">
                                  <a:latin typeface="Cambria Math"/>
                                </a:rPr>
                                <m:t>𝑚</m:t>
                              </m:r>
                            </m:e>
                            <m:sub>
                              <m:r>
                                <a:rPr lang="en-US" sz="2400" i="1">
                                  <a:latin typeface="Cambria Math"/>
                                </a:rPr>
                                <m:t>1</m:t>
                              </m:r>
                            </m:sub>
                          </m:sSub>
                          <m:r>
                            <a:rPr lang="en-US" sz="2400" i="1">
                              <a:latin typeface="Cambria Math"/>
                            </a:rPr>
                            <m:t>+</m:t>
                          </m:r>
                          <m:sSub>
                            <m:sSubPr>
                              <m:ctrlPr>
                                <a:rPr lang="en-US" sz="2400" i="1">
                                  <a:latin typeface="Cambria Math"/>
                                </a:rPr>
                              </m:ctrlPr>
                            </m:sSubPr>
                            <m:e>
                              <m:r>
                                <a:rPr lang="en-US" sz="2400" i="1">
                                  <a:latin typeface="Cambria Math"/>
                                </a:rPr>
                                <m:t>𝑚</m:t>
                              </m:r>
                            </m:e>
                            <m:sub>
                              <m:r>
                                <a:rPr lang="en-US" sz="2400" i="1">
                                  <a:latin typeface="Cambria Math"/>
                                </a:rPr>
                                <m:t>2</m:t>
                              </m:r>
                            </m:sub>
                          </m:sSub>
                        </m:e>
                      </m:d>
                      <m:sSup>
                        <m:sSupPr>
                          <m:ctrlPr>
                            <a:rPr lang="en-US" sz="2400" i="1">
                              <a:latin typeface="Cambria Math"/>
                            </a:rPr>
                          </m:ctrlPr>
                        </m:sSupPr>
                        <m:e>
                          <m:acc>
                            <m:accPr>
                              <m:chr m:val="̇"/>
                              <m:ctrlPr>
                                <a:rPr lang="en-US" sz="2400" i="1">
                                  <a:latin typeface="Cambria Math"/>
                                </a:rPr>
                              </m:ctrlPr>
                            </m:accPr>
                            <m:e>
                              <m:r>
                                <a:rPr lang="en-US" sz="2400" i="1">
                                  <a:latin typeface="Cambria Math"/>
                                </a:rPr>
                                <m:t>𝑥</m:t>
                              </m:r>
                            </m:e>
                          </m:acc>
                        </m:e>
                        <m:sup>
                          <m:r>
                            <a:rPr lang="en-US" sz="2400" i="1">
                              <a:latin typeface="Cambria Math"/>
                            </a:rPr>
                            <m:t>2</m:t>
                          </m:r>
                        </m:sup>
                      </m:sSup>
                      <m:r>
                        <a:rPr lang="en-US" sz="2400" i="1">
                          <a:latin typeface="Cambria Math"/>
                        </a:rPr>
                        <m:t>+</m:t>
                      </m:r>
                      <m:d>
                        <m:dPr>
                          <m:ctrlPr>
                            <a:rPr lang="en-US" sz="2400" i="1">
                              <a:latin typeface="Cambria Math"/>
                            </a:rPr>
                          </m:ctrlPr>
                        </m:dPr>
                        <m:e>
                          <m:sSub>
                            <m:sSubPr>
                              <m:ctrlPr>
                                <a:rPr lang="en-US" sz="2400" i="1">
                                  <a:latin typeface="Cambria Math"/>
                                </a:rPr>
                              </m:ctrlPr>
                            </m:sSubPr>
                            <m:e>
                              <m:r>
                                <a:rPr lang="en-US" sz="2400" i="1">
                                  <a:latin typeface="Cambria Math"/>
                                </a:rPr>
                                <m:t>𝑚</m:t>
                              </m:r>
                            </m:e>
                            <m:sub>
                              <m:r>
                                <a:rPr lang="en-US" sz="2400" i="1">
                                  <a:latin typeface="Cambria Math"/>
                                </a:rPr>
                                <m:t>1</m:t>
                              </m:r>
                            </m:sub>
                          </m:sSub>
                          <m:r>
                            <a:rPr lang="en-US" sz="2400" i="1">
                              <a:latin typeface="Cambria Math"/>
                            </a:rPr>
                            <m:t>−</m:t>
                          </m:r>
                          <m:sSub>
                            <m:sSubPr>
                              <m:ctrlPr>
                                <a:rPr lang="en-US" sz="2400" i="1">
                                  <a:latin typeface="Cambria Math"/>
                                </a:rPr>
                              </m:ctrlPr>
                            </m:sSubPr>
                            <m:e>
                              <m:r>
                                <a:rPr lang="en-US" sz="2400" i="1">
                                  <a:latin typeface="Cambria Math"/>
                                </a:rPr>
                                <m:t>𝑚</m:t>
                              </m:r>
                            </m:e>
                            <m:sub>
                              <m:r>
                                <a:rPr lang="en-US" sz="2400" i="1">
                                  <a:latin typeface="Cambria Math"/>
                                </a:rPr>
                                <m:t>2</m:t>
                              </m:r>
                            </m:sub>
                          </m:sSub>
                        </m:e>
                      </m:d>
                      <m:r>
                        <a:rPr lang="en-US" sz="2400" i="1">
                          <a:latin typeface="Cambria Math"/>
                        </a:rPr>
                        <m:t>𝑥</m:t>
                      </m:r>
                      <m:r>
                        <a:rPr lang="en-US" sz="2400" i="1">
                          <a:latin typeface="Cambria Math"/>
                        </a:rPr>
                        <m:t>=</m:t>
                      </m:r>
                      <m:f>
                        <m:fPr>
                          <m:ctrlPr>
                            <a:rPr lang="en-US" sz="2400" i="1">
                              <a:latin typeface="Cambria Math"/>
                            </a:rPr>
                          </m:ctrlPr>
                        </m:fPr>
                        <m:num>
                          <m:sSup>
                            <m:sSupPr>
                              <m:ctrlPr>
                                <a:rPr lang="en-US" sz="2400" i="1">
                                  <a:latin typeface="Cambria Math"/>
                                </a:rPr>
                              </m:ctrlPr>
                            </m:sSupPr>
                            <m:e>
                              <m:r>
                                <a:rPr lang="en-US" sz="2400" i="1">
                                  <a:latin typeface="Cambria Math"/>
                                </a:rPr>
                                <m:t>𝑝</m:t>
                              </m:r>
                            </m:e>
                            <m:sup>
                              <m:r>
                                <a:rPr lang="en-US" sz="2400" i="1">
                                  <a:latin typeface="Cambria Math"/>
                                </a:rPr>
                                <m:t>2</m:t>
                              </m:r>
                            </m:sup>
                          </m:sSup>
                        </m:num>
                        <m:den>
                          <m:r>
                            <a:rPr lang="en-US" sz="2400" i="1">
                              <a:latin typeface="Cambria Math"/>
                            </a:rPr>
                            <m:t>2</m:t>
                          </m:r>
                          <m:d>
                            <m:dPr>
                              <m:ctrlPr>
                                <a:rPr lang="en-US" sz="2400" i="1">
                                  <a:latin typeface="Cambria Math"/>
                                </a:rPr>
                              </m:ctrlPr>
                            </m:dPr>
                            <m:e>
                              <m:sSub>
                                <m:sSubPr>
                                  <m:ctrlPr>
                                    <a:rPr lang="en-US" sz="2400" i="1">
                                      <a:latin typeface="Cambria Math"/>
                                    </a:rPr>
                                  </m:ctrlPr>
                                </m:sSubPr>
                                <m:e>
                                  <m:r>
                                    <a:rPr lang="en-US" sz="2400" i="1">
                                      <a:latin typeface="Cambria Math"/>
                                    </a:rPr>
                                    <m:t>𝑚</m:t>
                                  </m:r>
                                </m:e>
                                <m:sub>
                                  <m:r>
                                    <a:rPr lang="en-US" sz="2400" i="1">
                                      <a:latin typeface="Cambria Math"/>
                                    </a:rPr>
                                    <m:t>1</m:t>
                                  </m:r>
                                </m:sub>
                              </m:sSub>
                              <m:r>
                                <a:rPr lang="en-US" sz="2400" i="1">
                                  <a:latin typeface="Cambria Math"/>
                                </a:rPr>
                                <m:t>+</m:t>
                              </m:r>
                              <m:sSub>
                                <m:sSubPr>
                                  <m:ctrlPr>
                                    <a:rPr lang="en-US" sz="2400" i="1">
                                      <a:latin typeface="Cambria Math"/>
                                    </a:rPr>
                                  </m:ctrlPr>
                                </m:sSubPr>
                                <m:e>
                                  <m:r>
                                    <a:rPr lang="en-US" sz="2400" i="1">
                                      <a:latin typeface="Cambria Math"/>
                                    </a:rPr>
                                    <m:t>𝑚</m:t>
                                  </m:r>
                                </m:e>
                                <m:sub>
                                  <m:r>
                                    <a:rPr lang="en-US" sz="2400" i="1">
                                      <a:latin typeface="Cambria Math"/>
                                    </a:rPr>
                                    <m:t>2</m:t>
                                  </m:r>
                                </m:sub>
                              </m:sSub>
                            </m:e>
                          </m:d>
                        </m:den>
                      </m:f>
                      <m:r>
                        <a:rPr lang="en-US" sz="2400" i="1">
                          <a:latin typeface="Cambria Math"/>
                        </a:rPr>
                        <m:t>+</m:t>
                      </m:r>
                      <m:r>
                        <a:rPr lang="en-US" sz="2400" i="1">
                          <a:latin typeface="Cambria Math"/>
                        </a:rPr>
                        <m:t>𝑔</m:t>
                      </m:r>
                      <m:d>
                        <m:dPr>
                          <m:ctrlPr>
                            <a:rPr lang="en-US" sz="2400" i="1">
                              <a:latin typeface="Cambria Math"/>
                            </a:rPr>
                          </m:ctrlPr>
                        </m:dPr>
                        <m:e>
                          <m:sSub>
                            <m:sSubPr>
                              <m:ctrlPr>
                                <a:rPr lang="en-US" sz="2400" i="1">
                                  <a:latin typeface="Cambria Math"/>
                                </a:rPr>
                              </m:ctrlPr>
                            </m:sSubPr>
                            <m:e>
                              <m:r>
                                <a:rPr lang="en-US" sz="2400" i="1">
                                  <a:latin typeface="Cambria Math"/>
                                </a:rPr>
                                <m:t>𝑚</m:t>
                              </m:r>
                            </m:e>
                            <m:sub>
                              <m:r>
                                <a:rPr lang="en-US" sz="2400" i="1">
                                  <a:latin typeface="Cambria Math"/>
                                </a:rPr>
                                <m:t>1</m:t>
                              </m:r>
                            </m:sub>
                          </m:sSub>
                          <m:r>
                            <a:rPr lang="en-US" sz="2400" i="1">
                              <a:latin typeface="Cambria Math"/>
                            </a:rPr>
                            <m:t>−</m:t>
                          </m:r>
                          <m:sSub>
                            <m:sSubPr>
                              <m:ctrlPr>
                                <a:rPr lang="en-US" sz="2400" i="1">
                                  <a:latin typeface="Cambria Math"/>
                                </a:rPr>
                              </m:ctrlPr>
                            </m:sSubPr>
                            <m:e>
                              <m:r>
                                <a:rPr lang="en-US" sz="2400" i="1">
                                  <a:latin typeface="Cambria Math"/>
                                </a:rPr>
                                <m:t>𝑚</m:t>
                              </m:r>
                            </m:e>
                            <m:sub>
                              <m:r>
                                <a:rPr lang="en-US" sz="2400" i="1">
                                  <a:latin typeface="Cambria Math"/>
                                </a:rPr>
                                <m:t>2</m:t>
                              </m:r>
                            </m:sub>
                          </m:sSub>
                        </m:e>
                      </m:d>
                      <m:r>
                        <a:rPr lang="en-US" sz="2400" i="1">
                          <a:latin typeface="Cambria Math"/>
                        </a:rPr>
                        <m:t>𝑥</m:t>
                      </m:r>
                      <m:r>
                        <a:rPr lang="en-US" sz="2400" i="1">
                          <a:latin typeface="Cambria Math"/>
                        </a:rPr>
                        <m:t>.</m:t>
                      </m:r>
                    </m:oMath>
                  </m:oMathPara>
                </a14:m>
                <a:endParaRPr lang="en-US" sz="2400" dirty="0"/>
              </a:p>
              <a:p>
                <a:pPr algn="just"/>
                <a:endParaRPr lang="en-US" sz="2400" dirty="0"/>
              </a:p>
            </p:txBody>
          </p:sp>
        </mc:Choice>
        <mc:Fallback>
          <p:sp>
            <p:nvSpPr>
              <p:cNvPr id="2" name="Rectangle 1"/>
              <p:cNvSpPr>
                <a:spLocks noRot="1" noChangeAspect="1" noMove="1" noResize="1" noEditPoints="1" noAdjustHandles="1" noChangeArrowheads="1" noChangeShapeType="1" noTextEdit="1"/>
              </p:cNvSpPr>
              <p:nvPr/>
            </p:nvSpPr>
            <p:spPr>
              <a:xfrm>
                <a:off x="762000" y="443660"/>
                <a:ext cx="7620000" cy="5195140"/>
              </a:xfrm>
              <a:prstGeom prst="rect">
                <a:avLst/>
              </a:prstGeom>
              <a:blipFill rotWithShape="1">
                <a:blip r:embed="rId3"/>
                <a:stretch>
                  <a:fillRect l="-1200" t="-939" r="-1200"/>
                </a:stretch>
              </a:blipFill>
            </p:spPr>
            <p:txBody>
              <a:bodyPr/>
              <a:lstStyle/>
              <a:p>
                <a:r>
                  <a:rPr lang="en-US">
                    <a:noFill/>
                  </a:rPr>
                  <a:t> </a:t>
                </a:r>
              </a:p>
            </p:txBody>
          </p:sp>
        </mc:Fallback>
      </mc:AlternateContent>
    </p:spTree>
    <p:extLst>
      <p:ext uri="{BB962C8B-B14F-4D97-AF65-F5344CB8AC3E}">
        <p14:creationId xmlns:p14="http://schemas.microsoft.com/office/powerpoint/2010/main" xmlns="" val="32570766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96668182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Rectangle 1"/>
              <p:cNvSpPr/>
              <p:nvPr/>
            </p:nvSpPr>
            <p:spPr>
              <a:xfrm>
                <a:off x="762000" y="685800"/>
                <a:ext cx="7467600" cy="3866508"/>
              </a:xfrm>
              <a:prstGeom prst="rect">
                <a:avLst/>
              </a:prstGeom>
            </p:spPr>
            <p:txBody>
              <a:bodyPr wrap="square">
                <a:spAutoFit/>
              </a:bodyPr>
              <a:lstStyle/>
              <a:p>
                <a:pPr algn="just"/>
                <a:r>
                  <a:rPr lang="en-US" sz="2400" dirty="0" smtClean="0"/>
                  <a:t>Hamilton's equations are then</a:t>
                </a:r>
              </a:p>
              <a:p>
                <a:pPr algn="just"/>
                <a14:m>
                  <m:oMathPara xmlns:m="http://schemas.openxmlformats.org/officeDocument/2006/math">
                    <m:oMathParaPr>
                      <m:jc m:val="centerGroup"/>
                    </m:oMathParaPr>
                    <m:oMath xmlns:m="http://schemas.openxmlformats.org/officeDocument/2006/math">
                      <m:acc>
                        <m:accPr>
                          <m:chr m:val="̇"/>
                          <m:ctrlPr>
                            <a:rPr lang="en-US" sz="2400" i="1">
                              <a:latin typeface="Cambria Math"/>
                            </a:rPr>
                          </m:ctrlPr>
                        </m:accPr>
                        <m:e>
                          <m:r>
                            <a:rPr lang="en-US" sz="2400" i="1">
                              <a:latin typeface="Cambria Math"/>
                            </a:rPr>
                            <m:t>𝑥</m:t>
                          </m:r>
                        </m:e>
                      </m:acc>
                      <m:r>
                        <a:rPr lang="en-US" sz="2400" i="1">
                          <a:latin typeface="Cambria Math"/>
                        </a:rPr>
                        <m:t>=</m:t>
                      </m:r>
                      <m:f>
                        <m:fPr>
                          <m:ctrlPr>
                            <a:rPr lang="en-US" sz="2400" i="1">
                              <a:latin typeface="Cambria Math"/>
                            </a:rPr>
                          </m:ctrlPr>
                        </m:fPr>
                        <m:num>
                          <m:r>
                            <a:rPr lang="en-US" sz="2400" i="1">
                              <a:latin typeface="Cambria Math"/>
                            </a:rPr>
                            <m:t>𝜕</m:t>
                          </m:r>
                          <m:r>
                            <a:rPr lang="en-US" sz="2400" i="1">
                              <a:latin typeface="Cambria Math"/>
                            </a:rPr>
                            <m:t>𝐻</m:t>
                          </m:r>
                        </m:num>
                        <m:den>
                          <m:r>
                            <a:rPr lang="en-US" sz="2400" i="1">
                              <a:latin typeface="Cambria Math"/>
                            </a:rPr>
                            <m:t>𝜕</m:t>
                          </m:r>
                          <m:sSub>
                            <m:sSubPr>
                              <m:ctrlPr>
                                <a:rPr lang="en-US" sz="2400" i="1">
                                  <a:latin typeface="Cambria Math"/>
                                </a:rPr>
                              </m:ctrlPr>
                            </m:sSubPr>
                            <m:e>
                              <m:r>
                                <a:rPr lang="en-US" sz="2400" i="1">
                                  <a:latin typeface="Cambria Math"/>
                                </a:rPr>
                                <m:t>𝑝</m:t>
                              </m:r>
                            </m:e>
                            <m:sub>
                              <m:r>
                                <a:rPr lang="en-US" sz="2400" i="1">
                                  <a:latin typeface="Cambria Math"/>
                                </a:rPr>
                                <m:t>𝑥</m:t>
                              </m:r>
                            </m:sub>
                          </m:sSub>
                        </m:den>
                      </m:f>
                      <m:r>
                        <a:rPr lang="en-US" sz="2400" i="1">
                          <a:latin typeface="Cambria Math"/>
                        </a:rPr>
                        <m:t>⇒</m:t>
                      </m:r>
                      <m:acc>
                        <m:accPr>
                          <m:chr m:val="̇"/>
                          <m:ctrlPr>
                            <a:rPr lang="en-US" sz="2400" i="1">
                              <a:latin typeface="Cambria Math"/>
                            </a:rPr>
                          </m:ctrlPr>
                        </m:accPr>
                        <m:e>
                          <m:r>
                            <a:rPr lang="en-US" sz="2400" i="1">
                              <a:latin typeface="Cambria Math"/>
                            </a:rPr>
                            <m:t>𝑥</m:t>
                          </m:r>
                        </m:e>
                      </m:acc>
                      <m:r>
                        <a:rPr lang="en-US" sz="2400" i="1">
                          <a:latin typeface="Cambria Math"/>
                        </a:rPr>
                        <m:t>=</m:t>
                      </m:r>
                      <m:f>
                        <m:fPr>
                          <m:ctrlPr>
                            <a:rPr lang="en-US" sz="2400" i="1">
                              <a:latin typeface="Cambria Math"/>
                            </a:rPr>
                          </m:ctrlPr>
                        </m:fPr>
                        <m:num>
                          <m:r>
                            <a:rPr lang="en-US" sz="2400" i="1">
                              <a:latin typeface="Cambria Math"/>
                            </a:rPr>
                            <m:t>𝑝</m:t>
                          </m:r>
                        </m:num>
                        <m:den>
                          <m:d>
                            <m:dPr>
                              <m:ctrlPr>
                                <a:rPr lang="en-US" sz="2400" i="1">
                                  <a:latin typeface="Cambria Math"/>
                                </a:rPr>
                              </m:ctrlPr>
                            </m:dPr>
                            <m:e>
                              <m:sSub>
                                <m:sSubPr>
                                  <m:ctrlPr>
                                    <a:rPr lang="en-US" sz="2400" i="1">
                                      <a:latin typeface="Cambria Math"/>
                                    </a:rPr>
                                  </m:ctrlPr>
                                </m:sSubPr>
                                <m:e>
                                  <m:r>
                                    <a:rPr lang="en-US" sz="2400" i="1">
                                      <a:latin typeface="Cambria Math"/>
                                    </a:rPr>
                                    <m:t>𝑚</m:t>
                                  </m:r>
                                </m:e>
                                <m:sub>
                                  <m:r>
                                    <a:rPr lang="en-US" sz="2400" i="1">
                                      <a:latin typeface="Cambria Math"/>
                                    </a:rPr>
                                    <m:t>1</m:t>
                                  </m:r>
                                </m:sub>
                              </m:sSub>
                              <m:r>
                                <a:rPr lang="en-US" sz="2400" i="1">
                                  <a:latin typeface="Cambria Math"/>
                                </a:rPr>
                                <m:t>+</m:t>
                              </m:r>
                              <m:sSub>
                                <m:sSubPr>
                                  <m:ctrlPr>
                                    <a:rPr lang="en-US" sz="2400" i="1">
                                      <a:latin typeface="Cambria Math"/>
                                    </a:rPr>
                                  </m:ctrlPr>
                                </m:sSubPr>
                                <m:e>
                                  <m:r>
                                    <a:rPr lang="en-US" sz="2400" i="1">
                                      <a:latin typeface="Cambria Math"/>
                                    </a:rPr>
                                    <m:t>𝑚</m:t>
                                  </m:r>
                                </m:e>
                                <m:sub>
                                  <m:r>
                                    <a:rPr lang="en-US" sz="2400" i="1">
                                      <a:latin typeface="Cambria Math"/>
                                    </a:rPr>
                                    <m:t>2</m:t>
                                  </m:r>
                                </m:sub>
                              </m:sSub>
                            </m:e>
                          </m:d>
                        </m:den>
                      </m:f>
                    </m:oMath>
                  </m:oMathPara>
                </a14:m>
                <a:endParaRPr lang="en-US" sz="2400" dirty="0"/>
              </a:p>
              <a:p>
                <a:pPr algn="just"/>
                <a14:m>
                  <m:oMathPara xmlns:m="http://schemas.openxmlformats.org/officeDocument/2006/math">
                    <m:oMathParaPr>
                      <m:jc m:val="centerGroup"/>
                    </m:oMathParaPr>
                    <m:oMath xmlns:m="http://schemas.openxmlformats.org/officeDocument/2006/math">
                      <m:acc>
                        <m:accPr>
                          <m:chr m:val="̇"/>
                          <m:ctrlPr>
                            <a:rPr lang="en-US" sz="2400" i="1">
                              <a:latin typeface="Cambria Math"/>
                            </a:rPr>
                          </m:ctrlPr>
                        </m:accPr>
                        <m:e>
                          <m:r>
                            <a:rPr lang="en-US" sz="2400" i="1">
                              <a:latin typeface="Cambria Math"/>
                            </a:rPr>
                            <m:t>𝑝</m:t>
                          </m:r>
                        </m:e>
                      </m:acc>
                      <m:r>
                        <a:rPr lang="en-US" sz="2400" i="1">
                          <a:latin typeface="Cambria Math"/>
                        </a:rPr>
                        <m:t>=−</m:t>
                      </m:r>
                      <m:f>
                        <m:fPr>
                          <m:ctrlPr>
                            <a:rPr lang="en-US" sz="2400" i="1">
                              <a:latin typeface="Cambria Math"/>
                            </a:rPr>
                          </m:ctrlPr>
                        </m:fPr>
                        <m:num>
                          <m:r>
                            <a:rPr lang="en-US" sz="2400" i="1">
                              <a:latin typeface="Cambria Math"/>
                            </a:rPr>
                            <m:t>𝜕</m:t>
                          </m:r>
                          <m:r>
                            <a:rPr lang="en-US" sz="2400" i="1">
                              <a:latin typeface="Cambria Math"/>
                            </a:rPr>
                            <m:t>𝐻</m:t>
                          </m:r>
                        </m:num>
                        <m:den>
                          <m:r>
                            <a:rPr lang="en-US" sz="2400" i="1">
                              <a:latin typeface="Cambria Math"/>
                            </a:rPr>
                            <m:t>𝜕</m:t>
                          </m:r>
                          <m:r>
                            <a:rPr lang="en-US" sz="2400" i="1">
                              <a:latin typeface="Cambria Math"/>
                            </a:rPr>
                            <m:t>𝑥</m:t>
                          </m:r>
                        </m:den>
                      </m:f>
                      <m:r>
                        <a:rPr lang="en-US" sz="2400" i="1">
                          <a:latin typeface="Cambria Math"/>
                        </a:rPr>
                        <m:t>⇒</m:t>
                      </m:r>
                      <m:acc>
                        <m:accPr>
                          <m:chr m:val="̇"/>
                          <m:ctrlPr>
                            <a:rPr lang="en-US" sz="2400" i="1">
                              <a:latin typeface="Cambria Math"/>
                            </a:rPr>
                          </m:ctrlPr>
                        </m:accPr>
                        <m:e>
                          <m:r>
                            <a:rPr lang="en-US" sz="2400" i="1">
                              <a:latin typeface="Cambria Math"/>
                            </a:rPr>
                            <m:t>𝑝</m:t>
                          </m:r>
                        </m:e>
                      </m:acc>
                      <m:r>
                        <a:rPr lang="en-US" sz="2400" i="1">
                          <a:latin typeface="Cambria Math"/>
                        </a:rPr>
                        <m:t>=−</m:t>
                      </m:r>
                      <m:r>
                        <a:rPr lang="en-US" sz="2400" i="1">
                          <a:latin typeface="Cambria Math"/>
                        </a:rPr>
                        <m:t>𝑔</m:t>
                      </m:r>
                      <m:d>
                        <m:dPr>
                          <m:ctrlPr>
                            <a:rPr lang="en-US" sz="2400" i="1">
                              <a:latin typeface="Cambria Math"/>
                            </a:rPr>
                          </m:ctrlPr>
                        </m:dPr>
                        <m:e>
                          <m:sSub>
                            <m:sSubPr>
                              <m:ctrlPr>
                                <a:rPr lang="en-US" sz="2400" i="1">
                                  <a:latin typeface="Cambria Math"/>
                                </a:rPr>
                              </m:ctrlPr>
                            </m:sSubPr>
                            <m:e>
                              <m:r>
                                <a:rPr lang="en-US" sz="2400" i="1">
                                  <a:latin typeface="Cambria Math"/>
                                </a:rPr>
                                <m:t>𝑚</m:t>
                              </m:r>
                            </m:e>
                            <m:sub>
                              <m:r>
                                <a:rPr lang="en-US" sz="2400" i="1">
                                  <a:latin typeface="Cambria Math"/>
                                </a:rPr>
                                <m:t>1</m:t>
                              </m:r>
                            </m:sub>
                          </m:sSub>
                          <m:r>
                            <a:rPr lang="en-US" sz="2400" i="1">
                              <a:latin typeface="Cambria Math"/>
                            </a:rPr>
                            <m:t>−</m:t>
                          </m:r>
                          <m:sSub>
                            <m:sSubPr>
                              <m:ctrlPr>
                                <a:rPr lang="en-US" sz="2400" i="1">
                                  <a:latin typeface="Cambria Math"/>
                                </a:rPr>
                              </m:ctrlPr>
                            </m:sSubPr>
                            <m:e>
                              <m:r>
                                <a:rPr lang="en-US" sz="2400" i="1">
                                  <a:latin typeface="Cambria Math"/>
                                </a:rPr>
                                <m:t>𝑚</m:t>
                              </m:r>
                            </m:e>
                            <m:sub>
                              <m:r>
                                <a:rPr lang="en-US" sz="2400" i="1">
                                  <a:latin typeface="Cambria Math"/>
                                </a:rPr>
                                <m:t>2</m:t>
                              </m:r>
                            </m:sub>
                          </m:sSub>
                        </m:e>
                      </m:d>
                    </m:oMath>
                  </m:oMathPara>
                </a14:m>
                <a:endParaRPr lang="en-US" sz="2400" dirty="0"/>
              </a:p>
              <a:p>
                <a:pPr algn="just"/>
                <a:r>
                  <a:rPr lang="en-US" sz="2400" dirty="0"/>
                  <a:t>The first of these simply reproduces the definition of </a:t>
                </a:r>
                <a14:m>
                  <m:oMath xmlns:m="http://schemas.openxmlformats.org/officeDocument/2006/math">
                    <m:r>
                      <a:rPr lang="en-US" sz="2400" i="1">
                        <a:latin typeface="Cambria Math"/>
                      </a:rPr>
                      <m:t>𝑝</m:t>
                    </m:r>
                  </m:oMath>
                </a14:m>
                <a:r>
                  <a:rPr lang="en-US" sz="2400" dirty="0"/>
                  <a:t>, while the second is identical to the Euler-Lagrange equation,</a:t>
                </a:r>
              </a:p>
              <a:p>
                <a:pPr algn="just"/>
                <a14:m>
                  <m:oMathPara xmlns:m="http://schemas.openxmlformats.org/officeDocument/2006/math">
                    <m:oMathParaPr>
                      <m:jc m:val="centerGroup"/>
                    </m:oMathParaPr>
                    <m:oMath xmlns:m="http://schemas.openxmlformats.org/officeDocument/2006/math">
                      <m:f>
                        <m:fPr>
                          <m:ctrlPr>
                            <a:rPr lang="en-US" sz="2400" i="1">
                              <a:latin typeface="Cambria Math"/>
                            </a:rPr>
                          </m:ctrlPr>
                        </m:fPr>
                        <m:num>
                          <m:r>
                            <a:rPr lang="en-US" sz="2400" i="1">
                              <a:latin typeface="Cambria Math"/>
                            </a:rPr>
                            <m:t>𝑑</m:t>
                          </m:r>
                        </m:num>
                        <m:den>
                          <m:r>
                            <a:rPr lang="en-US" sz="2400" i="1">
                              <a:latin typeface="Cambria Math"/>
                            </a:rPr>
                            <m:t>𝑑𝑡</m:t>
                          </m:r>
                        </m:den>
                      </m:f>
                      <m:d>
                        <m:dPr>
                          <m:ctrlPr>
                            <a:rPr lang="en-US" sz="2400" i="1">
                              <a:latin typeface="Cambria Math"/>
                            </a:rPr>
                          </m:ctrlPr>
                        </m:dPr>
                        <m:e>
                          <m:f>
                            <m:fPr>
                              <m:ctrlPr>
                                <a:rPr lang="en-US" sz="2400" i="1">
                                  <a:latin typeface="Cambria Math"/>
                                </a:rPr>
                              </m:ctrlPr>
                            </m:fPr>
                            <m:num>
                              <m:r>
                                <a:rPr lang="en-US" sz="2400" i="1">
                                  <a:latin typeface="Cambria Math"/>
                                </a:rPr>
                                <m:t>𝜕</m:t>
                              </m:r>
                              <m:r>
                                <a:rPr lang="en-US" sz="2400" i="1">
                                  <a:latin typeface="Cambria Math"/>
                                </a:rPr>
                                <m:t>𝐿</m:t>
                              </m:r>
                            </m:num>
                            <m:den>
                              <m:r>
                                <a:rPr lang="en-US" sz="2400" i="1">
                                  <a:latin typeface="Cambria Math"/>
                                </a:rPr>
                                <m:t>𝜕</m:t>
                              </m:r>
                              <m:acc>
                                <m:accPr>
                                  <m:chr m:val="̇"/>
                                  <m:ctrlPr>
                                    <a:rPr lang="en-US" sz="2400" i="1">
                                      <a:latin typeface="Cambria Math"/>
                                    </a:rPr>
                                  </m:ctrlPr>
                                </m:accPr>
                                <m:e>
                                  <m:r>
                                    <a:rPr lang="en-US" sz="2400" i="1">
                                      <a:latin typeface="Cambria Math"/>
                                    </a:rPr>
                                    <m:t>𝑥</m:t>
                                  </m:r>
                                </m:e>
                              </m:acc>
                            </m:den>
                          </m:f>
                        </m:e>
                      </m:d>
                      <m:r>
                        <a:rPr lang="en-US" sz="2400" i="1">
                          <a:latin typeface="Cambria Math"/>
                        </a:rPr>
                        <m:t>=</m:t>
                      </m:r>
                      <m:f>
                        <m:fPr>
                          <m:ctrlPr>
                            <a:rPr lang="en-US" sz="2400" i="1">
                              <a:latin typeface="Cambria Math"/>
                            </a:rPr>
                          </m:ctrlPr>
                        </m:fPr>
                        <m:num>
                          <m:r>
                            <a:rPr lang="en-US" sz="2400" i="1">
                              <a:latin typeface="Cambria Math"/>
                            </a:rPr>
                            <m:t>𝜕</m:t>
                          </m:r>
                          <m:r>
                            <a:rPr lang="en-US" sz="2400" i="1">
                              <a:latin typeface="Cambria Math"/>
                            </a:rPr>
                            <m:t>𝐿</m:t>
                          </m:r>
                        </m:num>
                        <m:den>
                          <m:r>
                            <a:rPr lang="en-US" sz="2400" i="1">
                              <a:latin typeface="Cambria Math"/>
                            </a:rPr>
                            <m:t>𝜕</m:t>
                          </m:r>
                          <m:r>
                            <a:rPr lang="en-US" sz="2400" i="1">
                              <a:latin typeface="Cambria Math"/>
                            </a:rPr>
                            <m:t>𝑥</m:t>
                          </m:r>
                        </m:den>
                      </m:f>
                      <m:r>
                        <a:rPr lang="en-US" sz="2400" i="1">
                          <a:latin typeface="Cambria Math"/>
                        </a:rPr>
                        <m:t>⇒</m:t>
                      </m:r>
                      <m:f>
                        <m:fPr>
                          <m:ctrlPr>
                            <a:rPr lang="en-US" sz="2400" i="1">
                              <a:latin typeface="Cambria Math"/>
                            </a:rPr>
                          </m:ctrlPr>
                        </m:fPr>
                        <m:num>
                          <m:r>
                            <a:rPr lang="en-US" sz="2400" i="1">
                              <a:latin typeface="Cambria Math"/>
                            </a:rPr>
                            <m:t>𝑑𝑝</m:t>
                          </m:r>
                        </m:num>
                        <m:den>
                          <m:r>
                            <a:rPr lang="en-US" sz="2400" i="1">
                              <a:latin typeface="Cambria Math"/>
                            </a:rPr>
                            <m:t>𝑑𝑡</m:t>
                          </m:r>
                        </m:den>
                      </m:f>
                      <m:r>
                        <a:rPr lang="en-US" sz="2400" i="1">
                          <a:latin typeface="Cambria Math"/>
                        </a:rPr>
                        <m:t>=</m:t>
                      </m:r>
                      <m:f>
                        <m:fPr>
                          <m:ctrlPr>
                            <a:rPr lang="en-US" sz="2400" i="1">
                              <a:latin typeface="Cambria Math"/>
                            </a:rPr>
                          </m:ctrlPr>
                        </m:fPr>
                        <m:num>
                          <m:r>
                            <a:rPr lang="en-US" sz="2400" i="1">
                              <a:latin typeface="Cambria Math"/>
                            </a:rPr>
                            <m:t>𝜕</m:t>
                          </m:r>
                          <m:r>
                            <a:rPr lang="en-US" sz="2400" i="1">
                              <a:latin typeface="Cambria Math"/>
                            </a:rPr>
                            <m:t>𝐿</m:t>
                          </m:r>
                        </m:num>
                        <m:den>
                          <m:r>
                            <a:rPr lang="en-US" sz="2400" i="1">
                              <a:latin typeface="Cambria Math"/>
                            </a:rPr>
                            <m:t>𝜕</m:t>
                          </m:r>
                          <m:r>
                            <a:rPr lang="en-US" sz="2400" i="1">
                              <a:latin typeface="Cambria Math"/>
                            </a:rPr>
                            <m:t>𝑥</m:t>
                          </m:r>
                        </m:den>
                      </m:f>
                      <m:r>
                        <a:rPr lang="en-US" sz="2400" i="1">
                          <a:latin typeface="Cambria Math"/>
                        </a:rPr>
                        <m:t>⇒</m:t>
                      </m:r>
                      <m:acc>
                        <m:accPr>
                          <m:chr m:val="̇"/>
                          <m:ctrlPr>
                            <a:rPr lang="en-US" sz="2400" i="1">
                              <a:latin typeface="Cambria Math"/>
                            </a:rPr>
                          </m:ctrlPr>
                        </m:accPr>
                        <m:e>
                          <m:r>
                            <a:rPr lang="en-US" sz="2400" i="1">
                              <a:latin typeface="Cambria Math"/>
                            </a:rPr>
                            <m:t>𝑝</m:t>
                          </m:r>
                        </m:e>
                      </m:acc>
                      <m:r>
                        <a:rPr lang="en-US" sz="2400" i="1">
                          <a:latin typeface="Cambria Math"/>
                        </a:rPr>
                        <m:t>=−</m:t>
                      </m:r>
                      <m:r>
                        <a:rPr lang="en-US" sz="2400" i="1">
                          <a:latin typeface="Cambria Math"/>
                        </a:rPr>
                        <m:t>𝑔</m:t>
                      </m:r>
                      <m:d>
                        <m:dPr>
                          <m:ctrlPr>
                            <a:rPr lang="en-US" sz="2400" i="1">
                              <a:latin typeface="Cambria Math"/>
                            </a:rPr>
                          </m:ctrlPr>
                        </m:dPr>
                        <m:e>
                          <m:sSub>
                            <m:sSubPr>
                              <m:ctrlPr>
                                <a:rPr lang="en-US" sz="2400" i="1">
                                  <a:latin typeface="Cambria Math"/>
                                </a:rPr>
                              </m:ctrlPr>
                            </m:sSubPr>
                            <m:e>
                              <m:r>
                                <a:rPr lang="en-US" sz="2400" i="1">
                                  <a:latin typeface="Cambria Math"/>
                                </a:rPr>
                                <m:t>𝑚</m:t>
                              </m:r>
                            </m:e>
                            <m:sub>
                              <m:r>
                                <a:rPr lang="en-US" sz="2400" i="1">
                                  <a:latin typeface="Cambria Math"/>
                                </a:rPr>
                                <m:t>1</m:t>
                              </m:r>
                            </m:sub>
                          </m:sSub>
                          <m:r>
                            <a:rPr lang="en-US" sz="2400" i="1">
                              <a:latin typeface="Cambria Math"/>
                            </a:rPr>
                            <m:t>−</m:t>
                          </m:r>
                          <m:sSub>
                            <m:sSubPr>
                              <m:ctrlPr>
                                <a:rPr lang="en-US" sz="2400" i="1">
                                  <a:latin typeface="Cambria Math"/>
                                </a:rPr>
                              </m:ctrlPr>
                            </m:sSubPr>
                            <m:e>
                              <m:r>
                                <a:rPr lang="en-US" sz="2400" i="1">
                                  <a:latin typeface="Cambria Math"/>
                                </a:rPr>
                                <m:t>𝑚</m:t>
                              </m:r>
                            </m:e>
                            <m:sub>
                              <m:r>
                                <a:rPr lang="en-US" sz="2400" i="1">
                                  <a:latin typeface="Cambria Math"/>
                                </a:rPr>
                                <m:t>2</m:t>
                              </m:r>
                            </m:sub>
                          </m:sSub>
                        </m:e>
                      </m:d>
                    </m:oMath>
                  </m:oMathPara>
                </a14:m>
                <a:endParaRPr lang="en-US" sz="2400" dirty="0"/>
              </a:p>
            </p:txBody>
          </p:sp>
        </mc:Choice>
        <mc:Fallback>
          <p:sp>
            <p:nvSpPr>
              <p:cNvPr id="2" name="Rectangle 1"/>
              <p:cNvSpPr>
                <a:spLocks noRot="1" noChangeAspect="1" noMove="1" noResize="1" noEditPoints="1" noAdjustHandles="1" noChangeArrowheads="1" noChangeShapeType="1" noTextEdit="1"/>
              </p:cNvSpPr>
              <p:nvPr/>
            </p:nvSpPr>
            <p:spPr>
              <a:xfrm>
                <a:off x="762000" y="685800"/>
                <a:ext cx="7467600" cy="3866508"/>
              </a:xfrm>
              <a:prstGeom prst="rect">
                <a:avLst/>
              </a:prstGeom>
              <a:blipFill rotWithShape="1">
                <a:blip r:embed="rId3"/>
                <a:stretch>
                  <a:fillRect l="-1224" t="-1262" r="-1224"/>
                </a:stretch>
              </a:blipFill>
            </p:spPr>
            <p:txBody>
              <a:bodyPr/>
              <a:lstStyle/>
              <a:p>
                <a:r>
                  <a:rPr lang="en-US">
                    <a:noFill/>
                  </a:rPr>
                  <a:t> </a:t>
                </a:r>
              </a:p>
            </p:txBody>
          </p:sp>
        </mc:Fallback>
      </mc:AlternateContent>
    </p:spTree>
    <p:extLst>
      <p:ext uri="{BB962C8B-B14F-4D97-AF65-F5344CB8AC3E}">
        <p14:creationId xmlns:p14="http://schemas.microsoft.com/office/powerpoint/2010/main" xmlns="" val="18473302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TextBox 1"/>
              <p:cNvSpPr txBox="1"/>
              <p:nvPr/>
            </p:nvSpPr>
            <p:spPr>
              <a:xfrm>
                <a:off x="609600" y="762000"/>
                <a:ext cx="7924800" cy="3416320"/>
              </a:xfrm>
              <a:prstGeom prst="rect">
                <a:avLst/>
              </a:prstGeom>
              <a:noFill/>
            </p:spPr>
            <p:txBody>
              <a:bodyPr wrap="square" rtlCol="0">
                <a:spAutoFit/>
              </a:bodyPr>
              <a:lstStyle/>
              <a:p>
                <a:r>
                  <a:rPr lang="en-US" sz="2400" b="1" dirty="0"/>
                  <a:t>Question:</a:t>
                </a:r>
                <a:endParaRPr lang="en-US" sz="2400" dirty="0"/>
              </a:p>
              <a:p>
                <a:pPr algn="just"/>
                <a:r>
                  <a:rPr lang="en-US" sz="2400" dirty="0" smtClean="0"/>
                  <a:t>Consider </a:t>
                </a:r>
                <a:r>
                  <a:rPr lang="en-US" sz="2400" dirty="0"/>
                  <a:t>the Atwood's machine shown in Figure. Let </a:t>
                </a:r>
                <a14:m>
                  <m:oMath xmlns:m="http://schemas.openxmlformats.org/officeDocument/2006/math">
                    <m:r>
                      <a:rPr lang="en-US" sz="2400" i="1">
                        <a:latin typeface="Cambria Math"/>
                      </a:rPr>
                      <m:t>𝑥</m:t>
                    </m:r>
                  </m:oMath>
                </a14:m>
                <a:r>
                  <a:rPr lang="en-US" sz="2400" i="1" dirty="0"/>
                  <a:t/>
                </a:r>
                <a:r>
                  <a:rPr lang="en-US" sz="2400" dirty="0"/>
                  <a:t>and </a:t>
                </a:r>
                <a14:m>
                  <m:oMath xmlns:m="http://schemas.openxmlformats.org/officeDocument/2006/math">
                    <m:r>
                      <a:rPr lang="en-US" sz="2400" i="1">
                        <a:latin typeface="Cambria Math"/>
                      </a:rPr>
                      <m:t>𝑦</m:t>
                    </m:r>
                  </m:oMath>
                </a14:m>
                <a:r>
                  <a:rPr lang="en-US" sz="2400" i="1" dirty="0"/>
                  <a:t/>
                </a:r>
                <a:r>
                  <a:rPr lang="en-US" sz="2400" dirty="0"/>
                  <a:t>be the vertical positions of the middle mass and right mass, respectively, with upward taken to be positive. Find the Hamiltonian in terms of </a:t>
                </a:r>
                <a14:m>
                  <m:oMath xmlns:m="http://schemas.openxmlformats.org/officeDocument/2006/math">
                    <m:r>
                      <a:rPr lang="en-US" sz="2400" i="1">
                        <a:latin typeface="Cambria Math"/>
                      </a:rPr>
                      <m:t>𝑥</m:t>
                    </m:r>
                  </m:oMath>
                </a14:m>
                <a:r>
                  <a:rPr lang="en-US" sz="2400" i="1" dirty="0"/>
                  <a:t/>
                </a:r>
                <a:r>
                  <a:rPr lang="en-US" sz="2400" dirty="0"/>
                  <a:t>and </a:t>
                </a:r>
                <a14:m>
                  <m:oMath xmlns:m="http://schemas.openxmlformats.org/officeDocument/2006/math">
                    <m:r>
                      <a:rPr lang="en-US" sz="2400" i="1">
                        <a:latin typeface="Cambria Math"/>
                      </a:rPr>
                      <m:t>𝑦</m:t>
                    </m:r>
                  </m:oMath>
                </a14:m>
                <a:r>
                  <a:rPr lang="en-US" sz="2400" i="1" dirty="0"/>
                  <a:t/>
                </a:r>
                <a:r>
                  <a:rPr lang="en-US" sz="2400" dirty="0"/>
                  <a:t>and their conjugate momenta, and then write down the four Hamilton's equations.</a:t>
                </a:r>
              </a:p>
              <a:p>
                <a:r>
                  <a:rPr lang="en-US" sz="2400" i="1" dirty="0"/>
                  <a:t> </a:t>
                </a:r>
                <a:endParaRPr lang="en-US" sz="2400" dirty="0"/>
              </a:p>
              <a:p>
                <a:endParaRPr lang="en-US" sz="2400" dirty="0"/>
              </a:p>
            </p:txBody>
          </p:sp>
        </mc:Choice>
        <mc:Fallback>
          <p:sp>
            <p:nvSpPr>
              <p:cNvPr id="2" name="TextBox 1"/>
              <p:cNvSpPr txBox="1">
                <a:spLocks noRot="1" noChangeAspect="1" noMove="1" noResize="1" noEditPoints="1" noAdjustHandles="1" noChangeArrowheads="1" noChangeShapeType="1" noTextEdit="1"/>
              </p:cNvSpPr>
              <p:nvPr/>
            </p:nvSpPr>
            <p:spPr>
              <a:xfrm>
                <a:off x="609600" y="762000"/>
                <a:ext cx="7924800" cy="3416320"/>
              </a:xfrm>
              <a:prstGeom prst="rect">
                <a:avLst/>
              </a:prstGeom>
              <a:blipFill rotWithShape="1">
                <a:blip r:embed="rId3"/>
                <a:stretch>
                  <a:fillRect l="-1154" t="-1429" r="-1154"/>
                </a:stretch>
              </a:blipFill>
            </p:spPr>
            <p:txBody>
              <a:bodyPr/>
              <a:lstStyle/>
              <a:p>
                <a:r>
                  <a:rPr lang="en-US">
                    <a:noFill/>
                  </a:rPr>
                  <a:t> </a:t>
                </a:r>
              </a:p>
            </p:txBody>
          </p:sp>
        </mc:Fallback>
      </mc:AlternateContent>
      <p:pic>
        <p:nvPicPr>
          <p:cNvPr id="3" name="Picture 2"/>
          <p:cNvPicPr/>
          <p:nvPr/>
        </p:nvPicPr>
        <p:blipFill>
          <a:blip r:embed="rId4">
            <a:extLst>
              <a:ext uri="{28A0092B-C50C-407E-A947-70E740481C1C}">
                <a14:useLocalDpi xmlns:a14="http://schemas.microsoft.com/office/drawing/2010/main" xmlns="" val="0"/>
              </a:ext>
            </a:extLst>
          </a:blip>
          <a:srcRect/>
          <a:stretch>
            <a:fillRect/>
          </a:stretch>
        </p:blipFill>
        <p:spPr bwMode="auto">
          <a:xfrm>
            <a:off x="3167063" y="3657600"/>
            <a:ext cx="2700337" cy="2362200"/>
          </a:xfrm>
          <a:prstGeom prst="rect">
            <a:avLst/>
          </a:prstGeom>
          <a:noFill/>
          <a:ln>
            <a:noFill/>
          </a:ln>
        </p:spPr>
      </p:pic>
    </p:spTree>
    <p:extLst>
      <p:ext uri="{BB962C8B-B14F-4D97-AF65-F5344CB8AC3E}">
        <p14:creationId xmlns:p14="http://schemas.microsoft.com/office/powerpoint/2010/main" xmlns="" val="20593434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Rectangle 1"/>
              <p:cNvSpPr/>
              <p:nvPr/>
            </p:nvSpPr>
            <p:spPr>
              <a:xfrm>
                <a:off x="609600" y="995578"/>
                <a:ext cx="8001000" cy="5336910"/>
              </a:xfrm>
              <a:prstGeom prst="rect">
                <a:avLst/>
              </a:prstGeom>
            </p:spPr>
            <p:txBody>
              <a:bodyPr wrap="square">
                <a:spAutoFit/>
              </a:bodyPr>
              <a:lstStyle/>
              <a:p>
                <a:pPr algn="just"/>
                <a:r>
                  <a:rPr lang="en-US" sz="2400" b="1" dirty="0" smtClean="0"/>
                  <a:t>Solution:</a:t>
                </a:r>
                <a:endParaRPr lang="en-US" sz="2400" dirty="0"/>
              </a:p>
              <a:p>
                <a:pPr algn="just"/>
                <a:r>
                  <a:rPr lang="en-US" sz="2400" dirty="0"/>
                  <a:t>If the right two masses move up by </a:t>
                </a:r>
                <a14:m>
                  <m:oMath xmlns:m="http://schemas.openxmlformats.org/officeDocument/2006/math">
                    <m:r>
                      <a:rPr lang="en-US" sz="2400" i="1" dirty="0" smtClean="0">
                        <a:latin typeface="Cambria Math"/>
                      </a:rPr>
                      <m:t>𝑥</m:t>
                    </m:r>
                  </m:oMath>
                </a14:m>
                <a:r>
                  <a:rPr lang="en-US" sz="2400" i="1" dirty="0"/>
                  <a:t/>
                </a:r>
                <a:r>
                  <a:rPr lang="en-US" sz="2400" dirty="0"/>
                  <a:t>and </a:t>
                </a:r>
                <a14:m>
                  <m:oMath xmlns:m="http://schemas.openxmlformats.org/officeDocument/2006/math">
                    <m:r>
                      <a:rPr lang="en-US" sz="2400" i="1" dirty="0" smtClean="0">
                        <a:latin typeface="Cambria Math"/>
                      </a:rPr>
                      <m:t>𝑦</m:t>
                    </m:r>
                  </m:oMath>
                </a14:m>
                <a:r>
                  <a:rPr lang="en-US" sz="2400" dirty="0"/>
                  <a:t>, then the left mass moves down by </a:t>
                </a:r>
                <a14:m>
                  <m:oMath xmlns:m="http://schemas.openxmlformats.org/officeDocument/2006/math">
                    <m:r>
                      <a:rPr lang="en-US" sz="2400" i="1" dirty="0" smtClean="0">
                        <a:latin typeface="Cambria Math"/>
                      </a:rPr>
                      <m:t>(</m:t>
                    </m:r>
                    <m:r>
                      <a:rPr lang="en-US" sz="2400" i="1" dirty="0" err="1" smtClean="0">
                        <a:latin typeface="Cambria Math"/>
                      </a:rPr>
                      <m:t>𝑥</m:t>
                    </m:r>
                    <m:r>
                      <a:rPr lang="en-US" sz="2400" i="1" dirty="0" err="1" smtClean="0">
                        <a:latin typeface="Cambria Math"/>
                      </a:rPr>
                      <m:t>+</m:t>
                    </m:r>
                    <m:r>
                      <a:rPr lang="en-US" sz="2400" i="1" dirty="0" err="1" smtClean="0">
                        <a:latin typeface="Cambria Math"/>
                      </a:rPr>
                      <m:t>𝑦</m:t>
                    </m:r>
                    <m:r>
                      <a:rPr lang="en-US" sz="2400" i="1" dirty="0" smtClean="0">
                        <a:latin typeface="Cambria Math"/>
                      </a:rPr>
                      <m:t>)</m:t>
                    </m:r>
                    <m:r>
                      <a:rPr lang="en-US" sz="2400" i="1" dirty="0">
                        <a:latin typeface="Cambria Math"/>
                      </a:rPr>
                      <m:t>/</m:t>
                    </m:r>
                    <m:r>
                      <a:rPr lang="en-US" sz="2400" i="1" dirty="0" smtClean="0">
                        <a:latin typeface="Cambria Math"/>
                      </a:rPr>
                      <m:t>2</m:t>
                    </m:r>
                  </m:oMath>
                </a14:m>
                <a:r>
                  <a:rPr lang="en-US" sz="2400" dirty="0"/>
                  <a:t>. This follows from conservation of string, because the average height of the right two masses always remains the same distance below the center of the right pulley, and the displacement of the left mass is equal and opposite to the displacement of the right pulley. The </a:t>
                </a:r>
                <a:r>
                  <a:rPr lang="en-US" sz="2400" dirty="0" err="1"/>
                  <a:t>Lagrangian</a:t>
                </a:r>
                <a:r>
                  <a:rPr lang="en-US" sz="2400" dirty="0"/>
                  <a:t> is therefore</a:t>
                </a:r>
              </a:p>
              <a:p>
                <a:pPr algn="just"/>
                <a14:m>
                  <m:oMathPara xmlns:m="http://schemas.openxmlformats.org/officeDocument/2006/math">
                    <m:oMathParaPr>
                      <m:jc m:val="centerGroup"/>
                    </m:oMathParaPr>
                    <m:oMath xmlns:m="http://schemas.openxmlformats.org/officeDocument/2006/math">
                      <m:r>
                        <a:rPr lang="en-US" sz="2400" i="1">
                          <a:latin typeface="Cambria Math"/>
                        </a:rPr>
                        <m:t>𝐿</m:t>
                      </m:r>
                      <m:r>
                        <a:rPr lang="en-US" sz="2400" i="1">
                          <a:latin typeface="Cambria Math"/>
                        </a:rPr>
                        <m:t>=</m:t>
                      </m:r>
                      <m:f>
                        <m:fPr>
                          <m:ctrlPr>
                            <a:rPr lang="en-US" sz="2400" i="1">
                              <a:latin typeface="Cambria Math"/>
                            </a:rPr>
                          </m:ctrlPr>
                        </m:fPr>
                        <m:num>
                          <m:r>
                            <a:rPr lang="en-US" sz="2400" i="1">
                              <a:latin typeface="Cambria Math"/>
                            </a:rPr>
                            <m:t>1</m:t>
                          </m:r>
                        </m:num>
                        <m:den>
                          <m:r>
                            <a:rPr lang="en-US" sz="2400" i="1">
                              <a:latin typeface="Cambria Math"/>
                            </a:rPr>
                            <m:t>2</m:t>
                          </m:r>
                        </m:den>
                      </m:f>
                      <m:d>
                        <m:dPr>
                          <m:ctrlPr>
                            <a:rPr lang="en-US" sz="2400" i="1">
                              <a:latin typeface="Cambria Math"/>
                            </a:rPr>
                          </m:ctrlPr>
                        </m:dPr>
                        <m:e>
                          <m:r>
                            <a:rPr lang="en-US" sz="2400" i="1">
                              <a:latin typeface="Cambria Math"/>
                            </a:rPr>
                            <m:t>2</m:t>
                          </m:r>
                          <m:r>
                            <a:rPr lang="en-US" sz="2400" i="1">
                              <a:latin typeface="Cambria Math"/>
                            </a:rPr>
                            <m:t>𝑚</m:t>
                          </m:r>
                        </m:e>
                      </m:d>
                      <m:sSup>
                        <m:sSupPr>
                          <m:ctrlPr>
                            <a:rPr lang="en-US" sz="2400" i="1">
                              <a:latin typeface="Cambria Math"/>
                            </a:rPr>
                          </m:ctrlPr>
                        </m:sSupPr>
                        <m:e>
                          <m:d>
                            <m:dPr>
                              <m:ctrlPr>
                                <a:rPr lang="en-US" sz="2400" i="1">
                                  <a:latin typeface="Cambria Math"/>
                                </a:rPr>
                              </m:ctrlPr>
                            </m:dPr>
                            <m:e>
                              <m:f>
                                <m:fPr>
                                  <m:ctrlPr>
                                    <a:rPr lang="en-US" sz="2400" i="1">
                                      <a:latin typeface="Cambria Math"/>
                                    </a:rPr>
                                  </m:ctrlPr>
                                </m:fPr>
                                <m:num>
                                  <m:acc>
                                    <m:accPr>
                                      <m:chr m:val="̇"/>
                                      <m:ctrlPr>
                                        <a:rPr lang="en-US" sz="2400" i="1">
                                          <a:latin typeface="Cambria Math"/>
                                        </a:rPr>
                                      </m:ctrlPr>
                                    </m:accPr>
                                    <m:e>
                                      <m:r>
                                        <a:rPr lang="en-US" sz="2400" i="1">
                                          <a:latin typeface="Cambria Math"/>
                                        </a:rPr>
                                        <m:t>𝑥</m:t>
                                      </m:r>
                                    </m:e>
                                  </m:acc>
                                  <m:r>
                                    <a:rPr lang="en-US" sz="2400" i="1">
                                      <a:latin typeface="Cambria Math"/>
                                    </a:rPr>
                                    <m:t>+</m:t>
                                  </m:r>
                                  <m:acc>
                                    <m:accPr>
                                      <m:chr m:val="̇"/>
                                      <m:ctrlPr>
                                        <a:rPr lang="en-US" sz="2400" i="1">
                                          <a:latin typeface="Cambria Math"/>
                                        </a:rPr>
                                      </m:ctrlPr>
                                    </m:accPr>
                                    <m:e>
                                      <m:r>
                                        <a:rPr lang="en-US" sz="2400" i="1">
                                          <a:latin typeface="Cambria Math"/>
                                        </a:rPr>
                                        <m:t>𝑦</m:t>
                                      </m:r>
                                    </m:e>
                                  </m:acc>
                                </m:num>
                                <m:den>
                                  <m:r>
                                    <a:rPr lang="en-US" sz="2400" i="1">
                                      <a:latin typeface="Cambria Math"/>
                                    </a:rPr>
                                    <m:t>2</m:t>
                                  </m:r>
                                </m:den>
                              </m:f>
                            </m:e>
                          </m:d>
                        </m:e>
                        <m:sup>
                          <m:r>
                            <a:rPr lang="en-US" sz="2400" i="1">
                              <a:latin typeface="Cambria Math"/>
                            </a:rPr>
                            <m:t>2</m:t>
                          </m:r>
                        </m:sup>
                      </m:sSup>
                      <m:r>
                        <a:rPr lang="en-US" sz="2400" i="1">
                          <a:latin typeface="Cambria Math"/>
                        </a:rPr>
                        <m:t>+</m:t>
                      </m:r>
                      <m:f>
                        <m:fPr>
                          <m:ctrlPr>
                            <a:rPr lang="en-US" sz="2400" i="1">
                              <a:latin typeface="Cambria Math"/>
                            </a:rPr>
                          </m:ctrlPr>
                        </m:fPr>
                        <m:num>
                          <m:r>
                            <a:rPr lang="en-US" sz="2400" i="1">
                              <a:latin typeface="Cambria Math"/>
                            </a:rPr>
                            <m:t>1</m:t>
                          </m:r>
                        </m:num>
                        <m:den>
                          <m:r>
                            <a:rPr lang="en-US" sz="2400" i="1">
                              <a:latin typeface="Cambria Math"/>
                            </a:rPr>
                            <m:t>2</m:t>
                          </m:r>
                        </m:den>
                      </m:f>
                      <m:d>
                        <m:dPr>
                          <m:ctrlPr>
                            <a:rPr lang="en-US" sz="2400" i="1">
                              <a:latin typeface="Cambria Math"/>
                            </a:rPr>
                          </m:ctrlPr>
                        </m:dPr>
                        <m:e>
                          <m:r>
                            <a:rPr lang="en-US" sz="2400" i="1">
                              <a:latin typeface="Cambria Math"/>
                            </a:rPr>
                            <m:t>2</m:t>
                          </m:r>
                          <m:r>
                            <a:rPr lang="en-US" sz="2400" i="1">
                              <a:latin typeface="Cambria Math"/>
                            </a:rPr>
                            <m:t>𝑚</m:t>
                          </m:r>
                        </m:e>
                      </m:d>
                      <m:sSup>
                        <m:sSupPr>
                          <m:ctrlPr>
                            <a:rPr lang="en-US" sz="2400" i="1">
                              <a:latin typeface="Cambria Math"/>
                            </a:rPr>
                          </m:ctrlPr>
                        </m:sSupPr>
                        <m:e>
                          <m:acc>
                            <m:accPr>
                              <m:chr m:val="̇"/>
                              <m:ctrlPr>
                                <a:rPr lang="en-US" sz="2400" i="1">
                                  <a:latin typeface="Cambria Math"/>
                                </a:rPr>
                              </m:ctrlPr>
                            </m:accPr>
                            <m:e>
                              <m:r>
                                <a:rPr lang="en-US" sz="2400" i="1">
                                  <a:latin typeface="Cambria Math"/>
                                </a:rPr>
                                <m:t>𝑥</m:t>
                              </m:r>
                            </m:e>
                          </m:acc>
                        </m:e>
                        <m:sup>
                          <m:r>
                            <a:rPr lang="en-US" sz="2400" i="1">
                              <a:latin typeface="Cambria Math"/>
                            </a:rPr>
                            <m:t>2</m:t>
                          </m:r>
                        </m:sup>
                      </m:sSup>
                      <m:r>
                        <a:rPr lang="en-US" sz="2400" i="1">
                          <a:latin typeface="Cambria Math"/>
                        </a:rPr>
                        <m:t>+</m:t>
                      </m:r>
                      <m:f>
                        <m:fPr>
                          <m:ctrlPr>
                            <a:rPr lang="en-US" sz="2400" i="1">
                              <a:latin typeface="Cambria Math"/>
                            </a:rPr>
                          </m:ctrlPr>
                        </m:fPr>
                        <m:num>
                          <m:r>
                            <a:rPr lang="en-US" sz="2400" i="1">
                              <a:latin typeface="Cambria Math"/>
                            </a:rPr>
                            <m:t>1</m:t>
                          </m:r>
                        </m:num>
                        <m:den>
                          <m:r>
                            <a:rPr lang="en-US" sz="2400" i="1">
                              <a:latin typeface="Cambria Math"/>
                            </a:rPr>
                            <m:t>2</m:t>
                          </m:r>
                        </m:den>
                      </m:f>
                      <m:d>
                        <m:dPr>
                          <m:ctrlPr>
                            <a:rPr lang="en-US" sz="2400" i="1">
                              <a:latin typeface="Cambria Math"/>
                            </a:rPr>
                          </m:ctrlPr>
                        </m:dPr>
                        <m:e>
                          <m:r>
                            <a:rPr lang="en-US" sz="2400" i="1">
                              <a:latin typeface="Cambria Math"/>
                            </a:rPr>
                            <m:t>2</m:t>
                          </m:r>
                          <m:r>
                            <a:rPr lang="en-US" sz="2400" i="1">
                              <a:latin typeface="Cambria Math"/>
                            </a:rPr>
                            <m:t>𝑚</m:t>
                          </m:r>
                        </m:e>
                      </m:d>
                      <m:sSup>
                        <m:sSupPr>
                          <m:ctrlPr>
                            <a:rPr lang="en-US" sz="2400" i="1">
                              <a:latin typeface="Cambria Math"/>
                            </a:rPr>
                          </m:ctrlPr>
                        </m:sSupPr>
                        <m:e>
                          <m:acc>
                            <m:accPr>
                              <m:chr m:val="̇"/>
                              <m:ctrlPr>
                                <a:rPr lang="en-US" sz="2400" i="1">
                                  <a:latin typeface="Cambria Math"/>
                                </a:rPr>
                              </m:ctrlPr>
                            </m:accPr>
                            <m:e>
                              <m:r>
                                <a:rPr lang="en-US" sz="2400" i="1">
                                  <a:latin typeface="Cambria Math"/>
                                </a:rPr>
                                <m:t>𝑦</m:t>
                              </m:r>
                            </m:e>
                          </m:acc>
                        </m:e>
                        <m:sup>
                          <m:r>
                            <a:rPr lang="en-US" sz="2400" i="1">
                              <a:latin typeface="Cambria Math"/>
                            </a:rPr>
                            <m:t>2</m:t>
                          </m:r>
                        </m:sup>
                      </m:sSup>
                      <m:r>
                        <a:rPr lang="en-US" sz="2400" i="1">
                          <a:latin typeface="Cambria Math"/>
                        </a:rPr>
                        <m:t>+</m:t>
                      </m:r>
                      <m:d>
                        <m:dPr>
                          <m:ctrlPr>
                            <a:rPr lang="en-US" sz="2400" i="1">
                              <a:latin typeface="Cambria Math"/>
                            </a:rPr>
                          </m:ctrlPr>
                        </m:dPr>
                        <m:e>
                          <m:r>
                            <a:rPr lang="en-US" sz="2400" i="1">
                              <a:latin typeface="Cambria Math"/>
                            </a:rPr>
                            <m:t>2</m:t>
                          </m:r>
                          <m:r>
                            <a:rPr lang="en-US" sz="2400" i="1">
                              <a:latin typeface="Cambria Math"/>
                            </a:rPr>
                            <m:t>𝑚</m:t>
                          </m:r>
                        </m:e>
                      </m:d>
                      <m:r>
                        <a:rPr lang="en-US" sz="2400" i="1">
                          <a:latin typeface="Cambria Math"/>
                        </a:rPr>
                        <m:t>𝑔</m:t>
                      </m:r>
                      <m:d>
                        <m:dPr>
                          <m:ctrlPr>
                            <a:rPr lang="en-US" sz="2400" i="1">
                              <a:latin typeface="Cambria Math"/>
                            </a:rPr>
                          </m:ctrlPr>
                        </m:dPr>
                        <m:e>
                          <m:f>
                            <m:fPr>
                              <m:ctrlPr>
                                <a:rPr lang="en-US" sz="2400" i="1">
                                  <a:latin typeface="Cambria Math"/>
                                </a:rPr>
                              </m:ctrlPr>
                            </m:fPr>
                            <m:num>
                              <m:r>
                                <a:rPr lang="en-US" sz="2400" i="1">
                                  <a:latin typeface="Cambria Math"/>
                                </a:rPr>
                                <m:t>𝑥</m:t>
                              </m:r>
                              <m:r>
                                <a:rPr lang="en-US" sz="2400" i="1">
                                  <a:latin typeface="Cambria Math"/>
                                </a:rPr>
                                <m:t>+</m:t>
                              </m:r>
                              <m:r>
                                <a:rPr lang="en-US" sz="2400" i="1">
                                  <a:latin typeface="Cambria Math"/>
                                </a:rPr>
                                <m:t>𝑦</m:t>
                              </m:r>
                            </m:num>
                            <m:den>
                              <m:r>
                                <a:rPr lang="en-US" sz="2400" i="1">
                                  <a:latin typeface="Cambria Math"/>
                                </a:rPr>
                                <m:t>2</m:t>
                              </m:r>
                            </m:den>
                          </m:f>
                        </m:e>
                      </m:d>
                      <m:r>
                        <a:rPr lang="en-US" sz="2400" i="1">
                          <a:latin typeface="Cambria Math"/>
                        </a:rPr>
                        <m:t>−</m:t>
                      </m:r>
                      <m:r>
                        <a:rPr lang="en-US" sz="2400" i="1">
                          <a:latin typeface="Cambria Math"/>
                        </a:rPr>
                        <m:t>𝑚𝑔𝑥</m:t>
                      </m:r>
                      <m:r>
                        <a:rPr lang="en-US" sz="2400" i="1">
                          <a:latin typeface="Cambria Math"/>
                        </a:rPr>
                        <m:t>−</m:t>
                      </m:r>
                      <m:d>
                        <m:dPr>
                          <m:ctrlPr>
                            <a:rPr lang="en-US" sz="2400" i="1">
                              <a:latin typeface="Cambria Math"/>
                            </a:rPr>
                          </m:ctrlPr>
                        </m:dPr>
                        <m:e>
                          <m:r>
                            <a:rPr lang="en-US" sz="2400" i="1">
                              <a:latin typeface="Cambria Math"/>
                            </a:rPr>
                            <m:t>2</m:t>
                          </m:r>
                          <m:r>
                            <a:rPr lang="en-US" sz="2400" i="1">
                              <a:latin typeface="Cambria Math"/>
                            </a:rPr>
                            <m:t>𝑚</m:t>
                          </m:r>
                        </m:e>
                      </m:d>
                      <m:r>
                        <a:rPr lang="en-US" sz="2400" i="1">
                          <a:latin typeface="Cambria Math"/>
                        </a:rPr>
                        <m:t>𝑔𝑦</m:t>
                      </m:r>
                    </m:oMath>
                  </m:oMathPara>
                </a14:m>
                <a:endParaRPr lang="en-US" sz="2400" dirty="0"/>
              </a:p>
              <a:p>
                <a:pPr algn="just"/>
                <a14:m>
                  <m:oMathPara xmlns:m="http://schemas.openxmlformats.org/officeDocument/2006/math">
                    <m:oMathParaPr>
                      <m:jc m:val="centerGroup"/>
                    </m:oMathParaPr>
                    <m:oMath xmlns:m="http://schemas.openxmlformats.org/officeDocument/2006/math">
                      <m:r>
                        <a:rPr lang="en-US" sz="2400" i="1">
                          <a:latin typeface="Cambria Math"/>
                        </a:rPr>
                        <m:t>=</m:t>
                      </m:r>
                      <m:f>
                        <m:fPr>
                          <m:ctrlPr>
                            <a:rPr lang="en-US" sz="2400" i="1">
                              <a:latin typeface="Cambria Math"/>
                            </a:rPr>
                          </m:ctrlPr>
                        </m:fPr>
                        <m:num>
                          <m:r>
                            <a:rPr lang="en-US" sz="2400" i="1">
                              <a:latin typeface="Cambria Math"/>
                            </a:rPr>
                            <m:t>3</m:t>
                          </m:r>
                        </m:num>
                        <m:den>
                          <m:r>
                            <a:rPr lang="en-US" sz="2400" i="1">
                              <a:latin typeface="Cambria Math"/>
                            </a:rPr>
                            <m:t>4</m:t>
                          </m:r>
                        </m:den>
                      </m:f>
                      <m:r>
                        <a:rPr lang="en-US" sz="2400" i="1">
                          <a:latin typeface="Cambria Math"/>
                        </a:rPr>
                        <m:t>𝑚</m:t>
                      </m:r>
                      <m:sSup>
                        <m:sSupPr>
                          <m:ctrlPr>
                            <a:rPr lang="en-US" sz="2400" i="1">
                              <a:latin typeface="Cambria Math"/>
                            </a:rPr>
                          </m:ctrlPr>
                        </m:sSupPr>
                        <m:e>
                          <m:acc>
                            <m:accPr>
                              <m:chr m:val="̇"/>
                              <m:ctrlPr>
                                <a:rPr lang="en-US" sz="2400" i="1">
                                  <a:latin typeface="Cambria Math"/>
                                </a:rPr>
                              </m:ctrlPr>
                            </m:accPr>
                            <m:e>
                              <m:r>
                                <a:rPr lang="en-US" sz="2400" i="1">
                                  <a:latin typeface="Cambria Math"/>
                                </a:rPr>
                                <m:t>𝑥</m:t>
                              </m:r>
                            </m:e>
                          </m:acc>
                        </m:e>
                        <m:sup>
                          <m:r>
                            <a:rPr lang="en-US" sz="2400" i="1">
                              <a:latin typeface="Cambria Math"/>
                            </a:rPr>
                            <m:t>2</m:t>
                          </m:r>
                        </m:sup>
                      </m:sSup>
                      <m:r>
                        <a:rPr lang="en-US" sz="2400" i="1">
                          <a:latin typeface="Cambria Math"/>
                        </a:rPr>
                        <m:t>+</m:t>
                      </m:r>
                      <m:f>
                        <m:fPr>
                          <m:ctrlPr>
                            <a:rPr lang="en-US" sz="2400" i="1">
                              <a:latin typeface="Cambria Math"/>
                            </a:rPr>
                          </m:ctrlPr>
                        </m:fPr>
                        <m:num>
                          <m:r>
                            <a:rPr lang="en-US" sz="2400" i="1">
                              <a:latin typeface="Cambria Math"/>
                            </a:rPr>
                            <m:t>1</m:t>
                          </m:r>
                        </m:num>
                        <m:den>
                          <m:r>
                            <a:rPr lang="en-US" sz="2400" i="1">
                              <a:latin typeface="Cambria Math"/>
                            </a:rPr>
                            <m:t>2</m:t>
                          </m:r>
                        </m:den>
                      </m:f>
                      <m:r>
                        <a:rPr lang="en-US" sz="2400" i="1">
                          <a:latin typeface="Cambria Math"/>
                        </a:rPr>
                        <m:t>𝑚</m:t>
                      </m:r>
                      <m:acc>
                        <m:accPr>
                          <m:chr m:val="̇"/>
                          <m:ctrlPr>
                            <a:rPr lang="en-US" sz="2400" i="1">
                              <a:latin typeface="Cambria Math"/>
                            </a:rPr>
                          </m:ctrlPr>
                        </m:accPr>
                        <m:e>
                          <m:r>
                            <a:rPr lang="en-US" sz="2400" i="1">
                              <a:latin typeface="Cambria Math"/>
                            </a:rPr>
                            <m:t>𝑥</m:t>
                          </m:r>
                        </m:e>
                      </m:acc>
                      <m:acc>
                        <m:accPr>
                          <m:chr m:val="̇"/>
                          <m:ctrlPr>
                            <a:rPr lang="en-US" sz="2400" i="1">
                              <a:latin typeface="Cambria Math"/>
                            </a:rPr>
                          </m:ctrlPr>
                        </m:accPr>
                        <m:e>
                          <m:r>
                            <a:rPr lang="en-US" sz="2400" i="1">
                              <a:latin typeface="Cambria Math"/>
                            </a:rPr>
                            <m:t>𝑦</m:t>
                          </m:r>
                        </m:e>
                      </m:acc>
                      <m:r>
                        <a:rPr lang="en-US" sz="2400" i="1">
                          <a:latin typeface="Cambria Math"/>
                        </a:rPr>
                        <m:t>+</m:t>
                      </m:r>
                      <m:f>
                        <m:fPr>
                          <m:ctrlPr>
                            <a:rPr lang="en-US" sz="2400" i="1">
                              <a:latin typeface="Cambria Math"/>
                            </a:rPr>
                          </m:ctrlPr>
                        </m:fPr>
                        <m:num>
                          <m:r>
                            <a:rPr lang="en-US" sz="2400" i="1">
                              <a:latin typeface="Cambria Math"/>
                            </a:rPr>
                            <m:t>5</m:t>
                          </m:r>
                        </m:num>
                        <m:den>
                          <m:r>
                            <a:rPr lang="en-US" sz="2400" i="1">
                              <a:latin typeface="Cambria Math"/>
                            </a:rPr>
                            <m:t>4</m:t>
                          </m:r>
                        </m:den>
                      </m:f>
                      <m:r>
                        <a:rPr lang="en-US" sz="2400" i="1">
                          <a:latin typeface="Cambria Math"/>
                        </a:rPr>
                        <m:t>𝑚</m:t>
                      </m:r>
                      <m:sSup>
                        <m:sSupPr>
                          <m:ctrlPr>
                            <a:rPr lang="en-US" sz="2400" i="1">
                              <a:latin typeface="Cambria Math"/>
                            </a:rPr>
                          </m:ctrlPr>
                        </m:sSupPr>
                        <m:e>
                          <m:acc>
                            <m:accPr>
                              <m:chr m:val="̇"/>
                              <m:ctrlPr>
                                <a:rPr lang="en-US" sz="2400" i="1">
                                  <a:latin typeface="Cambria Math"/>
                                </a:rPr>
                              </m:ctrlPr>
                            </m:accPr>
                            <m:e>
                              <m:r>
                                <a:rPr lang="en-US" sz="2400" i="1">
                                  <a:latin typeface="Cambria Math"/>
                                </a:rPr>
                                <m:t>𝑦</m:t>
                              </m:r>
                            </m:e>
                          </m:acc>
                        </m:e>
                        <m:sup>
                          <m:r>
                            <a:rPr lang="en-US" sz="2400" i="1">
                              <a:latin typeface="Cambria Math"/>
                            </a:rPr>
                            <m:t>2</m:t>
                          </m:r>
                        </m:sup>
                      </m:sSup>
                      <m:r>
                        <a:rPr lang="en-US" sz="2400" i="1">
                          <a:latin typeface="Cambria Math"/>
                        </a:rPr>
                        <m:t>−</m:t>
                      </m:r>
                      <m:r>
                        <a:rPr lang="en-US" sz="2400" i="1">
                          <a:latin typeface="Cambria Math"/>
                        </a:rPr>
                        <m:t>𝑚𝑔𝑦</m:t>
                      </m:r>
                    </m:oMath>
                  </m:oMathPara>
                </a14:m>
                <a:endParaRPr lang="en-US" sz="2400" dirty="0"/>
              </a:p>
            </p:txBody>
          </p:sp>
        </mc:Choice>
        <mc:Fallback>
          <p:sp>
            <p:nvSpPr>
              <p:cNvPr id="2" name="Rectangle 1"/>
              <p:cNvSpPr>
                <a:spLocks noRot="1" noChangeAspect="1" noMove="1" noResize="1" noEditPoints="1" noAdjustHandles="1" noChangeArrowheads="1" noChangeShapeType="1" noTextEdit="1"/>
              </p:cNvSpPr>
              <p:nvPr/>
            </p:nvSpPr>
            <p:spPr>
              <a:xfrm>
                <a:off x="609600" y="995578"/>
                <a:ext cx="8001000" cy="5336910"/>
              </a:xfrm>
              <a:prstGeom prst="rect">
                <a:avLst/>
              </a:prstGeom>
              <a:blipFill rotWithShape="1">
                <a:blip r:embed="rId3"/>
                <a:stretch>
                  <a:fillRect l="-1142" t="-913" r="-1066"/>
                </a:stretch>
              </a:blipFill>
            </p:spPr>
            <p:txBody>
              <a:bodyPr/>
              <a:lstStyle/>
              <a:p>
                <a:r>
                  <a:rPr lang="en-US">
                    <a:noFill/>
                  </a:rPr>
                  <a:t> </a:t>
                </a:r>
              </a:p>
            </p:txBody>
          </p:sp>
        </mc:Fallback>
      </mc:AlternateContent>
    </p:spTree>
    <p:extLst>
      <p:ext uri="{BB962C8B-B14F-4D97-AF65-F5344CB8AC3E}">
        <p14:creationId xmlns:p14="http://schemas.microsoft.com/office/powerpoint/2010/main" xmlns="" val="33859689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1505768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Rectangle 1"/>
              <p:cNvSpPr/>
              <p:nvPr/>
            </p:nvSpPr>
            <p:spPr>
              <a:xfrm>
                <a:off x="762000" y="457200"/>
                <a:ext cx="7620000" cy="5984074"/>
              </a:xfrm>
              <a:prstGeom prst="rect">
                <a:avLst/>
              </a:prstGeom>
            </p:spPr>
            <p:txBody>
              <a:bodyPr wrap="square">
                <a:spAutoFit/>
              </a:bodyPr>
              <a:lstStyle/>
              <a:p>
                <a:r>
                  <a:rPr lang="en-US" sz="2400" dirty="0" smtClean="0"/>
                  <a:t>The conjugate momenta are</a:t>
                </a:r>
              </a:p>
              <a:p>
                <a:pPr/>
                <a14:m>
                  <m:oMathPara xmlns:m="http://schemas.openxmlformats.org/officeDocument/2006/math">
                    <m:oMathParaPr>
                      <m:jc m:val="centerGroup"/>
                    </m:oMathParaPr>
                    <m:oMath xmlns:m="http://schemas.openxmlformats.org/officeDocument/2006/math">
                      <m:sSub>
                        <m:sSubPr>
                          <m:ctrlPr>
                            <a:rPr lang="en-US" sz="2400" i="1">
                              <a:latin typeface="Cambria Math"/>
                            </a:rPr>
                          </m:ctrlPr>
                        </m:sSubPr>
                        <m:e>
                          <m:r>
                            <a:rPr lang="en-US" sz="2400" i="1">
                              <a:latin typeface="Cambria Math"/>
                            </a:rPr>
                            <m:t>𝑝</m:t>
                          </m:r>
                        </m:e>
                        <m:sub>
                          <m:r>
                            <a:rPr lang="en-US" sz="2400" i="1">
                              <a:latin typeface="Cambria Math"/>
                            </a:rPr>
                            <m:t>𝑥</m:t>
                          </m:r>
                        </m:sub>
                      </m:sSub>
                      <m:f>
                        <m:fPr>
                          <m:ctrlPr>
                            <a:rPr lang="en-US" sz="2400" i="1">
                              <a:latin typeface="Cambria Math"/>
                            </a:rPr>
                          </m:ctrlPr>
                        </m:fPr>
                        <m:num>
                          <m:r>
                            <a:rPr lang="en-US" sz="2400" i="1">
                              <a:latin typeface="Cambria Math"/>
                            </a:rPr>
                            <m:t>𝜕</m:t>
                          </m:r>
                          <m:r>
                            <a:rPr lang="en-US" sz="2400" i="1">
                              <a:latin typeface="Cambria Math"/>
                            </a:rPr>
                            <m:t>𝐿</m:t>
                          </m:r>
                        </m:num>
                        <m:den>
                          <m:r>
                            <a:rPr lang="en-US" sz="2400" i="1">
                              <a:latin typeface="Cambria Math"/>
                            </a:rPr>
                            <m:t>𝜕</m:t>
                          </m:r>
                          <m:acc>
                            <m:accPr>
                              <m:chr m:val="̇"/>
                              <m:ctrlPr>
                                <a:rPr lang="en-US" sz="2400" i="1">
                                  <a:latin typeface="Cambria Math"/>
                                </a:rPr>
                              </m:ctrlPr>
                            </m:accPr>
                            <m:e>
                              <m:r>
                                <a:rPr lang="en-US" sz="2400" i="1">
                                  <a:latin typeface="Cambria Math"/>
                                </a:rPr>
                                <m:t>𝑥</m:t>
                              </m:r>
                            </m:e>
                          </m:acc>
                        </m:den>
                      </m:f>
                      <m:r>
                        <a:rPr lang="en-US" sz="2400" i="1">
                          <a:latin typeface="Cambria Math"/>
                        </a:rPr>
                        <m:t>=</m:t>
                      </m:r>
                      <m:f>
                        <m:fPr>
                          <m:ctrlPr>
                            <a:rPr lang="en-US" sz="2400" i="1">
                              <a:latin typeface="Cambria Math"/>
                            </a:rPr>
                          </m:ctrlPr>
                        </m:fPr>
                        <m:num>
                          <m:r>
                            <a:rPr lang="en-US" sz="2400" i="1">
                              <a:latin typeface="Cambria Math"/>
                            </a:rPr>
                            <m:t>3</m:t>
                          </m:r>
                          <m:r>
                            <a:rPr lang="en-US" sz="2400" i="1">
                              <a:latin typeface="Cambria Math"/>
                            </a:rPr>
                            <m:t>𝑚</m:t>
                          </m:r>
                          <m:acc>
                            <m:accPr>
                              <m:chr m:val="̇"/>
                              <m:ctrlPr>
                                <a:rPr lang="en-US" sz="2400" i="1">
                                  <a:latin typeface="Cambria Math"/>
                                </a:rPr>
                              </m:ctrlPr>
                            </m:accPr>
                            <m:e>
                              <m:r>
                                <a:rPr lang="en-US" sz="2400" i="1">
                                  <a:latin typeface="Cambria Math"/>
                                </a:rPr>
                                <m:t>𝑥</m:t>
                              </m:r>
                            </m:e>
                          </m:acc>
                        </m:num>
                        <m:den>
                          <m:r>
                            <a:rPr lang="en-US" sz="2400" i="1">
                              <a:latin typeface="Cambria Math"/>
                            </a:rPr>
                            <m:t>2</m:t>
                          </m:r>
                        </m:den>
                      </m:f>
                      <m:r>
                        <a:rPr lang="en-US" sz="2400" i="1">
                          <a:latin typeface="Cambria Math"/>
                        </a:rPr>
                        <m:t>+</m:t>
                      </m:r>
                      <m:f>
                        <m:fPr>
                          <m:ctrlPr>
                            <a:rPr lang="en-US" sz="2400" i="1">
                              <a:latin typeface="Cambria Math"/>
                            </a:rPr>
                          </m:ctrlPr>
                        </m:fPr>
                        <m:num>
                          <m:r>
                            <a:rPr lang="en-US" sz="2400" i="1">
                              <a:latin typeface="Cambria Math"/>
                            </a:rPr>
                            <m:t>𝑚</m:t>
                          </m:r>
                          <m:acc>
                            <m:accPr>
                              <m:chr m:val="̇"/>
                              <m:ctrlPr>
                                <a:rPr lang="en-US" sz="2400" i="1">
                                  <a:latin typeface="Cambria Math"/>
                                </a:rPr>
                              </m:ctrlPr>
                            </m:accPr>
                            <m:e>
                              <m:r>
                                <a:rPr lang="en-US" sz="2400" i="1">
                                  <a:latin typeface="Cambria Math"/>
                                </a:rPr>
                                <m:t>𝑦</m:t>
                              </m:r>
                            </m:e>
                          </m:acc>
                        </m:num>
                        <m:den>
                          <m:r>
                            <a:rPr lang="en-US" sz="2400" i="1">
                              <a:latin typeface="Cambria Math"/>
                            </a:rPr>
                            <m:t>2</m:t>
                          </m:r>
                        </m:den>
                      </m:f>
                    </m:oMath>
                  </m:oMathPara>
                </a14:m>
                <a:endParaRPr lang="en-US" sz="2400" dirty="0"/>
              </a:p>
              <a:p>
                <a:r>
                  <a:rPr lang="en-US" sz="2400" dirty="0" smtClean="0"/>
                  <a:t>And</a:t>
                </a:r>
              </a:p>
              <a:p>
                <a:pPr/>
                <a14:m>
                  <m:oMathPara xmlns:m="http://schemas.openxmlformats.org/officeDocument/2006/math">
                    <m:oMathParaPr>
                      <m:jc m:val="centerGroup"/>
                    </m:oMathParaPr>
                    <m:oMath xmlns:m="http://schemas.openxmlformats.org/officeDocument/2006/math">
                      <m:sSub>
                        <m:sSubPr>
                          <m:ctrlPr>
                            <a:rPr lang="en-US" sz="2400" i="1">
                              <a:latin typeface="Cambria Math"/>
                            </a:rPr>
                          </m:ctrlPr>
                        </m:sSubPr>
                        <m:e>
                          <m:r>
                            <a:rPr lang="en-US" sz="2400" i="1">
                              <a:latin typeface="Cambria Math"/>
                            </a:rPr>
                            <m:t>𝑝</m:t>
                          </m:r>
                        </m:e>
                        <m:sub>
                          <m:r>
                            <a:rPr lang="en-US" sz="2400" i="1">
                              <a:latin typeface="Cambria Math"/>
                            </a:rPr>
                            <m:t>𝑦</m:t>
                          </m:r>
                        </m:sub>
                      </m:sSub>
                      <m:f>
                        <m:fPr>
                          <m:ctrlPr>
                            <a:rPr lang="en-US" sz="2400" i="1">
                              <a:latin typeface="Cambria Math"/>
                            </a:rPr>
                          </m:ctrlPr>
                        </m:fPr>
                        <m:num>
                          <m:r>
                            <a:rPr lang="en-US" sz="2400" i="1">
                              <a:latin typeface="Cambria Math"/>
                            </a:rPr>
                            <m:t>𝜕</m:t>
                          </m:r>
                          <m:r>
                            <a:rPr lang="en-US" sz="2400" i="1">
                              <a:latin typeface="Cambria Math"/>
                            </a:rPr>
                            <m:t>𝐿</m:t>
                          </m:r>
                        </m:num>
                        <m:den>
                          <m:r>
                            <a:rPr lang="en-US" sz="2400" i="1">
                              <a:latin typeface="Cambria Math"/>
                            </a:rPr>
                            <m:t>𝜕</m:t>
                          </m:r>
                          <m:acc>
                            <m:accPr>
                              <m:chr m:val="̇"/>
                              <m:ctrlPr>
                                <a:rPr lang="en-US" sz="2400" i="1">
                                  <a:latin typeface="Cambria Math"/>
                                </a:rPr>
                              </m:ctrlPr>
                            </m:accPr>
                            <m:e>
                              <m:r>
                                <a:rPr lang="en-US" sz="2400" i="1">
                                  <a:latin typeface="Cambria Math"/>
                                </a:rPr>
                                <m:t>𝑦</m:t>
                              </m:r>
                            </m:e>
                          </m:acc>
                        </m:den>
                      </m:f>
                      <m:r>
                        <a:rPr lang="en-US" sz="2400" i="1">
                          <a:latin typeface="Cambria Math"/>
                        </a:rPr>
                        <m:t>=</m:t>
                      </m:r>
                      <m:f>
                        <m:fPr>
                          <m:ctrlPr>
                            <a:rPr lang="en-US" sz="2400" i="1">
                              <a:latin typeface="Cambria Math"/>
                            </a:rPr>
                          </m:ctrlPr>
                        </m:fPr>
                        <m:num>
                          <m:r>
                            <a:rPr lang="en-US" sz="2400" i="1">
                              <a:latin typeface="Cambria Math"/>
                            </a:rPr>
                            <m:t>𝑚</m:t>
                          </m:r>
                          <m:acc>
                            <m:accPr>
                              <m:chr m:val="̇"/>
                              <m:ctrlPr>
                                <a:rPr lang="en-US" sz="2400" i="1">
                                  <a:latin typeface="Cambria Math"/>
                                </a:rPr>
                              </m:ctrlPr>
                            </m:accPr>
                            <m:e>
                              <m:r>
                                <a:rPr lang="en-US" sz="2400" i="1">
                                  <a:latin typeface="Cambria Math"/>
                                </a:rPr>
                                <m:t>𝑥</m:t>
                              </m:r>
                            </m:e>
                          </m:acc>
                        </m:num>
                        <m:den>
                          <m:r>
                            <a:rPr lang="en-US" sz="2400" i="1">
                              <a:latin typeface="Cambria Math"/>
                            </a:rPr>
                            <m:t>2</m:t>
                          </m:r>
                        </m:den>
                      </m:f>
                      <m:r>
                        <a:rPr lang="en-US" sz="2400" i="1">
                          <a:latin typeface="Cambria Math"/>
                        </a:rPr>
                        <m:t>+</m:t>
                      </m:r>
                      <m:f>
                        <m:fPr>
                          <m:ctrlPr>
                            <a:rPr lang="en-US" sz="2400" i="1">
                              <a:latin typeface="Cambria Math"/>
                            </a:rPr>
                          </m:ctrlPr>
                        </m:fPr>
                        <m:num>
                          <m:r>
                            <a:rPr lang="en-US" sz="2400" i="1">
                              <a:latin typeface="Cambria Math"/>
                            </a:rPr>
                            <m:t>5</m:t>
                          </m:r>
                          <m:r>
                            <a:rPr lang="en-US" sz="2400" i="1">
                              <a:latin typeface="Cambria Math"/>
                            </a:rPr>
                            <m:t>𝑚</m:t>
                          </m:r>
                          <m:acc>
                            <m:accPr>
                              <m:chr m:val="̇"/>
                              <m:ctrlPr>
                                <a:rPr lang="en-US" sz="2400" i="1">
                                  <a:latin typeface="Cambria Math"/>
                                </a:rPr>
                              </m:ctrlPr>
                            </m:accPr>
                            <m:e>
                              <m:r>
                                <a:rPr lang="en-US" sz="2400" i="1">
                                  <a:latin typeface="Cambria Math"/>
                                </a:rPr>
                                <m:t>𝑦</m:t>
                              </m:r>
                            </m:e>
                          </m:acc>
                        </m:num>
                        <m:den>
                          <m:r>
                            <a:rPr lang="en-US" sz="2400" i="1">
                              <a:latin typeface="Cambria Math"/>
                            </a:rPr>
                            <m:t>2</m:t>
                          </m:r>
                        </m:den>
                      </m:f>
                    </m:oMath>
                  </m:oMathPara>
                </a14:m>
                <a:endParaRPr lang="en-US" sz="2400" dirty="0"/>
              </a:p>
              <a:p>
                <a:r>
                  <a:rPr lang="en-US" sz="2400" dirty="0"/>
                  <a:t>Inverting these to solve for </a:t>
                </a:r>
                <a14:m>
                  <m:oMath xmlns:m="http://schemas.openxmlformats.org/officeDocument/2006/math">
                    <m:acc>
                      <m:accPr>
                        <m:chr m:val="̇"/>
                        <m:ctrlPr>
                          <a:rPr lang="en-US" sz="2400" i="1">
                            <a:latin typeface="Cambria Math"/>
                          </a:rPr>
                        </m:ctrlPr>
                      </m:accPr>
                      <m:e>
                        <m:r>
                          <a:rPr lang="en-US" sz="2400" i="1">
                            <a:latin typeface="Cambria Math"/>
                          </a:rPr>
                          <m:t>𝑥</m:t>
                        </m:r>
                      </m:e>
                    </m:acc>
                  </m:oMath>
                </a14:m>
                <a:r>
                  <a:rPr lang="en-US" sz="2400" dirty="0"/>
                  <a:t> and </a:t>
                </a:r>
                <a14:m>
                  <m:oMath xmlns:m="http://schemas.openxmlformats.org/officeDocument/2006/math">
                    <m:acc>
                      <m:accPr>
                        <m:chr m:val="̇"/>
                        <m:ctrlPr>
                          <a:rPr lang="en-US" sz="2400" i="1">
                            <a:latin typeface="Cambria Math"/>
                          </a:rPr>
                        </m:ctrlPr>
                      </m:accPr>
                      <m:e>
                        <m:r>
                          <a:rPr lang="en-US" sz="2400" i="1">
                            <a:latin typeface="Cambria Math"/>
                          </a:rPr>
                          <m:t>𝑦</m:t>
                        </m:r>
                      </m:e>
                    </m:acc>
                  </m:oMath>
                </a14:m>
                <a:r>
                  <a:rPr lang="en-US" sz="2400" dirty="0"/>
                  <a:t> gives</a:t>
                </a:r>
              </a:p>
              <a:p>
                <a:pPr/>
                <a14:m>
                  <m:oMathPara xmlns:m="http://schemas.openxmlformats.org/officeDocument/2006/math">
                    <m:oMathParaPr>
                      <m:jc m:val="centerGroup"/>
                    </m:oMathParaPr>
                    <m:oMath xmlns:m="http://schemas.openxmlformats.org/officeDocument/2006/math">
                      <m:acc>
                        <m:accPr>
                          <m:chr m:val="̇"/>
                          <m:ctrlPr>
                            <a:rPr lang="en-US" sz="2400" i="1">
                              <a:latin typeface="Cambria Math"/>
                            </a:rPr>
                          </m:ctrlPr>
                        </m:accPr>
                        <m:e>
                          <m:r>
                            <a:rPr lang="en-US" sz="2400" i="1">
                              <a:latin typeface="Cambria Math"/>
                            </a:rPr>
                            <m:t>𝑥</m:t>
                          </m:r>
                        </m:e>
                      </m:acc>
                      <m:r>
                        <a:rPr lang="en-US" sz="2400" i="1">
                          <a:latin typeface="Cambria Math"/>
                        </a:rPr>
                        <m:t>=</m:t>
                      </m:r>
                      <m:f>
                        <m:fPr>
                          <m:ctrlPr>
                            <a:rPr lang="en-US" sz="2400" i="1">
                              <a:latin typeface="Cambria Math"/>
                            </a:rPr>
                          </m:ctrlPr>
                        </m:fPr>
                        <m:num>
                          <m:r>
                            <a:rPr lang="en-US" sz="2400" i="1">
                              <a:latin typeface="Cambria Math"/>
                            </a:rPr>
                            <m:t>1</m:t>
                          </m:r>
                        </m:num>
                        <m:den>
                          <m:r>
                            <a:rPr lang="en-US" sz="2400" i="1">
                              <a:latin typeface="Cambria Math"/>
                            </a:rPr>
                            <m:t>7</m:t>
                          </m:r>
                          <m:r>
                            <a:rPr lang="en-US" sz="2400" i="1">
                              <a:latin typeface="Cambria Math"/>
                            </a:rPr>
                            <m:t>𝑚</m:t>
                          </m:r>
                        </m:den>
                      </m:f>
                      <m:r>
                        <a:rPr lang="en-US" sz="2400" i="1">
                          <a:latin typeface="Cambria Math"/>
                        </a:rPr>
                        <m:t>(5</m:t>
                      </m:r>
                      <m:sSub>
                        <m:sSubPr>
                          <m:ctrlPr>
                            <a:rPr lang="en-US" sz="2400" i="1">
                              <a:latin typeface="Cambria Math"/>
                            </a:rPr>
                          </m:ctrlPr>
                        </m:sSubPr>
                        <m:e>
                          <m:r>
                            <a:rPr lang="en-US" sz="2400" i="1">
                              <a:latin typeface="Cambria Math"/>
                            </a:rPr>
                            <m:t>𝑝</m:t>
                          </m:r>
                        </m:e>
                        <m:sub>
                          <m:r>
                            <a:rPr lang="en-US" sz="2400" i="1">
                              <a:latin typeface="Cambria Math"/>
                            </a:rPr>
                            <m:t>𝑥</m:t>
                          </m:r>
                        </m:sub>
                      </m:sSub>
                      <m:r>
                        <a:rPr lang="en-US" sz="2400" i="1">
                          <a:latin typeface="Cambria Math"/>
                        </a:rPr>
                        <m:t>−</m:t>
                      </m:r>
                      <m:sSub>
                        <m:sSubPr>
                          <m:ctrlPr>
                            <a:rPr lang="en-US" sz="2400" i="1">
                              <a:latin typeface="Cambria Math"/>
                            </a:rPr>
                          </m:ctrlPr>
                        </m:sSubPr>
                        <m:e>
                          <m:r>
                            <a:rPr lang="en-US" sz="2400" i="1">
                              <a:latin typeface="Cambria Math"/>
                            </a:rPr>
                            <m:t>𝑝</m:t>
                          </m:r>
                        </m:e>
                        <m:sub>
                          <m:r>
                            <a:rPr lang="en-US" sz="2400" i="1">
                              <a:latin typeface="Cambria Math"/>
                            </a:rPr>
                            <m:t>𝑦</m:t>
                          </m:r>
                        </m:sub>
                      </m:sSub>
                      <m:r>
                        <a:rPr lang="en-US" sz="2400" i="1">
                          <a:latin typeface="Cambria Math"/>
                        </a:rPr>
                        <m:t>)</m:t>
                      </m:r>
                    </m:oMath>
                  </m:oMathPara>
                </a14:m>
                <a:endParaRPr lang="en-US" sz="2400" dirty="0"/>
              </a:p>
              <a:p>
                <a:r>
                  <a:rPr lang="en-US" sz="2400" dirty="0"/>
                  <a:t>And</a:t>
                </a:r>
              </a:p>
              <a:p>
                <a:pPr/>
                <a14:m>
                  <m:oMathPara xmlns:m="http://schemas.openxmlformats.org/officeDocument/2006/math">
                    <m:oMathParaPr>
                      <m:jc m:val="centerGroup"/>
                    </m:oMathParaPr>
                    <m:oMath xmlns:m="http://schemas.openxmlformats.org/officeDocument/2006/math">
                      <m:acc>
                        <m:accPr>
                          <m:chr m:val="̇"/>
                          <m:ctrlPr>
                            <a:rPr lang="en-US" sz="2400" i="1">
                              <a:latin typeface="Cambria Math"/>
                            </a:rPr>
                          </m:ctrlPr>
                        </m:accPr>
                        <m:e>
                          <m:r>
                            <a:rPr lang="en-US" sz="2400" i="1">
                              <a:latin typeface="Cambria Math"/>
                            </a:rPr>
                            <m:t>𝑦</m:t>
                          </m:r>
                        </m:e>
                      </m:acc>
                      <m:r>
                        <a:rPr lang="en-US" sz="2400" i="1">
                          <a:latin typeface="Cambria Math"/>
                        </a:rPr>
                        <m:t>=</m:t>
                      </m:r>
                      <m:f>
                        <m:fPr>
                          <m:ctrlPr>
                            <a:rPr lang="en-US" sz="2400" i="1">
                              <a:latin typeface="Cambria Math"/>
                            </a:rPr>
                          </m:ctrlPr>
                        </m:fPr>
                        <m:num>
                          <m:r>
                            <a:rPr lang="en-US" sz="2400" i="1">
                              <a:latin typeface="Cambria Math"/>
                            </a:rPr>
                            <m:t>1</m:t>
                          </m:r>
                        </m:num>
                        <m:den>
                          <m:r>
                            <a:rPr lang="en-US" sz="2400" i="1">
                              <a:latin typeface="Cambria Math"/>
                            </a:rPr>
                            <m:t>7</m:t>
                          </m:r>
                          <m:r>
                            <a:rPr lang="en-US" sz="2400" i="1">
                              <a:latin typeface="Cambria Math"/>
                            </a:rPr>
                            <m:t>𝑚</m:t>
                          </m:r>
                        </m:den>
                      </m:f>
                      <m:r>
                        <a:rPr lang="en-US" sz="2400" i="1">
                          <a:latin typeface="Cambria Math"/>
                        </a:rPr>
                        <m:t>(−</m:t>
                      </m:r>
                      <m:sSub>
                        <m:sSubPr>
                          <m:ctrlPr>
                            <a:rPr lang="en-US" sz="2400" i="1">
                              <a:latin typeface="Cambria Math"/>
                            </a:rPr>
                          </m:ctrlPr>
                        </m:sSubPr>
                        <m:e>
                          <m:r>
                            <a:rPr lang="en-US" sz="2400" i="1">
                              <a:latin typeface="Cambria Math"/>
                            </a:rPr>
                            <m:t>𝑝</m:t>
                          </m:r>
                        </m:e>
                        <m:sub>
                          <m:r>
                            <a:rPr lang="en-US" sz="2400" i="1">
                              <a:latin typeface="Cambria Math"/>
                            </a:rPr>
                            <m:t>𝑥</m:t>
                          </m:r>
                        </m:sub>
                      </m:sSub>
                      <m:r>
                        <a:rPr lang="en-US" sz="2400" i="1">
                          <a:latin typeface="Cambria Math"/>
                        </a:rPr>
                        <m:t>+3</m:t>
                      </m:r>
                      <m:sSub>
                        <m:sSubPr>
                          <m:ctrlPr>
                            <a:rPr lang="en-US" sz="2400" i="1">
                              <a:latin typeface="Cambria Math"/>
                            </a:rPr>
                          </m:ctrlPr>
                        </m:sSubPr>
                        <m:e>
                          <m:r>
                            <a:rPr lang="en-US" sz="2400" i="1">
                              <a:latin typeface="Cambria Math"/>
                            </a:rPr>
                            <m:t>𝑝</m:t>
                          </m:r>
                        </m:e>
                        <m:sub>
                          <m:r>
                            <a:rPr lang="en-US" sz="2400" i="1">
                              <a:latin typeface="Cambria Math"/>
                            </a:rPr>
                            <m:t>𝑦</m:t>
                          </m:r>
                        </m:sub>
                      </m:sSub>
                      <m:r>
                        <a:rPr lang="en-US" sz="2400" i="1">
                          <a:latin typeface="Cambria Math"/>
                        </a:rPr>
                        <m:t>)</m:t>
                      </m:r>
                    </m:oMath>
                  </m:oMathPara>
                </a14:m>
                <a:endParaRPr lang="en-US" sz="2400" dirty="0"/>
              </a:p>
              <a:p>
                <a:r>
                  <a:rPr lang="en-US" sz="2400" dirty="0"/>
                  <a:t>Using these expressions to eliminate </a:t>
                </a:r>
                <a14:m>
                  <m:oMath xmlns:m="http://schemas.openxmlformats.org/officeDocument/2006/math">
                    <m:acc>
                      <m:accPr>
                        <m:chr m:val="̇"/>
                        <m:ctrlPr>
                          <a:rPr lang="en-US" sz="2400" i="1">
                            <a:latin typeface="Cambria Math"/>
                          </a:rPr>
                        </m:ctrlPr>
                      </m:accPr>
                      <m:e>
                        <m:r>
                          <a:rPr lang="en-US" sz="2400" i="1">
                            <a:latin typeface="Cambria Math"/>
                          </a:rPr>
                          <m:t>𝑥</m:t>
                        </m:r>
                      </m:e>
                    </m:acc>
                  </m:oMath>
                </a14:m>
                <a:r>
                  <a:rPr lang="en-US" sz="2400" dirty="0"/>
                  <a:t> and </a:t>
                </a:r>
                <a14:m>
                  <m:oMath xmlns:m="http://schemas.openxmlformats.org/officeDocument/2006/math">
                    <m:acc>
                      <m:accPr>
                        <m:chr m:val="̇"/>
                        <m:ctrlPr>
                          <a:rPr lang="en-US" sz="2400" i="1">
                            <a:latin typeface="Cambria Math"/>
                          </a:rPr>
                        </m:ctrlPr>
                      </m:accPr>
                      <m:e>
                        <m:r>
                          <a:rPr lang="en-US" sz="2400" i="1">
                            <a:latin typeface="Cambria Math"/>
                          </a:rPr>
                          <m:t>𝑦</m:t>
                        </m:r>
                      </m:e>
                    </m:acc>
                  </m:oMath>
                </a14:m>
                <a:r>
                  <a:rPr lang="en-US" sz="2400" dirty="0"/>
                  <a:t> in favor of </a:t>
                </a:r>
                <a14:m>
                  <m:oMath xmlns:m="http://schemas.openxmlformats.org/officeDocument/2006/math">
                    <m:sSub>
                      <m:sSubPr>
                        <m:ctrlPr>
                          <a:rPr lang="en-US" sz="2400" i="1">
                            <a:latin typeface="Cambria Math"/>
                          </a:rPr>
                        </m:ctrlPr>
                      </m:sSubPr>
                      <m:e>
                        <m:r>
                          <a:rPr lang="en-US" sz="2400" i="1">
                            <a:latin typeface="Cambria Math"/>
                          </a:rPr>
                          <m:t>𝑝</m:t>
                        </m:r>
                      </m:e>
                      <m:sub>
                        <m:r>
                          <a:rPr lang="en-US" sz="2400" i="1">
                            <a:latin typeface="Cambria Math"/>
                          </a:rPr>
                          <m:t>𝑥</m:t>
                        </m:r>
                      </m:sub>
                    </m:sSub>
                  </m:oMath>
                </a14:m>
                <a:r>
                  <a:rPr lang="en-US" sz="2400" i="1" dirty="0"/>
                  <a:t/>
                </a:r>
                <a:r>
                  <a:rPr lang="en-US" sz="2400" dirty="0"/>
                  <a:t>and </a:t>
                </a:r>
                <a14:m>
                  <m:oMath xmlns:m="http://schemas.openxmlformats.org/officeDocument/2006/math">
                    <m:sSub>
                      <m:sSubPr>
                        <m:ctrlPr>
                          <a:rPr lang="en-US" sz="2400" i="1">
                            <a:latin typeface="Cambria Math"/>
                          </a:rPr>
                        </m:ctrlPr>
                      </m:sSubPr>
                      <m:e>
                        <m:r>
                          <a:rPr lang="en-US" sz="2400" i="1">
                            <a:latin typeface="Cambria Math"/>
                          </a:rPr>
                          <m:t>𝑝</m:t>
                        </m:r>
                      </m:e>
                      <m:sub>
                        <m:r>
                          <a:rPr lang="en-US" sz="2400" i="1">
                            <a:latin typeface="Cambria Math"/>
                          </a:rPr>
                          <m:t>𝑦</m:t>
                        </m:r>
                      </m:sub>
                    </m:sSub>
                  </m:oMath>
                </a14:m>
                <a:r>
                  <a:rPr lang="en-US" sz="2400" dirty="0"/>
                  <a:t>, you can verify that the Hamiltonian is</a:t>
                </a:r>
              </a:p>
              <a:p>
                <a:pPr/>
                <a14:m>
                  <m:oMathPara xmlns:m="http://schemas.openxmlformats.org/officeDocument/2006/math">
                    <m:oMathParaPr>
                      <m:jc m:val="centerGroup"/>
                    </m:oMathParaPr>
                    <m:oMath xmlns:m="http://schemas.openxmlformats.org/officeDocument/2006/math">
                      <m:r>
                        <a:rPr lang="en-US" sz="2400" i="1">
                          <a:latin typeface="Cambria Math"/>
                        </a:rPr>
                        <m:t>𝐻</m:t>
                      </m:r>
                      <m:r>
                        <a:rPr lang="en-US" sz="2400" i="1">
                          <a:latin typeface="Cambria Math"/>
                        </a:rPr>
                        <m:t>=</m:t>
                      </m:r>
                      <m:f>
                        <m:fPr>
                          <m:ctrlPr>
                            <a:rPr lang="en-US" sz="2400" i="1">
                              <a:latin typeface="Cambria Math"/>
                            </a:rPr>
                          </m:ctrlPr>
                        </m:fPr>
                        <m:num>
                          <m:r>
                            <a:rPr lang="en-US" sz="2400" i="1">
                              <a:latin typeface="Cambria Math"/>
                            </a:rPr>
                            <m:t>3</m:t>
                          </m:r>
                        </m:num>
                        <m:den>
                          <m:r>
                            <a:rPr lang="en-US" sz="2400" i="1">
                              <a:latin typeface="Cambria Math"/>
                            </a:rPr>
                            <m:t>4</m:t>
                          </m:r>
                        </m:den>
                      </m:f>
                      <m:r>
                        <a:rPr lang="en-US" sz="2400" i="1">
                          <a:latin typeface="Cambria Math"/>
                        </a:rPr>
                        <m:t>𝑚</m:t>
                      </m:r>
                      <m:sSup>
                        <m:sSupPr>
                          <m:ctrlPr>
                            <a:rPr lang="en-US" sz="2400" i="1">
                              <a:latin typeface="Cambria Math"/>
                            </a:rPr>
                          </m:ctrlPr>
                        </m:sSupPr>
                        <m:e>
                          <m:acc>
                            <m:accPr>
                              <m:chr m:val="̇"/>
                              <m:ctrlPr>
                                <a:rPr lang="en-US" sz="2400" i="1">
                                  <a:latin typeface="Cambria Math"/>
                                </a:rPr>
                              </m:ctrlPr>
                            </m:accPr>
                            <m:e>
                              <m:r>
                                <a:rPr lang="en-US" sz="2400" i="1">
                                  <a:latin typeface="Cambria Math"/>
                                </a:rPr>
                                <m:t>𝑥</m:t>
                              </m:r>
                            </m:e>
                          </m:acc>
                        </m:e>
                        <m:sup>
                          <m:r>
                            <a:rPr lang="en-US" sz="2400" i="1">
                              <a:latin typeface="Cambria Math"/>
                            </a:rPr>
                            <m:t>2</m:t>
                          </m:r>
                        </m:sup>
                      </m:sSup>
                      <m:r>
                        <a:rPr lang="en-US" sz="2400" i="1">
                          <a:latin typeface="Cambria Math"/>
                        </a:rPr>
                        <m:t>+</m:t>
                      </m:r>
                      <m:f>
                        <m:fPr>
                          <m:ctrlPr>
                            <a:rPr lang="en-US" sz="2400" i="1">
                              <a:latin typeface="Cambria Math"/>
                            </a:rPr>
                          </m:ctrlPr>
                        </m:fPr>
                        <m:num>
                          <m:r>
                            <a:rPr lang="en-US" sz="2400" i="1">
                              <a:latin typeface="Cambria Math"/>
                            </a:rPr>
                            <m:t>1</m:t>
                          </m:r>
                        </m:num>
                        <m:den>
                          <m:r>
                            <a:rPr lang="en-US" sz="2400" i="1">
                              <a:latin typeface="Cambria Math"/>
                            </a:rPr>
                            <m:t>2</m:t>
                          </m:r>
                        </m:den>
                      </m:f>
                      <m:r>
                        <a:rPr lang="en-US" sz="2400" i="1">
                          <a:latin typeface="Cambria Math"/>
                        </a:rPr>
                        <m:t>𝑚</m:t>
                      </m:r>
                      <m:acc>
                        <m:accPr>
                          <m:chr m:val="̇"/>
                          <m:ctrlPr>
                            <a:rPr lang="en-US" sz="2400" i="1">
                              <a:latin typeface="Cambria Math"/>
                            </a:rPr>
                          </m:ctrlPr>
                        </m:accPr>
                        <m:e>
                          <m:r>
                            <a:rPr lang="en-US" sz="2400" i="1">
                              <a:latin typeface="Cambria Math"/>
                            </a:rPr>
                            <m:t>𝑥</m:t>
                          </m:r>
                        </m:e>
                      </m:acc>
                      <m:acc>
                        <m:accPr>
                          <m:chr m:val="̇"/>
                          <m:ctrlPr>
                            <a:rPr lang="en-US" sz="2400" i="1">
                              <a:latin typeface="Cambria Math"/>
                            </a:rPr>
                          </m:ctrlPr>
                        </m:accPr>
                        <m:e>
                          <m:r>
                            <a:rPr lang="en-US" sz="2400" i="1">
                              <a:latin typeface="Cambria Math"/>
                            </a:rPr>
                            <m:t>𝑦</m:t>
                          </m:r>
                        </m:e>
                      </m:acc>
                      <m:r>
                        <a:rPr lang="en-US" sz="2400" i="1">
                          <a:latin typeface="Cambria Math"/>
                        </a:rPr>
                        <m:t>+</m:t>
                      </m:r>
                      <m:f>
                        <m:fPr>
                          <m:ctrlPr>
                            <a:rPr lang="en-US" sz="2400" i="1">
                              <a:latin typeface="Cambria Math"/>
                            </a:rPr>
                          </m:ctrlPr>
                        </m:fPr>
                        <m:num>
                          <m:r>
                            <a:rPr lang="en-US" sz="2400" i="1">
                              <a:latin typeface="Cambria Math"/>
                            </a:rPr>
                            <m:t>5</m:t>
                          </m:r>
                        </m:num>
                        <m:den>
                          <m:r>
                            <a:rPr lang="en-US" sz="2400" i="1">
                              <a:latin typeface="Cambria Math"/>
                            </a:rPr>
                            <m:t>4</m:t>
                          </m:r>
                        </m:den>
                      </m:f>
                      <m:r>
                        <a:rPr lang="en-US" sz="2400" i="1">
                          <a:latin typeface="Cambria Math"/>
                        </a:rPr>
                        <m:t>𝑚</m:t>
                      </m:r>
                      <m:sSup>
                        <m:sSupPr>
                          <m:ctrlPr>
                            <a:rPr lang="en-US" sz="2400" i="1">
                              <a:latin typeface="Cambria Math"/>
                            </a:rPr>
                          </m:ctrlPr>
                        </m:sSupPr>
                        <m:e>
                          <m:acc>
                            <m:accPr>
                              <m:chr m:val="̇"/>
                              <m:ctrlPr>
                                <a:rPr lang="en-US" sz="2400" i="1">
                                  <a:latin typeface="Cambria Math"/>
                                </a:rPr>
                              </m:ctrlPr>
                            </m:accPr>
                            <m:e>
                              <m:r>
                                <a:rPr lang="en-US" sz="2400" i="1">
                                  <a:latin typeface="Cambria Math"/>
                                </a:rPr>
                                <m:t>𝑦</m:t>
                              </m:r>
                            </m:e>
                          </m:acc>
                        </m:e>
                        <m:sup>
                          <m:r>
                            <a:rPr lang="en-US" sz="2400" i="1">
                              <a:latin typeface="Cambria Math"/>
                            </a:rPr>
                            <m:t>2</m:t>
                          </m:r>
                        </m:sup>
                      </m:sSup>
                      <m:r>
                        <a:rPr lang="en-US" sz="2400" i="1">
                          <a:latin typeface="Cambria Math"/>
                        </a:rPr>
                        <m:t>+</m:t>
                      </m:r>
                      <m:r>
                        <a:rPr lang="en-US" sz="2400" i="1">
                          <a:latin typeface="Cambria Math"/>
                        </a:rPr>
                        <m:t>𝑚𝑔𝑦</m:t>
                      </m:r>
                    </m:oMath>
                  </m:oMathPara>
                </a14:m>
                <a:endParaRPr lang="en-US" sz="2400" dirty="0"/>
              </a:p>
            </p:txBody>
          </p:sp>
        </mc:Choice>
        <mc:Fallback>
          <p:sp>
            <p:nvSpPr>
              <p:cNvPr id="2" name="Rectangle 1"/>
              <p:cNvSpPr>
                <a:spLocks noRot="1" noChangeAspect="1" noMove="1" noResize="1" noEditPoints="1" noAdjustHandles="1" noChangeArrowheads="1" noChangeShapeType="1" noTextEdit="1"/>
              </p:cNvSpPr>
              <p:nvPr/>
            </p:nvSpPr>
            <p:spPr>
              <a:xfrm>
                <a:off x="762000" y="457200"/>
                <a:ext cx="7620000" cy="5984074"/>
              </a:xfrm>
              <a:prstGeom prst="rect">
                <a:avLst/>
              </a:prstGeom>
              <a:blipFill rotWithShape="1">
                <a:blip r:embed="rId3"/>
                <a:stretch>
                  <a:fillRect l="-1200" t="-815"/>
                </a:stretch>
              </a:blipFill>
            </p:spPr>
            <p:txBody>
              <a:bodyPr/>
              <a:lstStyle/>
              <a:p>
                <a:r>
                  <a:rPr lang="en-US">
                    <a:noFill/>
                  </a:rPr>
                  <a:t> </a:t>
                </a:r>
              </a:p>
            </p:txBody>
          </p:sp>
        </mc:Fallback>
      </mc:AlternateContent>
    </p:spTree>
    <p:extLst>
      <p:ext uri="{BB962C8B-B14F-4D97-AF65-F5344CB8AC3E}">
        <p14:creationId xmlns:p14="http://schemas.microsoft.com/office/powerpoint/2010/main" xmlns="" val="14943147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6762049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Rectangle 1"/>
              <p:cNvSpPr/>
              <p:nvPr/>
            </p:nvSpPr>
            <p:spPr>
              <a:xfrm>
                <a:off x="762000" y="533400"/>
                <a:ext cx="7924800" cy="5581271"/>
              </a:xfrm>
              <a:prstGeom prst="rect">
                <a:avLst/>
              </a:prstGeom>
            </p:spPr>
            <p:txBody>
              <a:bodyPr wrap="square">
                <a:spAutoFit/>
              </a:bodyPr>
              <a:lstStyle/>
              <a:p>
                <a:r>
                  <a:rPr lang="en-US" sz="2400" dirty="0" smtClean="0"/>
                  <a:t>The four Hamilton's equations are then</a:t>
                </a:r>
              </a:p>
              <a:p>
                <a:pPr/>
                <a14:m>
                  <m:oMathPara xmlns:m="http://schemas.openxmlformats.org/officeDocument/2006/math">
                    <m:oMathParaPr>
                      <m:jc m:val="centerGroup"/>
                    </m:oMathParaPr>
                    <m:oMath xmlns:m="http://schemas.openxmlformats.org/officeDocument/2006/math">
                      <m:acc>
                        <m:accPr>
                          <m:chr m:val="̇"/>
                          <m:ctrlPr>
                            <a:rPr lang="en-US" sz="2400" i="1">
                              <a:latin typeface="Cambria Math"/>
                            </a:rPr>
                          </m:ctrlPr>
                        </m:accPr>
                        <m:e>
                          <m:r>
                            <a:rPr lang="en-US" sz="2400" i="1">
                              <a:latin typeface="Cambria Math"/>
                            </a:rPr>
                            <m:t>𝑥</m:t>
                          </m:r>
                        </m:e>
                      </m:acc>
                      <m:r>
                        <a:rPr lang="en-US" sz="2400" i="1">
                          <a:latin typeface="Cambria Math"/>
                        </a:rPr>
                        <m:t>=</m:t>
                      </m:r>
                      <m:f>
                        <m:fPr>
                          <m:ctrlPr>
                            <a:rPr lang="en-US" sz="2400" i="1">
                              <a:latin typeface="Cambria Math"/>
                            </a:rPr>
                          </m:ctrlPr>
                        </m:fPr>
                        <m:num>
                          <m:r>
                            <a:rPr lang="en-US" sz="2400" i="1">
                              <a:latin typeface="Cambria Math"/>
                            </a:rPr>
                            <m:t>𝜕</m:t>
                          </m:r>
                          <m:r>
                            <a:rPr lang="en-US" sz="2400" i="1">
                              <a:latin typeface="Cambria Math"/>
                            </a:rPr>
                            <m:t>𝐻</m:t>
                          </m:r>
                        </m:num>
                        <m:den>
                          <m:r>
                            <a:rPr lang="en-US" sz="2400" i="1">
                              <a:latin typeface="Cambria Math"/>
                            </a:rPr>
                            <m:t>𝜕</m:t>
                          </m:r>
                          <m:sSub>
                            <m:sSubPr>
                              <m:ctrlPr>
                                <a:rPr lang="en-US" sz="2400" i="1">
                                  <a:latin typeface="Cambria Math"/>
                                </a:rPr>
                              </m:ctrlPr>
                            </m:sSubPr>
                            <m:e>
                              <m:r>
                                <a:rPr lang="en-US" sz="2400" i="1">
                                  <a:latin typeface="Cambria Math"/>
                                </a:rPr>
                                <m:t>𝑝</m:t>
                              </m:r>
                            </m:e>
                            <m:sub>
                              <m:r>
                                <a:rPr lang="en-US" sz="2400" i="1">
                                  <a:latin typeface="Cambria Math"/>
                                </a:rPr>
                                <m:t>𝑥</m:t>
                              </m:r>
                            </m:sub>
                          </m:sSub>
                        </m:den>
                      </m:f>
                      <m:r>
                        <a:rPr lang="en-US" sz="2400" i="1">
                          <a:latin typeface="Cambria Math"/>
                        </a:rPr>
                        <m:t>⇒</m:t>
                      </m:r>
                      <m:acc>
                        <m:accPr>
                          <m:chr m:val="̇"/>
                          <m:ctrlPr>
                            <a:rPr lang="en-US" sz="2400" i="1">
                              <a:latin typeface="Cambria Math"/>
                            </a:rPr>
                          </m:ctrlPr>
                        </m:accPr>
                        <m:e>
                          <m:r>
                            <a:rPr lang="en-US" sz="2400" i="1">
                              <a:latin typeface="Cambria Math"/>
                            </a:rPr>
                            <m:t>𝑥</m:t>
                          </m:r>
                        </m:e>
                      </m:acc>
                      <m:r>
                        <a:rPr lang="en-US" sz="2400" i="1">
                          <a:latin typeface="Cambria Math"/>
                        </a:rPr>
                        <m:t>=</m:t>
                      </m:r>
                      <m:f>
                        <m:fPr>
                          <m:ctrlPr>
                            <a:rPr lang="en-US" sz="2400" i="1">
                              <a:latin typeface="Cambria Math"/>
                            </a:rPr>
                          </m:ctrlPr>
                        </m:fPr>
                        <m:num>
                          <m:r>
                            <a:rPr lang="en-US" sz="2400" i="1">
                              <a:latin typeface="Cambria Math"/>
                            </a:rPr>
                            <m:t>1</m:t>
                          </m:r>
                        </m:num>
                        <m:den>
                          <m:r>
                            <a:rPr lang="en-US" sz="2400" i="1">
                              <a:latin typeface="Cambria Math"/>
                            </a:rPr>
                            <m:t>7</m:t>
                          </m:r>
                          <m:r>
                            <a:rPr lang="en-US" sz="2400" i="1">
                              <a:latin typeface="Cambria Math"/>
                            </a:rPr>
                            <m:t>𝑚</m:t>
                          </m:r>
                        </m:den>
                      </m:f>
                      <m:r>
                        <a:rPr lang="en-US" sz="2400" i="1">
                          <a:latin typeface="Cambria Math"/>
                        </a:rPr>
                        <m:t>(5</m:t>
                      </m:r>
                      <m:sSub>
                        <m:sSubPr>
                          <m:ctrlPr>
                            <a:rPr lang="en-US" sz="2400" i="1">
                              <a:latin typeface="Cambria Math"/>
                            </a:rPr>
                          </m:ctrlPr>
                        </m:sSubPr>
                        <m:e>
                          <m:r>
                            <a:rPr lang="en-US" sz="2400" i="1">
                              <a:latin typeface="Cambria Math"/>
                            </a:rPr>
                            <m:t>𝑝</m:t>
                          </m:r>
                        </m:e>
                        <m:sub>
                          <m:r>
                            <a:rPr lang="en-US" sz="2400" i="1">
                              <a:latin typeface="Cambria Math"/>
                            </a:rPr>
                            <m:t>𝑥</m:t>
                          </m:r>
                        </m:sub>
                      </m:sSub>
                      <m:r>
                        <a:rPr lang="en-US" sz="2400" i="1">
                          <a:latin typeface="Cambria Math"/>
                        </a:rPr>
                        <m:t>−</m:t>
                      </m:r>
                      <m:sSub>
                        <m:sSubPr>
                          <m:ctrlPr>
                            <a:rPr lang="en-US" sz="2400" i="1">
                              <a:latin typeface="Cambria Math"/>
                            </a:rPr>
                          </m:ctrlPr>
                        </m:sSubPr>
                        <m:e>
                          <m:r>
                            <a:rPr lang="en-US" sz="2400" i="1">
                              <a:latin typeface="Cambria Math"/>
                            </a:rPr>
                            <m:t>𝑝</m:t>
                          </m:r>
                        </m:e>
                        <m:sub>
                          <m:r>
                            <a:rPr lang="en-US" sz="2400" i="1">
                              <a:latin typeface="Cambria Math"/>
                            </a:rPr>
                            <m:t>𝑦</m:t>
                          </m:r>
                        </m:sub>
                      </m:sSub>
                      <m:r>
                        <a:rPr lang="en-US" sz="2400" i="1">
                          <a:latin typeface="Cambria Math"/>
                        </a:rPr>
                        <m:t>),</m:t>
                      </m:r>
                      <m:acc>
                        <m:accPr>
                          <m:chr m:val="̇"/>
                          <m:ctrlPr>
                            <a:rPr lang="en-US" sz="2400" i="1">
                              <a:latin typeface="Cambria Math"/>
                            </a:rPr>
                          </m:ctrlPr>
                        </m:accPr>
                        <m:e>
                          <m:r>
                            <a:rPr lang="en-US" sz="2400" i="1">
                              <a:latin typeface="Cambria Math"/>
                            </a:rPr>
                            <m:t>𝑦</m:t>
                          </m:r>
                        </m:e>
                      </m:acc>
                      <m:r>
                        <a:rPr lang="en-US" sz="2400" i="1">
                          <a:latin typeface="Cambria Math"/>
                        </a:rPr>
                        <m:t>=</m:t>
                      </m:r>
                      <m:f>
                        <m:fPr>
                          <m:ctrlPr>
                            <a:rPr lang="en-US" sz="2400" i="1">
                              <a:latin typeface="Cambria Math"/>
                            </a:rPr>
                          </m:ctrlPr>
                        </m:fPr>
                        <m:num>
                          <m:r>
                            <a:rPr lang="en-US" sz="2400" i="1">
                              <a:latin typeface="Cambria Math"/>
                            </a:rPr>
                            <m:t>𝜕</m:t>
                          </m:r>
                          <m:r>
                            <a:rPr lang="en-US" sz="2400" i="1">
                              <a:latin typeface="Cambria Math"/>
                            </a:rPr>
                            <m:t>𝐻</m:t>
                          </m:r>
                        </m:num>
                        <m:den>
                          <m:r>
                            <a:rPr lang="en-US" sz="2400" i="1">
                              <a:latin typeface="Cambria Math"/>
                            </a:rPr>
                            <m:t>𝜕</m:t>
                          </m:r>
                          <m:sSub>
                            <m:sSubPr>
                              <m:ctrlPr>
                                <a:rPr lang="en-US" sz="2400" i="1">
                                  <a:latin typeface="Cambria Math"/>
                                </a:rPr>
                              </m:ctrlPr>
                            </m:sSubPr>
                            <m:e>
                              <m:r>
                                <a:rPr lang="en-US" sz="2400" i="1">
                                  <a:latin typeface="Cambria Math"/>
                                </a:rPr>
                                <m:t>𝑝</m:t>
                              </m:r>
                            </m:e>
                            <m:sub>
                              <m:r>
                                <a:rPr lang="en-US" sz="2400" i="1">
                                  <a:latin typeface="Cambria Math"/>
                                </a:rPr>
                                <m:t>𝑦</m:t>
                              </m:r>
                            </m:sub>
                          </m:sSub>
                        </m:den>
                      </m:f>
                      <m:r>
                        <a:rPr lang="en-US" sz="2400" i="1">
                          <a:latin typeface="Cambria Math"/>
                        </a:rPr>
                        <m:t>⇒</m:t>
                      </m:r>
                      <m:acc>
                        <m:accPr>
                          <m:chr m:val="̇"/>
                          <m:ctrlPr>
                            <a:rPr lang="en-US" sz="2400" i="1">
                              <a:latin typeface="Cambria Math"/>
                            </a:rPr>
                          </m:ctrlPr>
                        </m:accPr>
                        <m:e>
                          <m:r>
                            <a:rPr lang="en-US" sz="2400" i="1">
                              <a:latin typeface="Cambria Math"/>
                            </a:rPr>
                            <m:t>𝑦</m:t>
                          </m:r>
                        </m:e>
                      </m:acc>
                      <m:r>
                        <a:rPr lang="en-US" sz="2400" i="1">
                          <a:latin typeface="Cambria Math"/>
                        </a:rPr>
                        <m:t>=</m:t>
                      </m:r>
                      <m:f>
                        <m:fPr>
                          <m:ctrlPr>
                            <a:rPr lang="en-US" sz="2400" i="1">
                              <a:latin typeface="Cambria Math"/>
                            </a:rPr>
                          </m:ctrlPr>
                        </m:fPr>
                        <m:num>
                          <m:r>
                            <a:rPr lang="en-US" sz="2400" i="1">
                              <a:latin typeface="Cambria Math"/>
                            </a:rPr>
                            <m:t>1</m:t>
                          </m:r>
                        </m:num>
                        <m:den>
                          <m:r>
                            <a:rPr lang="en-US" sz="2400" i="1">
                              <a:latin typeface="Cambria Math"/>
                            </a:rPr>
                            <m:t>𝑚</m:t>
                          </m:r>
                        </m:den>
                      </m:f>
                      <m:d>
                        <m:dPr>
                          <m:ctrlPr>
                            <a:rPr lang="en-US" sz="2400" i="1">
                              <a:latin typeface="Cambria Math"/>
                            </a:rPr>
                          </m:ctrlPr>
                        </m:dPr>
                        <m:e>
                          <m:r>
                            <a:rPr lang="en-US" sz="2400" i="1">
                              <a:latin typeface="Cambria Math"/>
                            </a:rPr>
                            <m:t>−</m:t>
                          </m:r>
                          <m:sSub>
                            <m:sSubPr>
                              <m:ctrlPr>
                                <a:rPr lang="en-US" sz="2400" i="1">
                                  <a:latin typeface="Cambria Math"/>
                                </a:rPr>
                              </m:ctrlPr>
                            </m:sSubPr>
                            <m:e>
                              <m:r>
                                <a:rPr lang="en-US" sz="2400" i="1">
                                  <a:latin typeface="Cambria Math"/>
                                </a:rPr>
                                <m:t>𝑝</m:t>
                              </m:r>
                            </m:e>
                            <m:sub>
                              <m:r>
                                <a:rPr lang="en-US" sz="2400" i="1">
                                  <a:latin typeface="Cambria Math"/>
                                </a:rPr>
                                <m:t>𝑥</m:t>
                              </m:r>
                            </m:sub>
                          </m:sSub>
                          <m:r>
                            <a:rPr lang="en-US" sz="2400" i="1">
                              <a:latin typeface="Cambria Math"/>
                            </a:rPr>
                            <m:t>+</m:t>
                          </m:r>
                          <m:sSub>
                            <m:sSubPr>
                              <m:ctrlPr>
                                <a:rPr lang="en-US" sz="2400" i="1">
                                  <a:latin typeface="Cambria Math"/>
                                </a:rPr>
                              </m:ctrlPr>
                            </m:sSubPr>
                            <m:e>
                              <m:r>
                                <a:rPr lang="en-US" sz="2400" i="1">
                                  <a:latin typeface="Cambria Math"/>
                                </a:rPr>
                                <m:t>3</m:t>
                              </m:r>
                              <m:r>
                                <a:rPr lang="en-US" sz="2400" i="1">
                                  <a:latin typeface="Cambria Math"/>
                                </a:rPr>
                                <m:t>𝑝</m:t>
                              </m:r>
                            </m:e>
                            <m:sub>
                              <m:r>
                                <a:rPr lang="en-US" sz="2400" i="1">
                                  <a:latin typeface="Cambria Math"/>
                                </a:rPr>
                                <m:t>𝑦</m:t>
                              </m:r>
                            </m:sub>
                          </m:sSub>
                        </m:e>
                      </m:d>
                    </m:oMath>
                  </m:oMathPara>
                </a14:m>
                <a:endParaRPr lang="en-US" sz="2400" dirty="0"/>
              </a:p>
              <a:p>
                <a:pPr/>
                <a14:m>
                  <m:oMathPara xmlns:m="http://schemas.openxmlformats.org/officeDocument/2006/math">
                    <m:oMathParaPr>
                      <m:jc m:val="centerGroup"/>
                    </m:oMathParaPr>
                    <m:oMath xmlns:m="http://schemas.openxmlformats.org/officeDocument/2006/math">
                      <m:sSub>
                        <m:sSubPr>
                          <m:ctrlPr>
                            <a:rPr lang="en-US" sz="2400" i="1">
                              <a:latin typeface="Cambria Math"/>
                            </a:rPr>
                          </m:ctrlPr>
                        </m:sSubPr>
                        <m:e>
                          <m:acc>
                            <m:accPr>
                              <m:chr m:val="̇"/>
                              <m:ctrlPr>
                                <a:rPr lang="en-US" sz="2400" i="1">
                                  <a:latin typeface="Cambria Math"/>
                                </a:rPr>
                              </m:ctrlPr>
                            </m:accPr>
                            <m:e>
                              <m:r>
                                <a:rPr lang="en-US" sz="2400" i="1">
                                  <a:latin typeface="Cambria Math"/>
                                </a:rPr>
                                <m:t>𝑝</m:t>
                              </m:r>
                            </m:e>
                          </m:acc>
                        </m:e>
                        <m:sub>
                          <m:r>
                            <a:rPr lang="en-US" sz="2400" i="1">
                              <a:latin typeface="Cambria Math"/>
                            </a:rPr>
                            <m:t>𝑥</m:t>
                          </m:r>
                        </m:sub>
                      </m:sSub>
                      <m:r>
                        <a:rPr lang="en-US" sz="2400" i="1">
                          <a:latin typeface="Cambria Math"/>
                        </a:rPr>
                        <m:t>=−</m:t>
                      </m:r>
                      <m:f>
                        <m:fPr>
                          <m:ctrlPr>
                            <a:rPr lang="en-US" sz="2400" i="1">
                              <a:latin typeface="Cambria Math"/>
                            </a:rPr>
                          </m:ctrlPr>
                        </m:fPr>
                        <m:num>
                          <m:r>
                            <a:rPr lang="en-US" sz="2400" i="1">
                              <a:latin typeface="Cambria Math"/>
                            </a:rPr>
                            <m:t>𝜕</m:t>
                          </m:r>
                          <m:r>
                            <a:rPr lang="en-US" sz="2400" i="1">
                              <a:latin typeface="Cambria Math"/>
                            </a:rPr>
                            <m:t>𝐻</m:t>
                          </m:r>
                        </m:num>
                        <m:den>
                          <m:r>
                            <a:rPr lang="en-US" sz="2400" i="1">
                              <a:latin typeface="Cambria Math"/>
                            </a:rPr>
                            <m:t>𝜕</m:t>
                          </m:r>
                          <m:r>
                            <a:rPr lang="en-US" sz="2400" i="1">
                              <a:latin typeface="Cambria Math"/>
                            </a:rPr>
                            <m:t>𝑥</m:t>
                          </m:r>
                        </m:den>
                      </m:f>
                      <m:r>
                        <a:rPr lang="en-US" sz="2400" i="1">
                          <a:latin typeface="Cambria Math"/>
                        </a:rPr>
                        <m:t>⇒</m:t>
                      </m:r>
                      <m:sSub>
                        <m:sSubPr>
                          <m:ctrlPr>
                            <a:rPr lang="en-US" sz="2400" i="1">
                              <a:latin typeface="Cambria Math"/>
                            </a:rPr>
                          </m:ctrlPr>
                        </m:sSubPr>
                        <m:e>
                          <m:acc>
                            <m:accPr>
                              <m:chr m:val="̇"/>
                              <m:ctrlPr>
                                <a:rPr lang="en-US" sz="2400" i="1">
                                  <a:latin typeface="Cambria Math"/>
                                </a:rPr>
                              </m:ctrlPr>
                            </m:accPr>
                            <m:e>
                              <m:r>
                                <a:rPr lang="en-US" sz="2400" i="1">
                                  <a:latin typeface="Cambria Math"/>
                                </a:rPr>
                                <m:t>𝑝</m:t>
                              </m:r>
                            </m:e>
                          </m:acc>
                        </m:e>
                        <m:sub>
                          <m:r>
                            <a:rPr lang="en-US" sz="2400" i="1">
                              <a:latin typeface="Cambria Math"/>
                            </a:rPr>
                            <m:t>𝑥</m:t>
                          </m:r>
                        </m:sub>
                      </m:sSub>
                      <m:r>
                        <a:rPr lang="en-US" sz="2400" i="1">
                          <a:latin typeface="Cambria Math"/>
                        </a:rPr>
                        <m:t>=0,</m:t>
                      </m:r>
                      <m:sSub>
                        <m:sSubPr>
                          <m:ctrlPr>
                            <a:rPr lang="en-US" sz="2400" i="1">
                              <a:latin typeface="Cambria Math"/>
                            </a:rPr>
                          </m:ctrlPr>
                        </m:sSubPr>
                        <m:e>
                          <m:acc>
                            <m:accPr>
                              <m:chr m:val="̇"/>
                              <m:ctrlPr>
                                <a:rPr lang="en-US" sz="2400" i="1">
                                  <a:latin typeface="Cambria Math"/>
                                </a:rPr>
                              </m:ctrlPr>
                            </m:accPr>
                            <m:e>
                              <m:r>
                                <a:rPr lang="en-US" sz="2400" i="1">
                                  <a:latin typeface="Cambria Math"/>
                                </a:rPr>
                                <m:t>𝑝</m:t>
                              </m:r>
                            </m:e>
                          </m:acc>
                        </m:e>
                        <m:sub>
                          <m:r>
                            <a:rPr lang="en-US" sz="2400" i="1">
                              <a:latin typeface="Cambria Math"/>
                            </a:rPr>
                            <m:t>𝑦</m:t>
                          </m:r>
                        </m:sub>
                      </m:sSub>
                      <m:r>
                        <a:rPr lang="en-US" sz="2400" i="1">
                          <a:latin typeface="Cambria Math"/>
                        </a:rPr>
                        <m:t>=−</m:t>
                      </m:r>
                      <m:f>
                        <m:fPr>
                          <m:ctrlPr>
                            <a:rPr lang="en-US" sz="2400" i="1">
                              <a:latin typeface="Cambria Math"/>
                            </a:rPr>
                          </m:ctrlPr>
                        </m:fPr>
                        <m:num>
                          <m:r>
                            <a:rPr lang="en-US" sz="2400" i="1">
                              <a:latin typeface="Cambria Math"/>
                            </a:rPr>
                            <m:t>𝜕</m:t>
                          </m:r>
                          <m:r>
                            <a:rPr lang="en-US" sz="2400" i="1">
                              <a:latin typeface="Cambria Math"/>
                            </a:rPr>
                            <m:t>𝐻</m:t>
                          </m:r>
                        </m:num>
                        <m:den>
                          <m:r>
                            <a:rPr lang="en-US" sz="2400" i="1">
                              <a:latin typeface="Cambria Math"/>
                            </a:rPr>
                            <m:t>𝜕</m:t>
                          </m:r>
                          <m:r>
                            <a:rPr lang="en-US" sz="2400" i="1">
                              <a:latin typeface="Cambria Math"/>
                            </a:rPr>
                            <m:t>𝑦</m:t>
                          </m:r>
                        </m:den>
                      </m:f>
                      <m:r>
                        <a:rPr lang="en-US" sz="2400" i="1">
                          <a:latin typeface="Cambria Math"/>
                        </a:rPr>
                        <m:t>⇒</m:t>
                      </m:r>
                      <m:sSub>
                        <m:sSubPr>
                          <m:ctrlPr>
                            <a:rPr lang="en-US" sz="2400" i="1">
                              <a:latin typeface="Cambria Math"/>
                            </a:rPr>
                          </m:ctrlPr>
                        </m:sSubPr>
                        <m:e>
                          <m:acc>
                            <m:accPr>
                              <m:chr m:val="̇"/>
                              <m:ctrlPr>
                                <a:rPr lang="en-US" sz="2400" i="1">
                                  <a:latin typeface="Cambria Math"/>
                                </a:rPr>
                              </m:ctrlPr>
                            </m:accPr>
                            <m:e>
                              <m:r>
                                <a:rPr lang="en-US" sz="2400" i="1">
                                  <a:latin typeface="Cambria Math"/>
                                </a:rPr>
                                <m:t>𝑝</m:t>
                              </m:r>
                            </m:e>
                          </m:acc>
                        </m:e>
                        <m:sub>
                          <m:r>
                            <a:rPr lang="en-US" sz="2400" i="1">
                              <a:latin typeface="Cambria Math"/>
                            </a:rPr>
                            <m:t>𝑦</m:t>
                          </m:r>
                        </m:sub>
                      </m:sSub>
                      <m:r>
                        <a:rPr lang="en-US" sz="2400" i="1">
                          <a:latin typeface="Cambria Math"/>
                        </a:rPr>
                        <m:t>=−</m:t>
                      </m:r>
                      <m:r>
                        <a:rPr lang="en-US" sz="2400" i="1">
                          <a:latin typeface="Cambria Math"/>
                        </a:rPr>
                        <m:t>𝑚𝑔</m:t>
                      </m:r>
                      <m:r>
                        <a:rPr lang="en-US" sz="2400" i="1">
                          <a:latin typeface="Cambria Math"/>
                        </a:rPr>
                        <m:t>.</m:t>
                      </m:r>
                    </m:oMath>
                  </m:oMathPara>
                </a14:m>
                <a:endParaRPr lang="en-US" sz="2400" dirty="0"/>
              </a:p>
              <a:p>
                <a:r>
                  <a:rPr lang="en-US" sz="2400" dirty="0"/>
                  <a:t>The third and fourth are identical to the Euler-Lagrange equations,</a:t>
                </a:r>
              </a:p>
              <a:p>
                <a:pPr/>
                <a14:m>
                  <m:oMathPara xmlns:m="http://schemas.openxmlformats.org/officeDocument/2006/math">
                    <m:oMathParaPr>
                      <m:jc m:val="centerGroup"/>
                    </m:oMathParaPr>
                    <m:oMath xmlns:m="http://schemas.openxmlformats.org/officeDocument/2006/math">
                      <m:f>
                        <m:fPr>
                          <m:ctrlPr>
                            <a:rPr lang="en-US" sz="2400" i="1">
                              <a:latin typeface="Cambria Math"/>
                            </a:rPr>
                          </m:ctrlPr>
                        </m:fPr>
                        <m:num>
                          <m:r>
                            <a:rPr lang="en-US" sz="2400" i="1">
                              <a:latin typeface="Cambria Math"/>
                            </a:rPr>
                            <m:t>𝑑</m:t>
                          </m:r>
                        </m:num>
                        <m:den>
                          <m:r>
                            <a:rPr lang="en-US" sz="2400" i="1">
                              <a:latin typeface="Cambria Math"/>
                            </a:rPr>
                            <m:t>𝑑𝑡</m:t>
                          </m:r>
                        </m:den>
                      </m:f>
                      <m:d>
                        <m:dPr>
                          <m:ctrlPr>
                            <a:rPr lang="en-US" sz="2400" i="1">
                              <a:latin typeface="Cambria Math"/>
                            </a:rPr>
                          </m:ctrlPr>
                        </m:dPr>
                        <m:e>
                          <m:f>
                            <m:fPr>
                              <m:ctrlPr>
                                <a:rPr lang="en-US" sz="2400" i="1">
                                  <a:latin typeface="Cambria Math"/>
                                </a:rPr>
                              </m:ctrlPr>
                            </m:fPr>
                            <m:num>
                              <m:r>
                                <a:rPr lang="en-US" sz="2400" i="1">
                                  <a:latin typeface="Cambria Math"/>
                                </a:rPr>
                                <m:t>𝜕</m:t>
                              </m:r>
                              <m:r>
                                <a:rPr lang="en-US" sz="2400" i="1">
                                  <a:latin typeface="Cambria Math"/>
                                </a:rPr>
                                <m:t>𝐿</m:t>
                              </m:r>
                            </m:num>
                            <m:den>
                              <m:r>
                                <a:rPr lang="en-US" sz="2400" i="1">
                                  <a:latin typeface="Cambria Math"/>
                                </a:rPr>
                                <m:t>𝜕</m:t>
                              </m:r>
                              <m:acc>
                                <m:accPr>
                                  <m:chr m:val="̇"/>
                                  <m:ctrlPr>
                                    <a:rPr lang="en-US" sz="2400" i="1">
                                      <a:latin typeface="Cambria Math"/>
                                    </a:rPr>
                                  </m:ctrlPr>
                                </m:accPr>
                                <m:e>
                                  <m:r>
                                    <a:rPr lang="en-US" sz="2400" i="1">
                                      <a:latin typeface="Cambria Math"/>
                                    </a:rPr>
                                    <m:t>𝑥</m:t>
                                  </m:r>
                                </m:e>
                              </m:acc>
                            </m:den>
                          </m:f>
                        </m:e>
                      </m:d>
                      <m:r>
                        <a:rPr lang="en-US" sz="2400" i="1">
                          <a:latin typeface="Cambria Math"/>
                        </a:rPr>
                        <m:t>=</m:t>
                      </m:r>
                      <m:f>
                        <m:fPr>
                          <m:ctrlPr>
                            <a:rPr lang="en-US" sz="2400" i="1">
                              <a:latin typeface="Cambria Math"/>
                            </a:rPr>
                          </m:ctrlPr>
                        </m:fPr>
                        <m:num>
                          <m:r>
                            <a:rPr lang="en-US" sz="2400" i="1">
                              <a:latin typeface="Cambria Math"/>
                            </a:rPr>
                            <m:t>𝜕</m:t>
                          </m:r>
                          <m:r>
                            <a:rPr lang="en-US" sz="2400" i="1">
                              <a:latin typeface="Cambria Math"/>
                            </a:rPr>
                            <m:t>𝐿</m:t>
                          </m:r>
                        </m:num>
                        <m:den>
                          <m:r>
                            <a:rPr lang="en-US" sz="2400" i="1">
                              <a:latin typeface="Cambria Math"/>
                            </a:rPr>
                            <m:t>𝜕</m:t>
                          </m:r>
                          <m:r>
                            <a:rPr lang="en-US" sz="2400" i="1">
                              <a:latin typeface="Cambria Math"/>
                            </a:rPr>
                            <m:t>𝑥</m:t>
                          </m:r>
                        </m:den>
                      </m:f>
                      <m:r>
                        <a:rPr lang="en-US" sz="2400" i="1">
                          <a:latin typeface="Cambria Math"/>
                        </a:rPr>
                        <m:t>⇒</m:t>
                      </m:r>
                      <m:f>
                        <m:fPr>
                          <m:ctrlPr>
                            <a:rPr lang="en-US" sz="2400" i="1">
                              <a:latin typeface="Cambria Math"/>
                            </a:rPr>
                          </m:ctrlPr>
                        </m:fPr>
                        <m:num>
                          <m:r>
                            <a:rPr lang="en-US" sz="2400" i="1">
                              <a:latin typeface="Cambria Math"/>
                            </a:rPr>
                            <m:t>𝑑</m:t>
                          </m:r>
                          <m:sSub>
                            <m:sSubPr>
                              <m:ctrlPr>
                                <a:rPr lang="en-US" sz="2400" i="1">
                                  <a:latin typeface="Cambria Math"/>
                                </a:rPr>
                              </m:ctrlPr>
                            </m:sSubPr>
                            <m:e>
                              <m:r>
                                <a:rPr lang="en-US" sz="2400" i="1">
                                  <a:latin typeface="Cambria Math"/>
                                </a:rPr>
                                <m:t>𝑝</m:t>
                              </m:r>
                            </m:e>
                            <m:sub>
                              <m:r>
                                <a:rPr lang="en-US" sz="2400" i="1">
                                  <a:latin typeface="Cambria Math"/>
                                </a:rPr>
                                <m:t>𝑥</m:t>
                              </m:r>
                            </m:sub>
                          </m:sSub>
                        </m:num>
                        <m:den>
                          <m:r>
                            <a:rPr lang="en-US" sz="2400" i="1">
                              <a:latin typeface="Cambria Math"/>
                            </a:rPr>
                            <m:t>𝑑𝑡</m:t>
                          </m:r>
                        </m:den>
                      </m:f>
                      <m:r>
                        <a:rPr lang="en-US" sz="2400" i="1">
                          <a:latin typeface="Cambria Math"/>
                        </a:rPr>
                        <m:t>=</m:t>
                      </m:r>
                      <m:f>
                        <m:fPr>
                          <m:ctrlPr>
                            <a:rPr lang="en-US" sz="2400" i="1">
                              <a:latin typeface="Cambria Math"/>
                            </a:rPr>
                          </m:ctrlPr>
                        </m:fPr>
                        <m:num>
                          <m:r>
                            <a:rPr lang="en-US" sz="2400" i="1">
                              <a:latin typeface="Cambria Math"/>
                            </a:rPr>
                            <m:t>𝜕</m:t>
                          </m:r>
                          <m:r>
                            <a:rPr lang="en-US" sz="2400" i="1">
                              <a:latin typeface="Cambria Math"/>
                            </a:rPr>
                            <m:t>𝐿</m:t>
                          </m:r>
                        </m:num>
                        <m:den>
                          <m:r>
                            <a:rPr lang="en-US" sz="2400" i="1">
                              <a:latin typeface="Cambria Math"/>
                            </a:rPr>
                            <m:t>𝜕</m:t>
                          </m:r>
                          <m:r>
                            <a:rPr lang="en-US" sz="2400" i="1">
                              <a:latin typeface="Cambria Math"/>
                            </a:rPr>
                            <m:t>𝑥</m:t>
                          </m:r>
                        </m:den>
                      </m:f>
                      <m:r>
                        <a:rPr lang="en-US" sz="2400" i="1">
                          <a:latin typeface="Cambria Math"/>
                        </a:rPr>
                        <m:t>⇒</m:t>
                      </m:r>
                      <m:acc>
                        <m:accPr>
                          <m:chr m:val="̇"/>
                          <m:ctrlPr>
                            <a:rPr lang="en-US" sz="2400" i="1">
                              <a:latin typeface="Cambria Math"/>
                            </a:rPr>
                          </m:ctrlPr>
                        </m:accPr>
                        <m:e>
                          <m:sSub>
                            <m:sSubPr>
                              <m:ctrlPr>
                                <a:rPr lang="en-US" sz="2400" i="1">
                                  <a:latin typeface="Cambria Math"/>
                                </a:rPr>
                              </m:ctrlPr>
                            </m:sSubPr>
                            <m:e>
                              <m:r>
                                <a:rPr lang="en-US" sz="2400" i="1">
                                  <a:latin typeface="Cambria Math"/>
                                </a:rPr>
                                <m:t>𝑝</m:t>
                              </m:r>
                            </m:e>
                            <m:sub>
                              <m:r>
                                <a:rPr lang="en-US" sz="2400" i="1">
                                  <a:latin typeface="Cambria Math"/>
                                </a:rPr>
                                <m:t>𝑥</m:t>
                              </m:r>
                            </m:sub>
                          </m:sSub>
                        </m:e>
                      </m:acc>
                      <m:r>
                        <a:rPr lang="en-US" sz="2400" i="1">
                          <a:latin typeface="Cambria Math"/>
                        </a:rPr>
                        <m:t>=0,</m:t>
                      </m:r>
                    </m:oMath>
                  </m:oMathPara>
                </a14:m>
                <a:endParaRPr lang="en-US" sz="2400" dirty="0"/>
              </a:p>
              <a:p>
                <a:r>
                  <a:rPr lang="en-US" sz="2400" i="1" dirty="0"/>
                  <a:t> </a:t>
                </a:r>
                <a:endParaRPr lang="en-US" sz="2400" dirty="0"/>
              </a:p>
              <a:p>
                <a:pPr/>
                <a14:m>
                  <m:oMathPara xmlns:m="http://schemas.openxmlformats.org/officeDocument/2006/math">
                    <m:oMathParaPr>
                      <m:jc m:val="centerGroup"/>
                    </m:oMathParaPr>
                    <m:oMath xmlns:m="http://schemas.openxmlformats.org/officeDocument/2006/math">
                      <m:f>
                        <m:fPr>
                          <m:ctrlPr>
                            <a:rPr lang="en-US" sz="2400" i="1">
                              <a:latin typeface="Cambria Math"/>
                            </a:rPr>
                          </m:ctrlPr>
                        </m:fPr>
                        <m:num>
                          <m:r>
                            <a:rPr lang="en-US" sz="2400" i="1">
                              <a:latin typeface="Cambria Math"/>
                            </a:rPr>
                            <m:t>𝑑</m:t>
                          </m:r>
                        </m:num>
                        <m:den>
                          <m:r>
                            <a:rPr lang="en-US" sz="2400" i="1">
                              <a:latin typeface="Cambria Math"/>
                            </a:rPr>
                            <m:t>𝑑𝑡</m:t>
                          </m:r>
                        </m:den>
                      </m:f>
                      <m:d>
                        <m:dPr>
                          <m:ctrlPr>
                            <a:rPr lang="en-US" sz="2400" i="1">
                              <a:latin typeface="Cambria Math"/>
                            </a:rPr>
                          </m:ctrlPr>
                        </m:dPr>
                        <m:e>
                          <m:f>
                            <m:fPr>
                              <m:ctrlPr>
                                <a:rPr lang="en-US" sz="2400" i="1">
                                  <a:latin typeface="Cambria Math"/>
                                </a:rPr>
                              </m:ctrlPr>
                            </m:fPr>
                            <m:num>
                              <m:r>
                                <a:rPr lang="en-US" sz="2400" i="1">
                                  <a:latin typeface="Cambria Math"/>
                                </a:rPr>
                                <m:t>𝜕</m:t>
                              </m:r>
                              <m:r>
                                <a:rPr lang="en-US" sz="2400" i="1">
                                  <a:latin typeface="Cambria Math"/>
                                </a:rPr>
                                <m:t>𝐿</m:t>
                              </m:r>
                            </m:num>
                            <m:den>
                              <m:r>
                                <a:rPr lang="en-US" sz="2400" i="1">
                                  <a:latin typeface="Cambria Math"/>
                                </a:rPr>
                                <m:t>𝜕</m:t>
                              </m:r>
                              <m:acc>
                                <m:accPr>
                                  <m:chr m:val="̇"/>
                                  <m:ctrlPr>
                                    <a:rPr lang="en-US" sz="2400" i="1">
                                      <a:latin typeface="Cambria Math"/>
                                    </a:rPr>
                                  </m:ctrlPr>
                                </m:accPr>
                                <m:e>
                                  <m:r>
                                    <a:rPr lang="en-US" sz="2400" i="1">
                                      <a:latin typeface="Cambria Math"/>
                                    </a:rPr>
                                    <m:t>𝑦</m:t>
                                  </m:r>
                                </m:e>
                              </m:acc>
                            </m:den>
                          </m:f>
                        </m:e>
                      </m:d>
                      <m:r>
                        <a:rPr lang="en-US" sz="2400" i="1">
                          <a:latin typeface="Cambria Math"/>
                        </a:rPr>
                        <m:t>=</m:t>
                      </m:r>
                      <m:f>
                        <m:fPr>
                          <m:ctrlPr>
                            <a:rPr lang="en-US" sz="2400" i="1">
                              <a:latin typeface="Cambria Math"/>
                            </a:rPr>
                          </m:ctrlPr>
                        </m:fPr>
                        <m:num>
                          <m:r>
                            <a:rPr lang="en-US" sz="2400" i="1">
                              <a:latin typeface="Cambria Math"/>
                            </a:rPr>
                            <m:t>𝜕</m:t>
                          </m:r>
                          <m:r>
                            <a:rPr lang="en-US" sz="2400" i="1">
                              <a:latin typeface="Cambria Math"/>
                            </a:rPr>
                            <m:t>𝐿</m:t>
                          </m:r>
                        </m:num>
                        <m:den>
                          <m:r>
                            <a:rPr lang="en-US" sz="2400" i="1">
                              <a:latin typeface="Cambria Math"/>
                            </a:rPr>
                            <m:t>𝜕</m:t>
                          </m:r>
                          <m:r>
                            <a:rPr lang="en-US" sz="2400" i="1">
                              <a:latin typeface="Cambria Math"/>
                            </a:rPr>
                            <m:t>𝑦</m:t>
                          </m:r>
                        </m:den>
                      </m:f>
                      <m:r>
                        <a:rPr lang="en-US" sz="2400" i="1">
                          <a:latin typeface="Cambria Math"/>
                        </a:rPr>
                        <m:t>⇒</m:t>
                      </m:r>
                      <m:f>
                        <m:fPr>
                          <m:ctrlPr>
                            <a:rPr lang="en-US" sz="2400" i="1">
                              <a:latin typeface="Cambria Math"/>
                            </a:rPr>
                          </m:ctrlPr>
                        </m:fPr>
                        <m:num>
                          <m:r>
                            <a:rPr lang="en-US" sz="2400" i="1">
                              <a:latin typeface="Cambria Math"/>
                            </a:rPr>
                            <m:t>𝑑</m:t>
                          </m:r>
                          <m:sSub>
                            <m:sSubPr>
                              <m:ctrlPr>
                                <a:rPr lang="en-US" sz="2400" i="1">
                                  <a:latin typeface="Cambria Math"/>
                                </a:rPr>
                              </m:ctrlPr>
                            </m:sSubPr>
                            <m:e>
                              <m:r>
                                <a:rPr lang="en-US" sz="2400" i="1">
                                  <a:latin typeface="Cambria Math"/>
                                </a:rPr>
                                <m:t>𝑝</m:t>
                              </m:r>
                            </m:e>
                            <m:sub>
                              <m:r>
                                <a:rPr lang="en-US" sz="2400" i="1">
                                  <a:latin typeface="Cambria Math"/>
                                </a:rPr>
                                <m:t>𝑦</m:t>
                              </m:r>
                            </m:sub>
                          </m:sSub>
                        </m:num>
                        <m:den>
                          <m:r>
                            <a:rPr lang="en-US" sz="2400" i="1">
                              <a:latin typeface="Cambria Math"/>
                            </a:rPr>
                            <m:t>𝑑𝑡</m:t>
                          </m:r>
                        </m:den>
                      </m:f>
                      <m:r>
                        <a:rPr lang="en-US" sz="2400" i="1">
                          <a:latin typeface="Cambria Math"/>
                        </a:rPr>
                        <m:t>=</m:t>
                      </m:r>
                      <m:f>
                        <m:fPr>
                          <m:ctrlPr>
                            <a:rPr lang="en-US" sz="2400" i="1">
                              <a:latin typeface="Cambria Math"/>
                            </a:rPr>
                          </m:ctrlPr>
                        </m:fPr>
                        <m:num>
                          <m:r>
                            <a:rPr lang="en-US" sz="2400" i="1">
                              <a:latin typeface="Cambria Math"/>
                            </a:rPr>
                            <m:t>𝜕</m:t>
                          </m:r>
                          <m:r>
                            <a:rPr lang="en-US" sz="2400" i="1">
                              <a:latin typeface="Cambria Math"/>
                            </a:rPr>
                            <m:t>𝐿</m:t>
                          </m:r>
                        </m:num>
                        <m:den>
                          <m:r>
                            <a:rPr lang="en-US" sz="2400" i="1">
                              <a:latin typeface="Cambria Math"/>
                            </a:rPr>
                            <m:t>𝜕</m:t>
                          </m:r>
                          <m:r>
                            <a:rPr lang="en-US" sz="2400" i="1">
                              <a:latin typeface="Cambria Math"/>
                            </a:rPr>
                            <m:t>𝑦</m:t>
                          </m:r>
                        </m:den>
                      </m:f>
                      <m:r>
                        <a:rPr lang="en-US" sz="2400" i="1">
                          <a:latin typeface="Cambria Math"/>
                        </a:rPr>
                        <m:t>⇒</m:t>
                      </m:r>
                      <m:acc>
                        <m:accPr>
                          <m:chr m:val="̇"/>
                          <m:ctrlPr>
                            <a:rPr lang="en-US" sz="2400" i="1">
                              <a:latin typeface="Cambria Math"/>
                            </a:rPr>
                          </m:ctrlPr>
                        </m:accPr>
                        <m:e>
                          <m:sSub>
                            <m:sSubPr>
                              <m:ctrlPr>
                                <a:rPr lang="en-US" sz="2400" i="1">
                                  <a:latin typeface="Cambria Math"/>
                                </a:rPr>
                              </m:ctrlPr>
                            </m:sSubPr>
                            <m:e>
                              <m:r>
                                <a:rPr lang="en-US" sz="2400" i="1">
                                  <a:latin typeface="Cambria Math"/>
                                </a:rPr>
                                <m:t>𝑝</m:t>
                              </m:r>
                            </m:e>
                            <m:sub>
                              <m:r>
                                <a:rPr lang="en-US" sz="2400" i="1">
                                  <a:latin typeface="Cambria Math"/>
                                </a:rPr>
                                <m:t>𝑦</m:t>
                              </m:r>
                            </m:sub>
                          </m:sSub>
                        </m:e>
                      </m:acc>
                      <m:r>
                        <a:rPr lang="en-US" sz="2400" i="1">
                          <a:latin typeface="Cambria Math"/>
                        </a:rPr>
                        <m:t>=−</m:t>
                      </m:r>
                      <m:r>
                        <a:rPr lang="en-US" sz="2400" i="1">
                          <a:latin typeface="Cambria Math"/>
                        </a:rPr>
                        <m:t>𝑚𝑔</m:t>
                      </m:r>
                    </m:oMath>
                  </m:oMathPara>
                </a14:m>
                <a:endParaRPr lang="en-US" sz="2400" dirty="0"/>
              </a:p>
            </p:txBody>
          </p:sp>
        </mc:Choice>
        <mc:Fallback>
          <p:sp>
            <p:nvSpPr>
              <p:cNvPr id="2" name="Rectangle 1"/>
              <p:cNvSpPr>
                <a:spLocks noRot="1" noChangeAspect="1" noMove="1" noResize="1" noEditPoints="1" noAdjustHandles="1" noChangeArrowheads="1" noChangeShapeType="1" noTextEdit="1"/>
              </p:cNvSpPr>
              <p:nvPr/>
            </p:nvSpPr>
            <p:spPr>
              <a:xfrm>
                <a:off x="762000" y="533400"/>
                <a:ext cx="7924800" cy="5581271"/>
              </a:xfrm>
              <a:prstGeom prst="rect">
                <a:avLst/>
              </a:prstGeom>
              <a:blipFill rotWithShape="1">
                <a:blip r:embed="rId3"/>
                <a:stretch>
                  <a:fillRect l="-1154" t="-874"/>
                </a:stretch>
              </a:blipFill>
            </p:spPr>
            <p:txBody>
              <a:bodyPr/>
              <a:lstStyle/>
              <a:p>
                <a:r>
                  <a:rPr lang="en-US">
                    <a:noFill/>
                  </a:rPr>
                  <a:t> </a:t>
                </a:r>
              </a:p>
            </p:txBody>
          </p:sp>
        </mc:Fallback>
      </mc:AlternateContent>
    </p:spTree>
    <p:extLst>
      <p:ext uri="{BB962C8B-B14F-4D97-AF65-F5344CB8AC3E}">
        <p14:creationId xmlns:p14="http://schemas.microsoft.com/office/powerpoint/2010/main" xmlns="" val="38043384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7882184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1295400"/>
            <a:ext cx="7315200" cy="4154984"/>
          </a:xfrm>
          <a:prstGeom prst="rect">
            <a:avLst/>
          </a:prstGeom>
          <a:noFill/>
        </p:spPr>
        <p:txBody>
          <a:bodyPr wrap="square" rtlCol="0">
            <a:spAutoFit/>
          </a:bodyPr>
          <a:lstStyle/>
          <a:p>
            <a:pPr algn="just"/>
            <a:r>
              <a:rPr lang="en-US" sz="2400" b="1" dirty="0"/>
              <a:t>Example: A Particle Confined to Move on a </a:t>
            </a:r>
            <a:r>
              <a:rPr lang="en-US" sz="2400" b="1" dirty="0" smtClean="0"/>
              <a:t>Cylinder</a:t>
            </a:r>
          </a:p>
          <a:p>
            <a:pPr algn="just"/>
            <a:endParaRPr lang="en-US" sz="2400" dirty="0"/>
          </a:p>
          <a:p>
            <a:pPr algn="just"/>
            <a:r>
              <a:rPr lang="en-US" sz="2400" dirty="0"/>
              <a:t>Consider a particle of mass </a:t>
            </a:r>
            <a:r>
              <a:rPr lang="en-US" sz="2400" i="1" dirty="0">
                <a:solidFill>
                  <a:srgbClr val="000000"/>
                </a:solidFill>
                <a:latin typeface="Times New Roman" pitchFamily="18" charset="0"/>
              </a:rPr>
              <a:t>m</a:t>
            </a:r>
            <a:r>
              <a:rPr lang="en-US" sz="2400" dirty="0"/>
              <a:t> constrained to move on a frictionless cylinder of radius </a:t>
            </a:r>
            <a:r>
              <a:rPr lang="en-US" sz="2400" i="1" dirty="0">
                <a:solidFill>
                  <a:srgbClr val="000000"/>
                </a:solidFill>
                <a:latin typeface="Times New Roman" pitchFamily="18" charset="0"/>
              </a:rPr>
              <a:t>R</a:t>
            </a:r>
            <a:r>
              <a:rPr lang="en-US" sz="2400" dirty="0"/>
              <a:t>, given by the equation </a:t>
            </a:r>
            <a:r>
              <a:rPr lang="en-US" sz="2400" i="1" dirty="0">
                <a:solidFill>
                  <a:srgbClr val="000000"/>
                </a:solidFill>
                <a:latin typeface="Symbol" pitchFamily="18" charset="2"/>
              </a:rPr>
              <a:t>r</a:t>
            </a:r>
            <a:r>
              <a:rPr lang="en-US" sz="2400" i="1" dirty="0">
                <a:solidFill>
                  <a:srgbClr val="000000"/>
                </a:solidFill>
                <a:latin typeface="Times New Roman" pitchFamily="18" charset="0"/>
              </a:rPr>
              <a:t> = R</a:t>
            </a:r>
            <a:r>
              <a:rPr lang="en-US" sz="2400" dirty="0"/>
              <a:t> in cylindrical polar coordinates </a:t>
            </a:r>
            <a:r>
              <a:rPr lang="en-US" sz="2400" dirty="0">
                <a:solidFill>
                  <a:srgbClr val="000000"/>
                </a:solidFill>
                <a:latin typeface="Times New Roman" pitchFamily="18" charset="0"/>
              </a:rPr>
              <a:t>(</a:t>
            </a:r>
            <a:r>
              <a:rPr lang="en-US" sz="2400" i="1" dirty="0">
                <a:solidFill>
                  <a:srgbClr val="000000"/>
                </a:solidFill>
                <a:latin typeface="Symbol" pitchFamily="18" charset="2"/>
              </a:rPr>
              <a:t>r</a:t>
            </a:r>
            <a:r>
              <a:rPr lang="en-US" sz="2400" dirty="0">
                <a:solidFill>
                  <a:srgbClr val="000000"/>
                </a:solidFill>
                <a:latin typeface="Times New Roman" pitchFamily="18" charset="0"/>
              </a:rPr>
              <a:t>, </a:t>
            </a:r>
            <a:r>
              <a:rPr lang="en-US" sz="2400" i="1" dirty="0">
                <a:solidFill>
                  <a:srgbClr val="000000"/>
                </a:solidFill>
                <a:latin typeface="Symbol" pitchFamily="18" charset="2"/>
              </a:rPr>
              <a:t>f</a:t>
            </a:r>
            <a:r>
              <a:rPr lang="en-US" sz="2400" dirty="0">
                <a:solidFill>
                  <a:srgbClr val="000000"/>
                </a:solidFill>
                <a:latin typeface="Times New Roman" pitchFamily="18" charset="0"/>
              </a:rPr>
              <a:t>, </a:t>
            </a:r>
            <a:r>
              <a:rPr lang="en-US" sz="2400" i="1" dirty="0">
                <a:solidFill>
                  <a:srgbClr val="000000"/>
                </a:solidFill>
                <a:latin typeface="Times New Roman" pitchFamily="18" charset="0"/>
              </a:rPr>
              <a:t>z</a:t>
            </a:r>
            <a:r>
              <a:rPr lang="en-US" sz="2400" dirty="0">
                <a:solidFill>
                  <a:srgbClr val="000000"/>
                </a:solidFill>
                <a:latin typeface="Times New Roman" pitchFamily="18" charset="0"/>
              </a:rPr>
              <a:t>)</a:t>
            </a:r>
            <a:r>
              <a:rPr lang="en-US" sz="2400" dirty="0"/>
              <a:t>. Besides the force of constraint (the normal force on the cylinder), the only force on the mass is a force </a:t>
            </a:r>
            <a:r>
              <a:rPr lang="en-US" sz="2400" i="1" dirty="0">
                <a:solidFill>
                  <a:srgbClr val="000000"/>
                </a:solidFill>
                <a:latin typeface="Times New Roman" pitchFamily="18" charset="0"/>
              </a:rPr>
              <a:t>F</a:t>
            </a:r>
            <a:r>
              <a:rPr lang="en-US" sz="2400" dirty="0">
                <a:solidFill>
                  <a:srgbClr val="000000"/>
                </a:solidFill>
                <a:latin typeface="Times New Roman" pitchFamily="18" charset="0"/>
              </a:rPr>
              <a:t> = </a:t>
            </a:r>
            <a:r>
              <a:rPr lang="en-US" sz="2400" dirty="0">
                <a:solidFill>
                  <a:srgbClr val="000000"/>
                </a:solidFill>
                <a:latin typeface="Symbol" pitchFamily="18" charset="2"/>
              </a:rPr>
              <a:t>-</a:t>
            </a:r>
            <a:r>
              <a:rPr lang="en-US" sz="2400" i="1" dirty="0" err="1">
                <a:solidFill>
                  <a:srgbClr val="000000"/>
                </a:solidFill>
                <a:latin typeface="Times New Roman" pitchFamily="18" charset="0"/>
              </a:rPr>
              <a:t>k</a:t>
            </a:r>
            <a:r>
              <a:rPr lang="en-US" sz="2400" b="1" dirty="0" err="1">
                <a:solidFill>
                  <a:srgbClr val="000000"/>
                </a:solidFill>
                <a:latin typeface="Times New Roman" pitchFamily="18" charset="0"/>
              </a:rPr>
              <a:t>r</a:t>
            </a:r>
            <a:r>
              <a:rPr lang="en-US" sz="2400" dirty="0"/>
              <a:t> directed toward the origin.  Using </a:t>
            </a:r>
            <a:r>
              <a:rPr lang="en-US" sz="2400" i="1" dirty="0">
                <a:solidFill>
                  <a:srgbClr val="000000"/>
                </a:solidFill>
                <a:latin typeface="Times New Roman" pitchFamily="18" charset="0"/>
              </a:rPr>
              <a:t>z</a:t>
            </a:r>
            <a:r>
              <a:rPr lang="en-US" sz="2400" dirty="0"/>
              <a:t> and </a:t>
            </a:r>
            <a:r>
              <a:rPr lang="en-US" sz="2400" i="1" dirty="0">
                <a:solidFill>
                  <a:srgbClr val="000000"/>
                </a:solidFill>
                <a:latin typeface="Symbol" pitchFamily="18" charset="2"/>
              </a:rPr>
              <a:t>f</a:t>
            </a:r>
            <a:r>
              <a:rPr lang="en-US" sz="2400" dirty="0"/>
              <a:t> as generalized coordinates, find the </a:t>
            </a:r>
            <a:r>
              <a:rPr lang="en-US" sz="2400" dirty="0" err="1"/>
              <a:t>Lagrangian</a:t>
            </a:r>
            <a:r>
              <a:rPr lang="en-US" sz="2400" dirty="0"/>
              <a:t> </a:t>
            </a:r>
            <a:r>
              <a:rPr lang="en-US" sz="2400" dirty="0">
                <a:solidFill>
                  <a:srgbClr val="000000"/>
                </a:solidFill>
                <a:latin typeface="Script MT Bold" pitchFamily="66" charset="0"/>
              </a:rPr>
              <a:t>L</a:t>
            </a:r>
            <a:r>
              <a:rPr lang="en-US" sz="2400" dirty="0"/>
              <a:t>.  Write down and solve Lagrange’s equations and describe the motion.</a:t>
            </a:r>
          </a:p>
          <a:p>
            <a:pPr algn="just"/>
            <a:endParaRPr lang="en-US" sz="2400" dirty="0"/>
          </a:p>
        </p:txBody>
      </p:sp>
    </p:spTree>
    <p:extLst>
      <p:ext uri="{BB962C8B-B14F-4D97-AF65-F5344CB8AC3E}">
        <p14:creationId xmlns:p14="http://schemas.microsoft.com/office/powerpoint/2010/main" xmlns="" val="259796551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2"/>
          <p:cNvGrpSpPr>
            <a:grpSpLocks/>
          </p:cNvGrpSpPr>
          <p:nvPr/>
        </p:nvGrpSpPr>
        <p:grpSpPr bwMode="auto">
          <a:xfrm>
            <a:off x="6324600" y="2162175"/>
            <a:ext cx="2387600" cy="3171825"/>
            <a:chOff x="4350" y="1224"/>
            <a:chExt cx="964" cy="1110"/>
          </a:xfrm>
          <a:solidFill>
            <a:srgbClr val="FF0000"/>
          </a:solidFill>
        </p:grpSpPr>
        <p:sp>
          <p:nvSpPr>
            <p:cNvPr id="5" name="Oval 7"/>
            <p:cNvSpPr>
              <a:spLocks noChangeArrowheads="1"/>
            </p:cNvSpPr>
            <p:nvPr/>
          </p:nvSpPr>
          <p:spPr bwMode="auto">
            <a:xfrm>
              <a:off x="4476" y="1446"/>
              <a:ext cx="612" cy="120"/>
            </a:xfrm>
            <a:prstGeom prst="ellipse">
              <a:avLst/>
            </a:prstGeom>
            <a:grpFill/>
            <a:ln w="12700" algn="ctr">
              <a:solidFill>
                <a:schemeClr val="bg2"/>
              </a:solidFill>
              <a:round/>
              <a:headEnd/>
              <a:tailEnd/>
            </a:ln>
            <a:extLst/>
          </p:spPr>
          <p:txBody>
            <a:bodyPr wrap="none" anchor="ctr">
              <a:spAutoFit/>
            </a:bodyPr>
            <a:lstStyle/>
            <a:p>
              <a:endParaRPr lang="en-US"/>
            </a:p>
          </p:txBody>
        </p:sp>
        <p:sp>
          <p:nvSpPr>
            <p:cNvPr id="6" name="Oval 8"/>
            <p:cNvSpPr>
              <a:spLocks noChangeArrowheads="1"/>
            </p:cNvSpPr>
            <p:nvPr/>
          </p:nvSpPr>
          <p:spPr bwMode="auto">
            <a:xfrm>
              <a:off x="4476" y="2214"/>
              <a:ext cx="612" cy="120"/>
            </a:xfrm>
            <a:prstGeom prst="ellipse">
              <a:avLst/>
            </a:prstGeom>
            <a:grpFill/>
            <a:ln w="12700" algn="ctr">
              <a:solidFill>
                <a:schemeClr val="bg2"/>
              </a:solidFill>
              <a:round/>
              <a:headEnd/>
              <a:tailEnd/>
            </a:ln>
            <a:extLst/>
          </p:spPr>
          <p:txBody>
            <a:bodyPr wrap="none" anchor="ctr">
              <a:spAutoFit/>
            </a:bodyPr>
            <a:lstStyle/>
            <a:p>
              <a:endParaRPr lang="en-US"/>
            </a:p>
          </p:txBody>
        </p:sp>
        <p:sp>
          <p:nvSpPr>
            <p:cNvPr id="7" name="Line 9"/>
            <p:cNvSpPr>
              <a:spLocks noChangeShapeType="1"/>
            </p:cNvSpPr>
            <p:nvPr/>
          </p:nvSpPr>
          <p:spPr bwMode="auto">
            <a:xfrm flipV="1">
              <a:off x="4470" y="1506"/>
              <a:ext cx="0" cy="762"/>
            </a:xfrm>
            <a:prstGeom prst="line">
              <a:avLst/>
            </a:prstGeom>
            <a:grpFill/>
            <a:ln w="12700">
              <a:solidFill>
                <a:schemeClr val="bg2"/>
              </a:solidFill>
              <a:round/>
              <a:headEnd/>
              <a:tailEnd/>
            </a:ln>
            <a:extLst/>
          </p:spPr>
          <p:txBody>
            <a:bodyPr wrap="none">
              <a:spAutoFit/>
            </a:bodyPr>
            <a:lstStyle/>
            <a:p>
              <a:endParaRPr lang="en-US"/>
            </a:p>
          </p:txBody>
        </p:sp>
        <p:sp>
          <p:nvSpPr>
            <p:cNvPr id="8" name="Line 10"/>
            <p:cNvSpPr>
              <a:spLocks noChangeShapeType="1"/>
            </p:cNvSpPr>
            <p:nvPr/>
          </p:nvSpPr>
          <p:spPr bwMode="auto">
            <a:xfrm flipV="1">
              <a:off x="5082" y="1512"/>
              <a:ext cx="0" cy="762"/>
            </a:xfrm>
            <a:prstGeom prst="line">
              <a:avLst/>
            </a:prstGeom>
            <a:grpFill/>
            <a:ln w="12700">
              <a:solidFill>
                <a:schemeClr val="bg2"/>
              </a:solidFill>
              <a:round/>
              <a:headEnd/>
              <a:tailEnd/>
            </a:ln>
            <a:extLst/>
          </p:spPr>
          <p:txBody>
            <a:bodyPr wrap="none">
              <a:spAutoFit/>
            </a:bodyPr>
            <a:lstStyle/>
            <a:p>
              <a:endParaRPr lang="en-US"/>
            </a:p>
          </p:txBody>
        </p:sp>
        <p:sp>
          <p:nvSpPr>
            <p:cNvPr id="9" name="Line 11"/>
            <p:cNvSpPr>
              <a:spLocks noChangeShapeType="1"/>
            </p:cNvSpPr>
            <p:nvPr/>
          </p:nvSpPr>
          <p:spPr bwMode="auto">
            <a:xfrm>
              <a:off x="4782" y="1896"/>
              <a:ext cx="510" cy="66"/>
            </a:xfrm>
            <a:prstGeom prst="line">
              <a:avLst/>
            </a:prstGeom>
            <a:grpFill/>
            <a:ln w="12700">
              <a:solidFill>
                <a:schemeClr val="bg2"/>
              </a:solidFill>
              <a:round/>
              <a:headEnd/>
              <a:tailEnd type="triangle" w="med" len="med"/>
            </a:ln>
            <a:extLst/>
          </p:spPr>
          <p:txBody>
            <a:bodyPr>
              <a:spAutoFit/>
            </a:bodyPr>
            <a:lstStyle/>
            <a:p>
              <a:endParaRPr lang="en-US"/>
            </a:p>
          </p:txBody>
        </p:sp>
        <p:sp>
          <p:nvSpPr>
            <p:cNvPr id="10" name="Line 12"/>
            <p:cNvSpPr>
              <a:spLocks noChangeShapeType="1"/>
            </p:cNvSpPr>
            <p:nvPr/>
          </p:nvSpPr>
          <p:spPr bwMode="auto">
            <a:xfrm flipV="1">
              <a:off x="4782" y="1278"/>
              <a:ext cx="0" cy="618"/>
            </a:xfrm>
            <a:prstGeom prst="line">
              <a:avLst/>
            </a:prstGeom>
            <a:grpFill/>
            <a:ln w="12700">
              <a:solidFill>
                <a:schemeClr val="bg2"/>
              </a:solidFill>
              <a:round/>
              <a:headEnd/>
              <a:tailEnd type="triangle" w="med" len="med"/>
            </a:ln>
            <a:extLst/>
          </p:spPr>
          <p:txBody>
            <a:bodyPr wrap="none">
              <a:spAutoFit/>
            </a:bodyPr>
            <a:lstStyle/>
            <a:p>
              <a:endParaRPr lang="en-US"/>
            </a:p>
          </p:txBody>
        </p:sp>
        <p:sp>
          <p:nvSpPr>
            <p:cNvPr id="11" name="Line 13"/>
            <p:cNvSpPr>
              <a:spLocks noChangeShapeType="1"/>
            </p:cNvSpPr>
            <p:nvPr/>
          </p:nvSpPr>
          <p:spPr bwMode="auto">
            <a:xfrm flipH="1">
              <a:off x="4350" y="1896"/>
              <a:ext cx="432" cy="234"/>
            </a:xfrm>
            <a:prstGeom prst="line">
              <a:avLst/>
            </a:prstGeom>
            <a:grpFill/>
            <a:ln w="12700">
              <a:solidFill>
                <a:schemeClr val="bg2"/>
              </a:solidFill>
              <a:round/>
              <a:headEnd/>
              <a:tailEnd type="triangle" w="med" len="med"/>
            </a:ln>
            <a:extLst/>
          </p:spPr>
          <p:txBody>
            <a:bodyPr>
              <a:spAutoFit/>
            </a:bodyPr>
            <a:lstStyle/>
            <a:p>
              <a:endParaRPr lang="en-US"/>
            </a:p>
          </p:txBody>
        </p:sp>
        <p:sp>
          <p:nvSpPr>
            <p:cNvPr id="12" name="Line 14"/>
            <p:cNvSpPr>
              <a:spLocks noChangeShapeType="1"/>
            </p:cNvSpPr>
            <p:nvPr/>
          </p:nvSpPr>
          <p:spPr bwMode="auto">
            <a:xfrm flipV="1">
              <a:off x="4788" y="1668"/>
              <a:ext cx="204" cy="228"/>
            </a:xfrm>
            <a:prstGeom prst="line">
              <a:avLst/>
            </a:prstGeom>
            <a:grpFill/>
            <a:ln w="28575">
              <a:solidFill>
                <a:schemeClr val="bg2"/>
              </a:solidFill>
              <a:round/>
              <a:headEnd/>
              <a:tailEnd type="triangle" w="med" len="med"/>
            </a:ln>
            <a:extLst/>
          </p:spPr>
          <p:txBody>
            <a:bodyPr wrap="none">
              <a:spAutoFit/>
            </a:bodyPr>
            <a:lstStyle/>
            <a:p>
              <a:endParaRPr lang="en-US"/>
            </a:p>
          </p:txBody>
        </p:sp>
        <p:sp>
          <p:nvSpPr>
            <p:cNvPr id="13" name="Line 15"/>
            <p:cNvSpPr>
              <a:spLocks noChangeShapeType="1"/>
            </p:cNvSpPr>
            <p:nvPr/>
          </p:nvSpPr>
          <p:spPr bwMode="auto">
            <a:xfrm flipH="1" flipV="1">
              <a:off x="4782" y="1626"/>
              <a:ext cx="204" cy="48"/>
            </a:xfrm>
            <a:prstGeom prst="line">
              <a:avLst/>
            </a:prstGeom>
            <a:grpFill/>
            <a:ln w="12700">
              <a:solidFill>
                <a:schemeClr val="bg2"/>
              </a:solidFill>
              <a:round/>
              <a:headEnd/>
              <a:tailEnd/>
            </a:ln>
            <a:extLst/>
          </p:spPr>
          <p:txBody>
            <a:bodyPr>
              <a:spAutoFit/>
            </a:bodyPr>
            <a:lstStyle/>
            <a:p>
              <a:endParaRPr lang="en-US"/>
            </a:p>
          </p:txBody>
        </p:sp>
        <p:sp>
          <p:nvSpPr>
            <p:cNvPr id="14" name="Oval 16"/>
            <p:cNvSpPr>
              <a:spLocks noChangeArrowheads="1"/>
            </p:cNvSpPr>
            <p:nvPr/>
          </p:nvSpPr>
          <p:spPr bwMode="auto">
            <a:xfrm>
              <a:off x="4470" y="1578"/>
              <a:ext cx="612" cy="120"/>
            </a:xfrm>
            <a:prstGeom prst="ellipse">
              <a:avLst/>
            </a:prstGeom>
            <a:grpFill/>
            <a:ln w="12700" algn="ctr">
              <a:solidFill>
                <a:schemeClr val="bg2"/>
              </a:solidFill>
              <a:prstDash val="dash"/>
              <a:round/>
              <a:headEnd/>
              <a:tailEnd/>
            </a:ln>
            <a:extLst/>
          </p:spPr>
          <p:txBody>
            <a:bodyPr wrap="none" anchor="ctr">
              <a:spAutoFit/>
            </a:bodyPr>
            <a:lstStyle/>
            <a:p>
              <a:endParaRPr lang="en-US"/>
            </a:p>
          </p:txBody>
        </p:sp>
        <p:sp>
          <p:nvSpPr>
            <p:cNvPr id="16" name="Text Box 18"/>
            <p:cNvSpPr txBox="1">
              <a:spLocks noChangeArrowheads="1"/>
            </p:cNvSpPr>
            <p:nvPr/>
          </p:nvSpPr>
          <p:spPr bwMode="auto">
            <a:xfrm>
              <a:off x="4900" y="1224"/>
              <a:ext cx="414" cy="212"/>
            </a:xfrm>
            <a:prstGeom prst="rect">
              <a:avLst/>
            </a:prstGeom>
            <a:grpFill/>
            <a:ln>
              <a:noFill/>
            </a:ln>
            <a:extLst>
              <a:ext uri="{91240B29-F687-4F45-9708-019B960494DF}">
                <a14:hiddenLine xmlns:a14="http://schemas.microsoft.com/office/drawing/2010/main" xmlns="" w="12700" algn="ctr">
                  <a:solidFill>
                    <a:srgbClr val="000000"/>
                  </a:solidFill>
                  <a:miter lim="800000"/>
                  <a:headEnd/>
                  <a:tailEnd/>
                </a14:hiddenLine>
              </a:ext>
            </a:extLst>
          </p:spPr>
          <p:txBody>
            <a:bodyPr wrap="none">
              <a:spAutoFit/>
            </a:bodyPr>
            <a:lstStyle>
              <a:lvl1pPr>
                <a:defRPr i="1">
                  <a:solidFill>
                    <a:schemeClr val="bg2"/>
                  </a:solidFill>
                  <a:latin typeface="Times New Roman" pitchFamily="18" charset="0"/>
                </a:defRPr>
              </a:lvl1pPr>
              <a:lvl2pPr marL="742950" indent="-285750">
                <a:defRPr i="1">
                  <a:solidFill>
                    <a:schemeClr val="bg2"/>
                  </a:solidFill>
                  <a:latin typeface="Times New Roman" pitchFamily="18" charset="0"/>
                </a:defRPr>
              </a:lvl2pPr>
              <a:lvl3pPr marL="1143000" indent="-228600">
                <a:defRPr i="1">
                  <a:solidFill>
                    <a:schemeClr val="bg2"/>
                  </a:solidFill>
                  <a:latin typeface="Times New Roman" pitchFamily="18" charset="0"/>
                </a:defRPr>
              </a:lvl3pPr>
              <a:lvl4pPr marL="1600200" indent="-228600">
                <a:defRPr i="1">
                  <a:solidFill>
                    <a:schemeClr val="bg2"/>
                  </a:solidFill>
                  <a:latin typeface="Times New Roman" pitchFamily="18" charset="0"/>
                </a:defRPr>
              </a:lvl4pPr>
              <a:lvl5pPr marL="2057400" indent="-228600">
                <a:defRPr i="1">
                  <a:solidFill>
                    <a:schemeClr val="bg2"/>
                  </a:solidFill>
                  <a:latin typeface="Times New Roman" pitchFamily="18" charset="0"/>
                </a:defRPr>
              </a:lvl5pPr>
              <a:lvl6pPr marL="2514600" indent="-228600" algn="ctr" eaLnBrk="0" fontAlgn="base" hangingPunct="0">
                <a:spcBef>
                  <a:spcPct val="0"/>
                </a:spcBef>
                <a:spcAft>
                  <a:spcPct val="0"/>
                </a:spcAft>
                <a:defRPr i="1">
                  <a:solidFill>
                    <a:schemeClr val="bg2"/>
                  </a:solidFill>
                  <a:latin typeface="Times New Roman" pitchFamily="18" charset="0"/>
                </a:defRPr>
              </a:lvl6pPr>
              <a:lvl7pPr marL="2971800" indent="-228600" algn="ctr" eaLnBrk="0" fontAlgn="base" hangingPunct="0">
                <a:spcBef>
                  <a:spcPct val="0"/>
                </a:spcBef>
                <a:spcAft>
                  <a:spcPct val="0"/>
                </a:spcAft>
                <a:defRPr i="1">
                  <a:solidFill>
                    <a:schemeClr val="bg2"/>
                  </a:solidFill>
                  <a:latin typeface="Times New Roman" pitchFamily="18" charset="0"/>
                </a:defRPr>
              </a:lvl7pPr>
              <a:lvl8pPr marL="3429000" indent="-228600" algn="ctr" eaLnBrk="0" fontAlgn="base" hangingPunct="0">
                <a:spcBef>
                  <a:spcPct val="0"/>
                </a:spcBef>
                <a:spcAft>
                  <a:spcPct val="0"/>
                </a:spcAft>
                <a:defRPr i="1">
                  <a:solidFill>
                    <a:schemeClr val="bg2"/>
                  </a:solidFill>
                  <a:latin typeface="Times New Roman" pitchFamily="18" charset="0"/>
                </a:defRPr>
              </a:lvl8pPr>
              <a:lvl9pPr marL="3886200" indent="-228600" algn="ctr" eaLnBrk="0" fontAlgn="base" hangingPunct="0">
                <a:spcBef>
                  <a:spcPct val="0"/>
                </a:spcBef>
                <a:spcAft>
                  <a:spcPct val="0"/>
                </a:spcAft>
                <a:defRPr i="1">
                  <a:solidFill>
                    <a:schemeClr val="bg2"/>
                  </a:solidFill>
                  <a:latin typeface="Times New Roman" pitchFamily="18" charset="0"/>
                </a:defRPr>
              </a:lvl9pPr>
            </a:lstStyle>
            <a:p>
              <a:r>
                <a:rPr lang="en-US" sz="1600">
                  <a:latin typeface="Symbol" pitchFamily="18" charset="2"/>
                </a:rPr>
                <a:t>r</a:t>
              </a:r>
              <a:r>
                <a:rPr lang="en-US" sz="1600"/>
                <a:t> = R</a:t>
              </a:r>
            </a:p>
          </p:txBody>
        </p:sp>
        <p:sp>
          <p:nvSpPr>
            <p:cNvPr id="17" name="Line 19"/>
            <p:cNvSpPr>
              <a:spLocks noChangeShapeType="1"/>
            </p:cNvSpPr>
            <p:nvPr/>
          </p:nvSpPr>
          <p:spPr bwMode="auto">
            <a:xfrm flipH="1">
              <a:off x="4914" y="1416"/>
              <a:ext cx="102" cy="240"/>
            </a:xfrm>
            <a:prstGeom prst="line">
              <a:avLst/>
            </a:prstGeom>
            <a:grpFill/>
            <a:ln w="9525">
              <a:solidFill>
                <a:schemeClr val="bg2"/>
              </a:solidFill>
              <a:round/>
              <a:headEnd/>
              <a:tailEnd type="triangle" w="med" len="med"/>
            </a:ln>
            <a:extLst/>
          </p:spPr>
          <p:txBody>
            <a:bodyPr>
              <a:spAutoFit/>
            </a:bodyPr>
            <a:lstStyle/>
            <a:p>
              <a:endParaRPr lang="en-US"/>
            </a:p>
          </p:txBody>
        </p:sp>
      </p:grpSp>
      <p:sp>
        <p:nvSpPr>
          <p:cNvPr id="19" name="Rectangle 18"/>
          <p:cNvSpPr/>
          <p:nvPr/>
        </p:nvSpPr>
        <p:spPr>
          <a:xfrm>
            <a:off x="609600" y="1067812"/>
            <a:ext cx="4953000" cy="3785652"/>
          </a:xfrm>
          <a:prstGeom prst="rect">
            <a:avLst/>
          </a:prstGeom>
        </p:spPr>
        <p:txBody>
          <a:bodyPr wrap="square">
            <a:spAutoFit/>
          </a:bodyPr>
          <a:lstStyle/>
          <a:p>
            <a:pPr algn="just"/>
            <a:r>
              <a:rPr lang="en-US" sz="2400" b="1" dirty="0"/>
              <a:t>Solution:</a:t>
            </a:r>
          </a:p>
          <a:p>
            <a:pPr algn="just"/>
            <a:r>
              <a:rPr lang="en-US" sz="2400" dirty="0"/>
              <a:t>We are already told what the generalized coordinates are, so we can now proceed to find the </a:t>
            </a:r>
            <a:r>
              <a:rPr lang="en-US" sz="2400" dirty="0" err="1"/>
              <a:t>Lagrangian</a:t>
            </a:r>
            <a:r>
              <a:rPr lang="en-US" sz="2400" dirty="0"/>
              <a:t> </a:t>
            </a:r>
            <a:r>
              <a:rPr lang="en-US" sz="2400" dirty="0">
                <a:solidFill>
                  <a:srgbClr val="000000"/>
                </a:solidFill>
                <a:latin typeface="Script MT Bold" pitchFamily="66" charset="0"/>
              </a:rPr>
              <a:t>L</a:t>
            </a:r>
            <a:r>
              <a:rPr lang="en-US" sz="2400" i="1" dirty="0">
                <a:solidFill>
                  <a:srgbClr val="000000"/>
                </a:solidFill>
                <a:latin typeface="Times New Roman" pitchFamily="18" charset="0"/>
              </a:rPr>
              <a:t> = T – U</a:t>
            </a:r>
            <a:r>
              <a:rPr lang="en-US" sz="2400" dirty="0"/>
              <a:t>.  To get the kinetic energy, we need the velocity in terms of the generalized coordinates.  The </a:t>
            </a:r>
            <a:r>
              <a:rPr lang="en-US" sz="2400" i="1" dirty="0">
                <a:solidFill>
                  <a:srgbClr val="000000"/>
                </a:solidFill>
                <a:latin typeface="Times New Roman" pitchFamily="18" charset="0"/>
              </a:rPr>
              <a:t>z</a:t>
            </a:r>
            <a:r>
              <a:rPr lang="en-US" sz="2400" dirty="0"/>
              <a:t> velocity is easy, just            The </a:t>
            </a:r>
            <a:r>
              <a:rPr lang="en-US" sz="2400" i="1" dirty="0">
                <a:solidFill>
                  <a:srgbClr val="000000"/>
                </a:solidFill>
                <a:latin typeface="Symbol" pitchFamily="18" charset="2"/>
              </a:rPr>
              <a:t>f</a:t>
            </a:r>
            <a:r>
              <a:rPr lang="en-US" sz="2400" dirty="0"/>
              <a:t> velocity (azimuthal) is just             Thus, the kinetic energy is just</a:t>
            </a:r>
          </a:p>
        </p:txBody>
      </p:sp>
      <p:graphicFrame>
        <p:nvGraphicFramePr>
          <p:cNvPr id="20" name="Object 19"/>
          <p:cNvGraphicFramePr>
            <a:graphicFrameLocks noChangeAspect="1"/>
          </p:cNvGraphicFramePr>
          <p:nvPr>
            <p:extLst>
              <p:ext uri="{D42A27DB-BD31-4B8C-83A1-F6EECF244321}">
                <p14:modId xmlns:p14="http://schemas.microsoft.com/office/powerpoint/2010/main" xmlns="" val="3013258677"/>
              </p:ext>
            </p:extLst>
          </p:nvPr>
        </p:nvGraphicFramePr>
        <p:xfrm>
          <a:off x="3505200" y="3751262"/>
          <a:ext cx="638175" cy="363538"/>
        </p:xfrm>
        <a:graphic>
          <a:graphicData uri="http://schemas.openxmlformats.org/presentationml/2006/ole">
            <p:oleObj spid="_x0000_s8209" name="Equation" r:id="rId3" imgW="419100" imgH="228600" progId="">
              <p:embed/>
            </p:oleObj>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xmlns="" val="2083054538"/>
              </p:ext>
            </p:extLst>
          </p:nvPr>
        </p:nvGraphicFramePr>
        <p:xfrm>
          <a:off x="3962400" y="4038600"/>
          <a:ext cx="812800" cy="403225"/>
        </p:xfrm>
        <a:graphic>
          <a:graphicData uri="http://schemas.openxmlformats.org/presentationml/2006/ole">
            <p:oleObj spid="_x0000_s8210" name="Equation" r:id="rId4" imgW="533169" imgH="253890" progId="">
              <p:embed/>
            </p:oleObj>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xmlns="" val="3043445086"/>
              </p:ext>
            </p:extLst>
          </p:nvPr>
        </p:nvGraphicFramePr>
        <p:xfrm>
          <a:off x="2071255" y="4876800"/>
          <a:ext cx="2348345" cy="457200"/>
        </p:xfrm>
        <a:graphic>
          <a:graphicData uri="http://schemas.openxmlformats.org/presentationml/2006/ole">
            <p:oleObj spid="_x0000_s8211" name="Equation" r:id="rId5" imgW="1295400" imgH="241300" progId="">
              <p:embed/>
            </p:oleObj>
          </a:graphicData>
        </a:graphic>
      </p:graphicFrame>
    </p:spTree>
    <p:extLst>
      <p:ext uri="{BB962C8B-B14F-4D97-AF65-F5344CB8AC3E}">
        <p14:creationId xmlns:p14="http://schemas.microsoft.com/office/powerpoint/2010/main" xmlns="" val="391073617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50" name="Object 6"/>
          <p:cNvGraphicFramePr>
            <a:graphicFrameLocks noChangeAspect="1"/>
          </p:cNvGraphicFramePr>
          <p:nvPr>
            <p:extLst>
              <p:ext uri="{D42A27DB-BD31-4B8C-83A1-F6EECF244321}">
                <p14:modId xmlns:p14="http://schemas.microsoft.com/office/powerpoint/2010/main" xmlns="" val="2977022906"/>
              </p:ext>
            </p:extLst>
          </p:nvPr>
        </p:nvGraphicFramePr>
        <p:xfrm>
          <a:off x="3871912" y="1428852"/>
          <a:ext cx="1690688" cy="399948"/>
        </p:xfrm>
        <a:graphic>
          <a:graphicData uri="http://schemas.openxmlformats.org/presentationml/2006/ole">
            <p:oleObj spid="_x0000_s2079" name="Equation" r:id="rId4" imgW="1066800" imgH="241300" progId="">
              <p:embed/>
            </p:oleObj>
          </a:graphicData>
        </a:graphic>
      </p:graphicFrame>
      <p:graphicFrame>
        <p:nvGraphicFramePr>
          <p:cNvPr id="2051" name="Object 23"/>
          <p:cNvGraphicFramePr>
            <a:graphicFrameLocks noChangeAspect="1"/>
          </p:cNvGraphicFramePr>
          <p:nvPr>
            <p:extLst>
              <p:ext uri="{D42A27DB-BD31-4B8C-83A1-F6EECF244321}">
                <p14:modId xmlns:p14="http://schemas.microsoft.com/office/powerpoint/2010/main" xmlns="" val="1221859772"/>
              </p:ext>
            </p:extLst>
          </p:nvPr>
        </p:nvGraphicFramePr>
        <p:xfrm>
          <a:off x="3048000" y="2892425"/>
          <a:ext cx="3346450" cy="384175"/>
        </p:xfrm>
        <a:graphic>
          <a:graphicData uri="http://schemas.openxmlformats.org/presentationml/2006/ole">
            <p:oleObj spid="_x0000_s2080" name="Equation" r:id="rId5" imgW="2197100" imgH="241300" progId="">
              <p:embed/>
            </p:oleObj>
          </a:graphicData>
        </a:graphic>
      </p:graphicFrame>
      <p:graphicFrame>
        <p:nvGraphicFramePr>
          <p:cNvPr id="2053" name="Object 25"/>
          <p:cNvGraphicFramePr>
            <a:graphicFrameLocks noChangeAspect="1"/>
          </p:cNvGraphicFramePr>
          <p:nvPr>
            <p:extLst>
              <p:ext uri="{D42A27DB-BD31-4B8C-83A1-F6EECF244321}">
                <p14:modId xmlns:p14="http://schemas.microsoft.com/office/powerpoint/2010/main" xmlns="" val="3155056814"/>
              </p:ext>
            </p:extLst>
          </p:nvPr>
        </p:nvGraphicFramePr>
        <p:xfrm>
          <a:off x="3214688" y="4191000"/>
          <a:ext cx="3109912" cy="665163"/>
        </p:xfrm>
        <a:graphic>
          <a:graphicData uri="http://schemas.openxmlformats.org/presentationml/2006/ole">
            <p:oleObj spid="_x0000_s2081" name="Equation" r:id="rId6" imgW="2044700" imgH="419100" progId="">
              <p:embed/>
            </p:oleObj>
          </a:graphicData>
        </a:graphic>
      </p:graphicFrame>
      <p:sp>
        <p:nvSpPr>
          <p:cNvPr id="2" name="TextBox 1"/>
          <p:cNvSpPr txBox="1"/>
          <p:nvPr/>
        </p:nvSpPr>
        <p:spPr>
          <a:xfrm>
            <a:off x="381000" y="685800"/>
            <a:ext cx="7391400" cy="4893647"/>
          </a:xfrm>
          <a:prstGeom prst="rect">
            <a:avLst/>
          </a:prstGeom>
          <a:noFill/>
        </p:spPr>
        <p:txBody>
          <a:bodyPr wrap="square" rtlCol="0">
            <a:spAutoFit/>
          </a:bodyPr>
          <a:lstStyle/>
          <a:p>
            <a:pPr lvl="1" algn="just"/>
            <a:r>
              <a:rPr lang="en-US" sz="2400" dirty="0"/>
              <a:t>Now we need the potential energy (due to this central spring force), which is:</a:t>
            </a:r>
          </a:p>
          <a:p>
            <a:pPr lvl="1" algn="just"/>
            <a:endParaRPr lang="en-US" sz="2400" dirty="0"/>
          </a:p>
          <a:p>
            <a:pPr lvl="1" algn="just"/>
            <a:r>
              <a:rPr lang="en-US" sz="2400" dirty="0" smtClean="0"/>
              <a:t>Notice </a:t>
            </a:r>
            <a:r>
              <a:rPr lang="en-US" sz="2400" dirty="0"/>
              <a:t>that we could drop the </a:t>
            </a:r>
            <a:r>
              <a:rPr lang="en-US" sz="2400" i="1" dirty="0">
                <a:solidFill>
                  <a:srgbClr val="000000"/>
                </a:solidFill>
                <a:latin typeface="Times New Roman" pitchFamily="18" charset="0"/>
              </a:rPr>
              <a:t>R</a:t>
            </a:r>
            <a:r>
              <a:rPr lang="en-US" sz="2400" baseline="30000" dirty="0">
                <a:solidFill>
                  <a:srgbClr val="000000"/>
                </a:solidFill>
                <a:latin typeface="Times New Roman" pitchFamily="18" charset="0"/>
              </a:rPr>
              <a:t>2</a:t>
            </a:r>
            <a:r>
              <a:rPr lang="en-US" sz="2400" dirty="0"/>
              <a:t> term, since it is constant, but it will not survive the Lagrange equation </a:t>
            </a:r>
            <a:r>
              <a:rPr lang="en-US" sz="2400" dirty="0" smtClean="0"/>
              <a:t>anyway. Putting </a:t>
            </a:r>
            <a:r>
              <a:rPr lang="en-US" sz="2400" dirty="0"/>
              <a:t>these together, the </a:t>
            </a:r>
            <a:r>
              <a:rPr lang="en-US" sz="2400" dirty="0" err="1"/>
              <a:t>Lagrangian</a:t>
            </a:r>
            <a:r>
              <a:rPr lang="en-US" sz="2400" dirty="0"/>
              <a:t> is</a:t>
            </a:r>
          </a:p>
          <a:p>
            <a:pPr lvl="1" algn="just"/>
            <a:endParaRPr lang="en-US" sz="2400" dirty="0"/>
          </a:p>
          <a:p>
            <a:pPr lvl="1" algn="just"/>
            <a:r>
              <a:rPr lang="en-US" sz="2400" dirty="0"/>
              <a:t>Now we form the Lagrange equations (one for </a:t>
            </a:r>
            <a:r>
              <a:rPr lang="en-US" sz="2400" i="1" dirty="0">
                <a:solidFill>
                  <a:srgbClr val="000000"/>
                </a:solidFill>
                <a:latin typeface="Times New Roman" pitchFamily="18" charset="0"/>
              </a:rPr>
              <a:t>z</a:t>
            </a:r>
            <a:r>
              <a:rPr lang="en-US" sz="2400" dirty="0"/>
              <a:t> and </a:t>
            </a:r>
            <a:r>
              <a:rPr lang="en-US" sz="2400" dirty="0" smtClean="0"/>
              <a:t>one for </a:t>
            </a:r>
            <a:r>
              <a:rPr lang="en-US" sz="2400" i="1" dirty="0">
                <a:solidFill>
                  <a:srgbClr val="000000"/>
                </a:solidFill>
                <a:latin typeface="Symbol" pitchFamily="18" charset="2"/>
              </a:rPr>
              <a:t>f</a:t>
            </a:r>
            <a:r>
              <a:rPr lang="en-US" sz="2400" dirty="0"/>
              <a:t>) and solve.  The </a:t>
            </a:r>
            <a:r>
              <a:rPr lang="en-US" sz="2400" i="1" dirty="0">
                <a:solidFill>
                  <a:srgbClr val="000000"/>
                </a:solidFill>
                <a:latin typeface="Times New Roman" pitchFamily="18" charset="0"/>
              </a:rPr>
              <a:t>z</a:t>
            </a:r>
            <a:r>
              <a:rPr lang="en-US" sz="2400" dirty="0"/>
              <a:t> equation is</a:t>
            </a:r>
          </a:p>
          <a:p>
            <a:pPr lvl="1" algn="just"/>
            <a:endParaRPr lang="en-US" sz="2400" dirty="0"/>
          </a:p>
          <a:p>
            <a:pPr lvl="1" algn="just"/>
            <a:endParaRPr lang="en-US" sz="2400" dirty="0"/>
          </a:p>
          <a:p>
            <a:pPr lvl="1" algn="just"/>
            <a:endParaRPr lang="en-US" sz="2400" dirty="0"/>
          </a:p>
          <a:p>
            <a:pPr algn="just"/>
            <a:endParaRPr lang="en-US" sz="2400" dirty="0"/>
          </a:p>
        </p:txBody>
      </p:sp>
    </p:spTree>
    <p:extLst>
      <p:ext uri="{BB962C8B-B14F-4D97-AF65-F5344CB8AC3E}">
        <p14:creationId xmlns:p14="http://schemas.microsoft.com/office/powerpoint/2010/main" xmlns="" val="240018817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1536174"/>
            <a:ext cx="7848600" cy="3046988"/>
          </a:xfrm>
          <a:prstGeom prst="rect">
            <a:avLst/>
          </a:prstGeom>
        </p:spPr>
        <p:txBody>
          <a:bodyPr wrap="square">
            <a:spAutoFit/>
          </a:bodyPr>
          <a:lstStyle/>
          <a:p>
            <a:pPr lvl="1" algn="just"/>
            <a:r>
              <a:rPr lang="en-US" sz="2400" dirty="0"/>
              <a:t>The </a:t>
            </a:r>
            <a:r>
              <a:rPr lang="en-US" sz="2400" i="1" dirty="0">
                <a:solidFill>
                  <a:srgbClr val="000000"/>
                </a:solidFill>
                <a:latin typeface="Symbol" pitchFamily="18" charset="2"/>
              </a:rPr>
              <a:t>f</a:t>
            </a:r>
            <a:r>
              <a:rPr lang="en-US" sz="2400" dirty="0"/>
              <a:t> equation is</a:t>
            </a:r>
          </a:p>
          <a:p>
            <a:pPr lvl="1" algn="just"/>
            <a:endParaRPr lang="en-US" sz="2400" dirty="0"/>
          </a:p>
          <a:p>
            <a:pPr lvl="1" algn="just"/>
            <a:endParaRPr lang="en-US" sz="2400" dirty="0"/>
          </a:p>
          <a:p>
            <a:pPr lvl="1" algn="just"/>
            <a:endParaRPr lang="en-US" sz="2400" dirty="0"/>
          </a:p>
          <a:p>
            <a:pPr lvl="1" algn="just"/>
            <a:r>
              <a:rPr lang="en-US" sz="2400" dirty="0"/>
              <a:t>This just says that the angular momentum </a:t>
            </a:r>
            <a:r>
              <a:rPr lang="en-US" sz="2400" i="1" dirty="0">
                <a:solidFill>
                  <a:srgbClr val="000000"/>
                </a:solidFill>
                <a:latin typeface="Times New Roman" pitchFamily="18" charset="0"/>
              </a:rPr>
              <a:t>mR</a:t>
            </a:r>
            <a:r>
              <a:rPr lang="en-US" sz="2400" baseline="30000" dirty="0">
                <a:solidFill>
                  <a:srgbClr val="000000"/>
                </a:solidFill>
                <a:latin typeface="Times New Roman" pitchFamily="18" charset="0"/>
              </a:rPr>
              <a:t>2</a:t>
            </a:r>
            <a:r>
              <a:rPr lang="en-US" sz="2400" i="1" dirty="0">
                <a:solidFill>
                  <a:srgbClr val="000000"/>
                </a:solidFill>
                <a:latin typeface="Symbol" pitchFamily="18" charset="2"/>
              </a:rPr>
              <a:t>w</a:t>
            </a:r>
            <a:r>
              <a:rPr lang="en-US" sz="2400" dirty="0">
                <a:solidFill>
                  <a:srgbClr val="000000"/>
                </a:solidFill>
                <a:latin typeface="Times New Roman" pitchFamily="18" charset="0"/>
              </a:rPr>
              <a:t> = constant</a:t>
            </a:r>
            <a:r>
              <a:rPr lang="en-US" sz="2400" dirty="0"/>
              <a:t>. Thus, the particle executes simple harmonic motion in </a:t>
            </a:r>
            <a:r>
              <a:rPr lang="en-US" sz="2400" i="1" dirty="0">
                <a:solidFill>
                  <a:srgbClr val="000000"/>
                </a:solidFill>
                <a:latin typeface="Times New Roman" pitchFamily="18" charset="0"/>
              </a:rPr>
              <a:t>z</a:t>
            </a:r>
            <a:r>
              <a:rPr lang="en-US" sz="2400" dirty="0"/>
              <a:t>, but rotates in </a:t>
            </a:r>
            <a:r>
              <a:rPr lang="en-US" sz="2400" i="1" dirty="0">
                <a:solidFill>
                  <a:srgbClr val="000000"/>
                </a:solidFill>
                <a:latin typeface="Symbol" pitchFamily="18" charset="2"/>
              </a:rPr>
              <a:t>f</a:t>
            </a:r>
            <a:r>
              <a:rPr lang="en-US" sz="2400" dirty="0"/>
              <a:t> at a constant rate around the cylinder.</a:t>
            </a:r>
          </a:p>
        </p:txBody>
      </p:sp>
      <p:graphicFrame>
        <p:nvGraphicFramePr>
          <p:cNvPr id="3" name="Object 2"/>
          <p:cNvGraphicFramePr>
            <a:graphicFrameLocks noChangeAspect="1"/>
          </p:cNvGraphicFramePr>
          <p:nvPr>
            <p:extLst>
              <p:ext uri="{D42A27DB-BD31-4B8C-83A1-F6EECF244321}">
                <p14:modId xmlns:p14="http://schemas.microsoft.com/office/powerpoint/2010/main" xmlns="" val="4114810136"/>
              </p:ext>
            </p:extLst>
          </p:nvPr>
        </p:nvGraphicFramePr>
        <p:xfrm>
          <a:off x="3200400" y="2209800"/>
          <a:ext cx="2897187" cy="625475"/>
        </p:xfrm>
        <a:graphic>
          <a:graphicData uri="http://schemas.openxmlformats.org/presentationml/2006/ole">
            <p:oleObj spid="_x0000_s7175" name="Equation" r:id="rId3" imgW="1905000" imgH="393700" progId="">
              <p:embed/>
            </p:oleObj>
          </a:graphicData>
        </a:graphic>
      </p:graphicFrame>
    </p:spTree>
    <p:extLst>
      <p:ext uri="{BB962C8B-B14F-4D97-AF65-F5344CB8AC3E}">
        <p14:creationId xmlns:p14="http://schemas.microsoft.com/office/powerpoint/2010/main" xmlns="" val="205731081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9" name="Rectangle 2"/>
          <p:cNvSpPr>
            <a:spLocks noGrp="1" noChangeArrowheads="1"/>
          </p:cNvSpPr>
          <p:nvPr>
            <p:ph type="body" idx="4294967295"/>
          </p:nvPr>
        </p:nvSpPr>
        <p:spPr>
          <a:xfrm>
            <a:off x="457200" y="609600"/>
            <a:ext cx="8343900" cy="5114925"/>
          </a:xfrm>
        </p:spPr>
        <p:txBody>
          <a:bodyPr>
            <a:noAutofit/>
          </a:bodyPr>
          <a:lstStyle/>
          <a:p>
            <a:pPr marL="0" indent="0">
              <a:buNone/>
            </a:pPr>
            <a:r>
              <a:rPr lang="en-US" sz="2400" b="1" dirty="0"/>
              <a:t>Example: A Block Sliding on a </a:t>
            </a:r>
            <a:r>
              <a:rPr lang="en-US" sz="2400" b="1" dirty="0" smtClean="0"/>
              <a:t>Wedge</a:t>
            </a:r>
          </a:p>
          <a:p>
            <a:pPr marL="0" indent="0">
              <a:buNone/>
            </a:pPr>
            <a:r>
              <a:rPr lang="en-US" sz="2400" dirty="0" smtClean="0"/>
              <a:t>Let’s now do a non-trivial two-coordinate problem—the block sliding down a wedge as shown in the Figure.</a:t>
            </a:r>
          </a:p>
          <a:p>
            <a:pPr marL="0" indent="0" eaLnBrk="1" hangingPunct="1">
              <a:buNone/>
            </a:pPr>
            <a:r>
              <a:rPr lang="en-US" sz="2400" dirty="0" smtClean="0"/>
              <a:t>We will take the generalized coordinates as shown in the figure. Notice that the first coordinate </a:t>
            </a:r>
            <a:r>
              <a:rPr lang="en-US" sz="2400" i="1" dirty="0" smtClean="0">
                <a:solidFill>
                  <a:srgbClr val="000000"/>
                </a:solidFill>
                <a:latin typeface="Times New Roman" pitchFamily="18" charset="0"/>
              </a:rPr>
              <a:t>q</a:t>
            </a:r>
            <a:r>
              <a:rPr lang="en-US" sz="2400" baseline="-25000" dirty="0" smtClean="0">
                <a:solidFill>
                  <a:srgbClr val="000000"/>
                </a:solidFill>
                <a:latin typeface="Times New Roman" pitchFamily="18" charset="0"/>
              </a:rPr>
              <a:t>1</a:t>
            </a:r>
            <a:r>
              <a:rPr lang="en-US" sz="2400" dirty="0" smtClean="0"/>
              <a:t> is along the plane, so that it has no component in the constraint force direction.  Also, </a:t>
            </a:r>
            <a:r>
              <a:rPr lang="en-US" sz="2400" i="1" dirty="0" smtClean="0">
                <a:solidFill>
                  <a:srgbClr val="000000"/>
                </a:solidFill>
                <a:latin typeface="Times New Roman" pitchFamily="18" charset="0"/>
              </a:rPr>
              <a:t>q</a:t>
            </a:r>
            <a:r>
              <a:rPr lang="en-US" sz="2400" baseline="-25000" dirty="0" smtClean="0">
                <a:solidFill>
                  <a:srgbClr val="000000"/>
                </a:solidFill>
                <a:latin typeface="Times New Roman" pitchFamily="18" charset="0"/>
              </a:rPr>
              <a:t>1</a:t>
            </a:r>
            <a:r>
              <a:rPr lang="en-US" sz="2400" dirty="0" smtClean="0"/>
              <a:t> is measured relative to the (moving) wedge.</a:t>
            </a:r>
          </a:p>
          <a:p>
            <a:pPr marL="0" indent="0" eaLnBrk="1" hangingPunct="1">
              <a:lnSpc>
                <a:spcPct val="90000"/>
              </a:lnSpc>
              <a:buNone/>
            </a:pPr>
            <a:r>
              <a:rPr lang="en-US" sz="2400" dirty="0" smtClean="0"/>
              <a:t>The velocity of the wedge is just   </a:t>
            </a:r>
            <a:r>
              <a:rPr lang="en-US" sz="2400" i="1" dirty="0" smtClean="0">
                <a:solidFill>
                  <a:srgbClr val="000000"/>
                </a:solidFill>
                <a:latin typeface="Times New Roman" pitchFamily="18" charset="0"/>
              </a:rPr>
              <a:t>  </a:t>
            </a:r>
            <a:r>
              <a:rPr lang="en-US" sz="2400" dirty="0" smtClean="0"/>
              <a:t>, but the velocity of the block has components from both </a:t>
            </a:r>
            <a:r>
              <a:rPr lang="en-US" sz="2400" i="1" dirty="0" smtClean="0">
                <a:solidFill>
                  <a:srgbClr val="000000"/>
                </a:solidFill>
                <a:latin typeface="Times New Roman" pitchFamily="18" charset="0"/>
              </a:rPr>
              <a:t>q</a:t>
            </a:r>
            <a:r>
              <a:rPr lang="en-US" sz="2400" baseline="-25000" dirty="0" smtClean="0">
                <a:solidFill>
                  <a:srgbClr val="000000"/>
                </a:solidFill>
                <a:latin typeface="Times New Roman" pitchFamily="18" charset="0"/>
              </a:rPr>
              <a:t>1</a:t>
            </a:r>
            <a:r>
              <a:rPr lang="en-US" sz="2400" dirty="0" smtClean="0"/>
              <a:t> and </a:t>
            </a:r>
            <a:r>
              <a:rPr lang="en-US" sz="2400" i="1" dirty="0" smtClean="0">
                <a:solidFill>
                  <a:srgbClr val="000000"/>
                </a:solidFill>
                <a:latin typeface="Times New Roman" pitchFamily="18" charset="0"/>
              </a:rPr>
              <a:t>q</a:t>
            </a:r>
            <a:r>
              <a:rPr lang="en-US" sz="2400" baseline="-25000" dirty="0" smtClean="0">
                <a:solidFill>
                  <a:srgbClr val="000000"/>
                </a:solidFill>
                <a:latin typeface="Times New Roman" pitchFamily="18" charset="0"/>
              </a:rPr>
              <a:t>2</a:t>
            </a:r>
            <a:r>
              <a:rPr lang="en-US" sz="2400" dirty="0" smtClean="0"/>
              <a:t>:</a:t>
            </a:r>
          </a:p>
          <a:p>
            <a:pPr eaLnBrk="1" hangingPunct="1">
              <a:lnSpc>
                <a:spcPct val="90000"/>
              </a:lnSpc>
              <a:buFont typeface="Wingdings" pitchFamily="2" charset="2"/>
              <a:buNone/>
            </a:pPr>
            <a:endParaRPr lang="en-US" sz="2400" dirty="0" smtClean="0"/>
          </a:p>
          <a:p>
            <a:pPr eaLnBrk="1" hangingPunct="1">
              <a:lnSpc>
                <a:spcPct val="90000"/>
              </a:lnSpc>
            </a:pPr>
            <a:endParaRPr lang="en-US" sz="2400" dirty="0" smtClean="0"/>
          </a:p>
        </p:txBody>
      </p:sp>
      <p:grpSp>
        <p:nvGrpSpPr>
          <p:cNvPr id="3081" name="Group 245"/>
          <p:cNvGrpSpPr>
            <a:grpSpLocks/>
          </p:cNvGrpSpPr>
          <p:nvPr/>
        </p:nvGrpSpPr>
        <p:grpSpPr bwMode="auto">
          <a:xfrm>
            <a:off x="5105400" y="4924425"/>
            <a:ext cx="2924175" cy="1400175"/>
            <a:chOff x="3684" y="1422"/>
            <a:chExt cx="1842" cy="882"/>
          </a:xfrm>
        </p:grpSpPr>
        <p:sp>
          <p:nvSpPr>
            <p:cNvPr id="3082" name="Rectangle 77"/>
            <p:cNvSpPr>
              <a:spLocks noChangeArrowheads="1"/>
            </p:cNvSpPr>
            <p:nvPr/>
          </p:nvSpPr>
          <p:spPr bwMode="auto">
            <a:xfrm>
              <a:off x="3684" y="2172"/>
              <a:ext cx="1842" cy="132"/>
            </a:xfrm>
            <a:prstGeom prst="rect">
              <a:avLst/>
            </a:prstGeom>
            <a:gradFill rotWithShape="1">
              <a:gsLst>
                <a:gs pos="0">
                  <a:schemeClr val="accent1"/>
                </a:gs>
                <a:gs pos="100000">
                  <a:schemeClr val="tx1"/>
                </a:gs>
              </a:gsLst>
              <a:lin ang="5400000" scaled="1"/>
            </a:gradFill>
            <a:ln>
              <a:noFill/>
            </a:ln>
            <a:extLst>
              <a:ext uri="{91240B29-F687-4F45-9708-019B960494DF}">
                <a14:hiddenLine xmlns:a14="http://schemas.microsoft.com/office/drawing/2010/main" xmlns="" w="12700" algn="ctr">
                  <a:solidFill>
                    <a:srgbClr val="000000"/>
                  </a:solidFill>
                  <a:miter lim="800000"/>
                  <a:headEnd/>
                  <a:tailEnd/>
                </a14:hiddenLine>
              </a:ext>
            </a:extLst>
          </p:spPr>
          <p:txBody>
            <a:bodyPr anchor="ctr">
              <a:spAutoFit/>
            </a:bodyPr>
            <a:lstStyle/>
            <a:p>
              <a:endParaRPr lang="en-US"/>
            </a:p>
          </p:txBody>
        </p:sp>
        <p:sp>
          <p:nvSpPr>
            <p:cNvPr id="3083" name="Rectangle 79"/>
            <p:cNvSpPr>
              <a:spLocks noChangeArrowheads="1"/>
            </p:cNvSpPr>
            <p:nvPr/>
          </p:nvSpPr>
          <p:spPr bwMode="auto">
            <a:xfrm rot="1304943">
              <a:off x="4530" y="1668"/>
              <a:ext cx="282" cy="204"/>
            </a:xfrm>
            <a:prstGeom prst="rect">
              <a:avLst/>
            </a:prstGeom>
            <a:solidFill>
              <a:schemeClr val="accent1"/>
            </a:solidFill>
            <a:ln w="12700" algn="ctr">
              <a:solidFill>
                <a:schemeClr val="bg2"/>
              </a:solidFill>
              <a:miter lim="800000"/>
              <a:headEnd/>
              <a:tailEnd/>
            </a:ln>
          </p:spPr>
          <p:txBody>
            <a:bodyPr wrap="none" anchor="ctr">
              <a:spAutoFit/>
            </a:bodyPr>
            <a:lstStyle/>
            <a:p>
              <a:endParaRPr lang="en-US"/>
            </a:p>
          </p:txBody>
        </p:sp>
        <p:sp>
          <p:nvSpPr>
            <p:cNvPr id="3084" name="Line 80"/>
            <p:cNvSpPr>
              <a:spLocks noChangeShapeType="1"/>
            </p:cNvSpPr>
            <p:nvPr/>
          </p:nvSpPr>
          <p:spPr bwMode="auto">
            <a:xfrm flipV="1">
              <a:off x="4254" y="1488"/>
              <a:ext cx="78" cy="204"/>
            </a:xfrm>
            <a:prstGeom prst="line">
              <a:avLst/>
            </a:prstGeom>
            <a:noFill/>
            <a:ln w="12700">
              <a:solidFill>
                <a:schemeClr val="bg2"/>
              </a:solidFill>
              <a:round/>
              <a:headEnd/>
              <a:tailEnd/>
            </a:ln>
            <a:extLst>
              <a:ext uri="{909E8E84-426E-40DD-AFC4-6F175D3DCCD1}">
                <a14:hiddenFill xmlns:a14="http://schemas.microsoft.com/office/drawing/2010/main" xmlns="">
                  <a:noFill/>
                </a14:hiddenFill>
              </a:ext>
            </a:extLst>
          </p:spPr>
          <p:txBody>
            <a:bodyPr wrap="none">
              <a:spAutoFit/>
            </a:bodyPr>
            <a:lstStyle/>
            <a:p>
              <a:endParaRPr lang="en-US"/>
            </a:p>
          </p:txBody>
        </p:sp>
        <p:sp>
          <p:nvSpPr>
            <p:cNvPr id="3085" name="Line 81"/>
            <p:cNvSpPr>
              <a:spLocks noChangeShapeType="1"/>
            </p:cNvSpPr>
            <p:nvPr/>
          </p:nvSpPr>
          <p:spPr bwMode="auto">
            <a:xfrm>
              <a:off x="4278" y="1614"/>
              <a:ext cx="252" cy="96"/>
            </a:xfrm>
            <a:prstGeom prst="line">
              <a:avLst/>
            </a:prstGeom>
            <a:noFill/>
            <a:ln w="12700">
              <a:solidFill>
                <a:schemeClr val="bg2"/>
              </a:solidFill>
              <a:round/>
              <a:headEnd/>
              <a:tailEnd type="triangle" w="med" len="med"/>
            </a:ln>
            <a:extLst>
              <a:ext uri="{909E8E84-426E-40DD-AFC4-6F175D3DCCD1}">
                <a14:hiddenFill xmlns:a14="http://schemas.microsoft.com/office/drawing/2010/main" xmlns="">
                  <a:noFill/>
                </a14:hiddenFill>
              </a:ext>
            </a:extLst>
          </p:spPr>
          <p:txBody>
            <a:bodyPr wrap="none">
              <a:spAutoFit/>
            </a:bodyPr>
            <a:lstStyle/>
            <a:p>
              <a:endParaRPr lang="en-US"/>
            </a:p>
          </p:txBody>
        </p:sp>
        <p:sp>
          <p:nvSpPr>
            <p:cNvPr id="3086" name="Line 82"/>
            <p:cNvSpPr>
              <a:spLocks noChangeShapeType="1"/>
            </p:cNvSpPr>
            <p:nvPr/>
          </p:nvSpPr>
          <p:spPr bwMode="auto">
            <a:xfrm flipV="1">
              <a:off x="3768" y="1740"/>
              <a:ext cx="0" cy="438"/>
            </a:xfrm>
            <a:prstGeom prst="line">
              <a:avLst/>
            </a:prstGeom>
            <a:noFill/>
            <a:ln w="12700">
              <a:solidFill>
                <a:schemeClr val="bg2"/>
              </a:solidFill>
              <a:round/>
              <a:headEnd/>
              <a:tailEnd/>
            </a:ln>
            <a:extLst>
              <a:ext uri="{909E8E84-426E-40DD-AFC4-6F175D3DCCD1}">
                <a14:hiddenFill xmlns:a14="http://schemas.microsoft.com/office/drawing/2010/main" xmlns="">
                  <a:noFill/>
                </a14:hiddenFill>
              </a:ext>
            </a:extLst>
          </p:spPr>
          <p:txBody>
            <a:bodyPr wrap="none">
              <a:spAutoFit/>
            </a:bodyPr>
            <a:lstStyle/>
            <a:p>
              <a:endParaRPr lang="en-US"/>
            </a:p>
          </p:txBody>
        </p:sp>
        <p:sp>
          <p:nvSpPr>
            <p:cNvPr id="3087" name="Line 83"/>
            <p:cNvSpPr>
              <a:spLocks noChangeShapeType="1"/>
            </p:cNvSpPr>
            <p:nvPr/>
          </p:nvSpPr>
          <p:spPr bwMode="auto">
            <a:xfrm>
              <a:off x="3768" y="2088"/>
              <a:ext cx="474" cy="0"/>
            </a:xfrm>
            <a:prstGeom prst="line">
              <a:avLst/>
            </a:prstGeom>
            <a:noFill/>
            <a:ln w="12700">
              <a:solidFill>
                <a:schemeClr val="bg2"/>
              </a:solidFill>
              <a:round/>
              <a:headEnd/>
              <a:tailEnd type="triangle" w="med" len="med"/>
            </a:ln>
            <a:extLst>
              <a:ext uri="{909E8E84-426E-40DD-AFC4-6F175D3DCCD1}">
                <a14:hiddenFill xmlns:a14="http://schemas.microsoft.com/office/drawing/2010/main" xmlns="">
                  <a:noFill/>
                </a14:hiddenFill>
              </a:ext>
            </a:extLst>
          </p:spPr>
          <p:txBody>
            <a:bodyPr wrap="none">
              <a:spAutoFit/>
            </a:bodyPr>
            <a:lstStyle/>
            <a:p>
              <a:endParaRPr lang="en-US"/>
            </a:p>
          </p:txBody>
        </p:sp>
        <p:sp>
          <p:nvSpPr>
            <p:cNvPr id="3088" name="Text Box 84"/>
            <p:cNvSpPr txBox="1">
              <a:spLocks noChangeArrowheads="1"/>
            </p:cNvSpPr>
            <p:nvPr/>
          </p:nvSpPr>
          <p:spPr bwMode="auto">
            <a:xfrm>
              <a:off x="3830" y="1860"/>
              <a:ext cx="236"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wrap="none">
              <a:spAutoFit/>
            </a:bodyPr>
            <a:lstStyle>
              <a:lvl1pPr>
                <a:defRPr i="1">
                  <a:solidFill>
                    <a:schemeClr val="bg2"/>
                  </a:solidFill>
                  <a:latin typeface="Times New Roman" pitchFamily="18" charset="0"/>
                </a:defRPr>
              </a:lvl1pPr>
              <a:lvl2pPr marL="742950" indent="-285750">
                <a:defRPr i="1">
                  <a:solidFill>
                    <a:schemeClr val="bg2"/>
                  </a:solidFill>
                  <a:latin typeface="Times New Roman" pitchFamily="18" charset="0"/>
                </a:defRPr>
              </a:lvl2pPr>
              <a:lvl3pPr marL="1143000" indent="-228600">
                <a:defRPr i="1">
                  <a:solidFill>
                    <a:schemeClr val="bg2"/>
                  </a:solidFill>
                  <a:latin typeface="Times New Roman" pitchFamily="18" charset="0"/>
                </a:defRPr>
              </a:lvl3pPr>
              <a:lvl4pPr marL="1600200" indent="-228600">
                <a:defRPr i="1">
                  <a:solidFill>
                    <a:schemeClr val="bg2"/>
                  </a:solidFill>
                  <a:latin typeface="Times New Roman" pitchFamily="18" charset="0"/>
                </a:defRPr>
              </a:lvl4pPr>
              <a:lvl5pPr marL="2057400" indent="-228600">
                <a:defRPr i="1">
                  <a:solidFill>
                    <a:schemeClr val="bg2"/>
                  </a:solidFill>
                  <a:latin typeface="Times New Roman" pitchFamily="18" charset="0"/>
                </a:defRPr>
              </a:lvl5pPr>
              <a:lvl6pPr marL="2514600" indent="-228600" algn="ctr" eaLnBrk="0" fontAlgn="base" hangingPunct="0">
                <a:spcBef>
                  <a:spcPct val="0"/>
                </a:spcBef>
                <a:spcAft>
                  <a:spcPct val="0"/>
                </a:spcAft>
                <a:defRPr i="1">
                  <a:solidFill>
                    <a:schemeClr val="bg2"/>
                  </a:solidFill>
                  <a:latin typeface="Times New Roman" pitchFamily="18" charset="0"/>
                </a:defRPr>
              </a:lvl6pPr>
              <a:lvl7pPr marL="2971800" indent="-228600" algn="ctr" eaLnBrk="0" fontAlgn="base" hangingPunct="0">
                <a:spcBef>
                  <a:spcPct val="0"/>
                </a:spcBef>
                <a:spcAft>
                  <a:spcPct val="0"/>
                </a:spcAft>
                <a:defRPr i="1">
                  <a:solidFill>
                    <a:schemeClr val="bg2"/>
                  </a:solidFill>
                  <a:latin typeface="Times New Roman" pitchFamily="18" charset="0"/>
                </a:defRPr>
              </a:lvl7pPr>
              <a:lvl8pPr marL="3429000" indent="-228600" algn="ctr" eaLnBrk="0" fontAlgn="base" hangingPunct="0">
                <a:spcBef>
                  <a:spcPct val="0"/>
                </a:spcBef>
                <a:spcAft>
                  <a:spcPct val="0"/>
                </a:spcAft>
                <a:defRPr i="1">
                  <a:solidFill>
                    <a:schemeClr val="bg2"/>
                  </a:solidFill>
                  <a:latin typeface="Times New Roman" pitchFamily="18" charset="0"/>
                </a:defRPr>
              </a:lvl8pPr>
              <a:lvl9pPr marL="3886200" indent="-228600" algn="ctr" eaLnBrk="0" fontAlgn="base" hangingPunct="0">
                <a:spcBef>
                  <a:spcPct val="0"/>
                </a:spcBef>
                <a:spcAft>
                  <a:spcPct val="0"/>
                </a:spcAft>
                <a:defRPr i="1">
                  <a:solidFill>
                    <a:schemeClr val="bg2"/>
                  </a:solidFill>
                  <a:latin typeface="Times New Roman" pitchFamily="18" charset="0"/>
                </a:defRPr>
              </a:lvl9pPr>
            </a:lstStyle>
            <a:p>
              <a:r>
                <a:rPr lang="en-US" dirty="0">
                  <a:solidFill>
                    <a:srgbClr val="FF0000"/>
                  </a:solidFill>
                </a:rPr>
                <a:t>q</a:t>
              </a:r>
              <a:r>
                <a:rPr lang="en-US" i="0" baseline="-25000" dirty="0">
                  <a:solidFill>
                    <a:srgbClr val="FF0000"/>
                  </a:solidFill>
                </a:rPr>
                <a:t>2</a:t>
              </a:r>
            </a:p>
          </p:txBody>
        </p:sp>
        <p:sp>
          <p:nvSpPr>
            <p:cNvPr id="3089" name="Text Box 85"/>
            <p:cNvSpPr txBox="1">
              <a:spLocks noChangeArrowheads="1"/>
            </p:cNvSpPr>
            <p:nvPr/>
          </p:nvSpPr>
          <p:spPr bwMode="auto">
            <a:xfrm>
              <a:off x="4310" y="1422"/>
              <a:ext cx="236"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wrap="none">
              <a:spAutoFit/>
            </a:bodyPr>
            <a:lstStyle>
              <a:lvl1pPr>
                <a:defRPr i="1">
                  <a:solidFill>
                    <a:schemeClr val="bg2"/>
                  </a:solidFill>
                  <a:latin typeface="Times New Roman" pitchFamily="18" charset="0"/>
                </a:defRPr>
              </a:lvl1pPr>
              <a:lvl2pPr marL="742950" indent="-285750">
                <a:defRPr i="1">
                  <a:solidFill>
                    <a:schemeClr val="bg2"/>
                  </a:solidFill>
                  <a:latin typeface="Times New Roman" pitchFamily="18" charset="0"/>
                </a:defRPr>
              </a:lvl2pPr>
              <a:lvl3pPr marL="1143000" indent="-228600">
                <a:defRPr i="1">
                  <a:solidFill>
                    <a:schemeClr val="bg2"/>
                  </a:solidFill>
                  <a:latin typeface="Times New Roman" pitchFamily="18" charset="0"/>
                </a:defRPr>
              </a:lvl3pPr>
              <a:lvl4pPr marL="1600200" indent="-228600">
                <a:defRPr i="1">
                  <a:solidFill>
                    <a:schemeClr val="bg2"/>
                  </a:solidFill>
                  <a:latin typeface="Times New Roman" pitchFamily="18" charset="0"/>
                </a:defRPr>
              </a:lvl4pPr>
              <a:lvl5pPr marL="2057400" indent="-228600">
                <a:defRPr i="1">
                  <a:solidFill>
                    <a:schemeClr val="bg2"/>
                  </a:solidFill>
                  <a:latin typeface="Times New Roman" pitchFamily="18" charset="0"/>
                </a:defRPr>
              </a:lvl5pPr>
              <a:lvl6pPr marL="2514600" indent="-228600" algn="ctr" eaLnBrk="0" fontAlgn="base" hangingPunct="0">
                <a:spcBef>
                  <a:spcPct val="0"/>
                </a:spcBef>
                <a:spcAft>
                  <a:spcPct val="0"/>
                </a:spcAft>
                <a:defRPr i="1">
                  <a:solidFill>
                    <a:schemeClr val="bg2"/>
                  </a:solidFill>
                  <a:latin typeface="Times New Roman" pitchFamily="18" charset="0"/>
                </a:defRPr>
              </a:lvl6pPr>
              <a:lvl7pPr marL="2971800" indent="-228600" algn="ctr" eaLnBrk="0" fontAlgn="base" hangingPunct="0">
                <a:spcBef>
                  <a:spcPct val="0"/>
                </a:spcBef>
                <a:spcAft>
                  <a:spcPct val="0"/>
                </a:spcAft>
                <a:defRPr i="1">
                  <a:solidFill>
                    <a:schemeClr val="bg2"/>
                  </a:solidFill>
                  <a:latin typeface="Times New Roman" pitchFamily="18" charset="0"/>
                </a:defRPr>
              </a:lvl7pPr>
              <a:lvl8pPr marL="3429000" indent="-228600" algn="ctr" eaLnBrk="0" fontAlgn="base" hangingPunct="0">
                <a:spcBef>
                  <a:spcPct val="0"/>
                </a:spcBef>
                <a:spcAft>
                  <a:spcPct val="0"/>
                </a:spcAft>
                <a:defRPr i="1">
                  <a:solidFill>
                    <a:schemeClr val="bg2"/>
                  </a:solidFill>
                  <a:latin typeface="Times New Roman" pitchFamily="18" charset="0"/>
                </a:defRPr>
              </a:lvl8pPr>
              <a:lvl9pPr marL="3886200" indent="-228600" algn="ctr" eaLnBrk="0" fontAlgn="base" hangingPunct="0">
                <a:spcBef>
                  <a:spcPct val="0"/>
                </a:spcBef>
                <a:spcAft>
                  <a:spcPct val="0"/>
                </a:spcAft>
                <a:defRPr i="1">
                  <a:solidFill>
                    <a:schemeClr val="bg2"/>
                  </a:solidFill>
                  <a:latin typeface="Times New Roman" pitchFamily="18" charset="0"/>
                </a:defRPr>
              </a:lvl9pPr>
            </a:lstStyle>
            <a:p>
              <a:r>
                <a:rPr lang="en-US" dirty="0">
                  <a:solidFill>
                    <a:srgbClr val="FF0000"/>
                  </a:solidFill>
                </a:rPr>
                <a:t>q</a:t>
              </a:r>
              <a:r>
                <a:rPr lang="en-US" i="0" baseline="-25000" dirty="0">
                  <a:solidFill>
                    <a:srgbClr val="FF0000"/>
                  </a:solidFill>
                </a:rPr>
                <a:t>1</a:t>
              </a:r>
            </a:p>
          </p:txBody>
        </p:sp>
        <p:sp>
          <p:nvSpPr>
            <p:cNvPr id="3090" name="Text Box 86"/>
            <p:cNvSpPr txBox="1">
              <a:spLocks noChangeArrowheads="1"/>
            </p:cNvSpPr>
            <p:nvPr/>
          </p:nvSpPr>
          <p:spPr bwMode="auto">
            <a:xfrm>
              <a:off x="4841" y="1959"/>
              <a:ext cx="207"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wrap="none">
              <a:spAutoFit/>
            </a:bodyPr>
            <a:lstStyle>
              <a:lvl1pPr>
                <a:defRPr i="1">
                  <a:solidFill>
                    <a:schemeClr val="bg2"/>
                  </a:solidFill>
                  <a:latin typeface="Times New Roman" pitchFamily="18" charset="0"/>
                </a:defRPr>
              </a:lvl1pPr>
              <a:lvl2pPr marL="742950" indent="-285750">
                <a:defRPr i="1">
                  <a:solidFill>
                    <a:schemeClr val="bg2"/>
                  </a:solidFill>
                  <a:latin typeface="Times New Roman" pitchFamily="18" charset="0"/>
                </a:defRPr>
              </a:lvl2pPr>
              <a:lvl3pPr marL="1143000" indent="-228600">
                <a:defRPr i="1">
                  <a:solidFill>
                    <a:schemeClr val="bg2"/>
                  </a:solidFill>
                  <a:latin typeface="Times New Roman" pitchFamily="18" charset="0"/>
                </a:defRPr>
              </a:lvl3pPr>
              <a:lvl4pPr marL="1600200" indent="-228600">
                <a:defRPr i="1">
                  <a:solidFill>
                    <a:schemeClr val="bg2"/>
                  </a:solidFill>
                  <a:latin typeface="Times New Roman" pitchFamily="18" charset="0"/>
                </a:defRPr>
              </a:lvl4pPr>
              <a:lvl5pPr marL="2057400" indent="-228600">
                <a:defRPr i="1">
                  <a:solidFill>
                    <a:schemeClr val="bg2"/>
                  </a:solidFill>
                  <a:latin typeface="Times New Roman" pitchFamily="18" charset="0"/>
                </a:defRPr>
              </a:lvl5pPr>
              <a:lvl6pPr marL="2514600" indent="-228600" algn="ctr" eaLnBrk="0" fontAlgn="base" hangingPunct="0">
                <a:spcBef>
                  <a:spcPct val="0"/>
                </a:spcBef>
                <a:spcAft>
                  <a:spcPct val="0"/>
                </a:spcAft>
                <a:defRPr i="1">
                  <a:solidFill>
                    <a:schemeClr val="bg2"/>
                  </a:solidFill>
                  <a:latin typeface="Times New Roman" pitchFamily="18" charset="0"/>
                </a:defRPr>
              </a:lvl6pPr>
              <a:lvl7pPr marL="2971800" indent="-228600" algn="ctr" eaLnBrk="0" fontAlgn="base" hangingPunct="0">
                <a:spcBef>
                  <a:spcPct val="0"/>
                </a:spcBef>
                <a:spcAft>
                  <a:spcPct val="0"/>
                </a:spcAft>
                <a:defRPr i="1">
                  <a:solidFill>
                    <a:schemeClr val="bg2"/>
                  </a:solidFill>
                  <a:latin typeface="Times New Roman" pitchFamily="18" charset="0"/>
                </a:defRPr>
              </a:lvl7pPr>
              <a:lvl8pPr marL="3429000" indent="-228600" algn="ctr" eaLnBrk="0" fontAlgn="base" hangingPunct="0">
                <a:spcBef>
                  <a:spcPct val="0"/>
                </a:spcBef>
                <a:spcAft>
                  <a:spcPct val="0"/>
                </a:spcAft>
                <a:defRPr i="1">
                  <a:solidFill>
                    <a:schemeClr val="bg2"/>
                  </a:solidFill>
                  <a:latin typeface="Times New Roman" pitchFamily="18" charset="0"/>
                </a:defRPr>
              </a:lvl8pPr>
              <a:lvl9pPr marL="3886200" indent="-228600" algn="ctr" eaLnBrk="0" fontAlgn="base" hangingPunct="0">
                <a:spcBef>
                  <a:spcPct val="0"/>
                </a:spcBef>
                <a:spcAft>
                  <a:spcPct val="0"/>
                </a:spcAft>
                <a:defRPr i="1">
                  <a:solidFill>
                    <a:schemeClr val="bg2"/>
                  </a:solidFill>
                  <a:latin typeface="Times New Roman" pitchFamily="18" charset="0"/>
                </a:defRPr>
              </a:lvl9pPr>
            </a:lstStyle>
            <a:p>
              <a:r>
                <a:rPr lang="en-US">
                  <a:latin typeface="Symbol" pitchFamily="18" charset="2"/>
                </a:rPr>
                <a:t>a</a:t>
              </a:r>
            </a:p>
          </p:txBody>
        </p:sp>
        <p:sp>
          <p:nvSpPr>
            <p:cNvPr id="3091" name="Arc 87"/>
            <p:cNvSpPr>
              <a:spLocks/>
            </p:cNvSpPr>
            <p:nvPr/>
          </p:nvSpPr>
          <p:spPr bwMode="auto">
            <a:xfrm flipH="1">
              <a:off x="5040" y="2046"/>
              <a:ext cx="318" cy="120"/>
            </a:xfrm>
            <a:custGeom>
              <a:avLst/>
              <a:gdLst>
                <a:gd name="T0" fmla="*/ 0 w 21600"/>
                <a:gd name="T1" fmla="*/ 0 h 8163"/>
                <a:gd name="T2" fmla="*/ 0 w 21600"/>
                <a:gd name="T3" fmla="*/ 0 h 8163"/>
                <a:gd name="T4" fmla="*/ 0 w 21600"/>
                <a:gd name="T5" fmla="*/ 0 h 8163"/>
                <a:gd name="T6" fmla="*/ 0 60000 65536"/>
                <a:gd name="T7" fmla="*/ 0 60000 65536"/>
                <a:gd name="T8" fmla="*/ 0 60000 65536"/>
                <a:gd name="T9" fmla="*/ 0 w 21600"/>
                <a:gd name="T10" fmla="*/ 0 h 8163"/>
                <a:gd name="T11" fmla="*/ 21600 w 21600"/>
                <a:gd name="T12" fmla="*/ 8163 h 8163"/>
              </a:gdLst>
              <a:ahLst/>
              <a:cxnLst>
                <a:cxn ang="T6">
                  <a:pos x="T0" y="T1"/>
                </a:cxn>
                <a:cxn ang="T7">
                  <a:pos x="T2" y="T3"/>
                </a:cxn>
                <a:cxn ang="T8">
                  <a:pos x="T4" y="T5"/>
                </a:cxn>
              </a:cxnLst>
              <a:rect l="T9" t="T10" r="T11" b="T12"/>
              <a:pathLst>
                <a:path w="21600" h="8163" fill="none" extrusionOk="0">
                  <a:moveTo>
                    <a:pt x="19998" y="-1"/>
                  </a:moveTo>
                  <a:cubicBezTo>
                    <a:pt x="21055" y="2591"/>
                    <a:pt x="21600" y="5363"/>
                    <a:pt x="21600" y="8163"/>
                  </a:cubicBezTo>
                </a:path>
                <a:path w="21600" h="8163" stroke="0" extrusionOk="0">
                  <a:moveTo>
                    <a:pt x="19998" y="-1"/>
                  </a:moveTo>
                  <a:cubicBezTo>
                    <a:pt x="21055" y="2591"/>
                    <a:pt x="21600" y="5363"/>
                    <a:pt x="21600" y="8163"/>
                  </a:cubicBezTo>
                  <a:lnTo>
                    <a:pt x="0" y="8163"/>
                  </a:lnTo>
                  <a:close/>
                </a:path>
              </a:pathLst>
            </a:custGeom>
            <a:noFill/>
            <a:ln w="12700">
              <a:solidFill>
                <a:schemeClr val="bg2"/>
              </a:solidFill>
              <a:round/>
              <a:headEnd/>
              <a:tailEnd/>
            </a:ln>
            <a:extLst>
              <a:ext uri="{909E8E84-426E-40DD-AFC4-6F175D3DCCD1}">
                <a14:hiddenFill xmlns:a14="http://schemas.microsoft.com/office/drawing/2010/main" xmlns="">
                  <a:solidFill>
                    <a:srgbClr val="FFFFFF"/>
                  </a:solidFill>
                </a14:hiddenFill>
              </a:ext>
            </a:extLst>
          </p:spPr>
          <p:txBody>
            <a:bodyPr wrap="none" anchor="ctr">
              <a:spAutoFit/>
            </a:bodyPr>
            <a:lstStyle/>
            <a:p>
              <a:endParaRPr lang="en-US"/>
            </a:p>
          </p:txBody>
        </p:sp>
        <p:sp>
          <p:nvSpPr>
            <p:cNvPr id="3092" name="AutoShape 244"/>
            <p:cNvSpPr>
              <a:spLocks noChangeArrowheads="1"/>
            </p:cNvSpPr>
            <p:nvPr/>
          </p:nvSpPr>
          <p:spPr bwMode="auto">
            <a:xfrm>
              <a:off x="4236" y="1710"/>
              <a:ext cx="1140" cy="456"/>
            </a:xfrm>
            <a:prstGeom prst="rtTriangle">
              <a:avLst/>
            </a:prstGeom>
            <a:solidFill>
              <a:schemeClr val="tx1"/>
            </a:solidFill>
            <a:ln w="12700" algn="ctr">
              <a:solidFill>
                <a:schemeClr val="bg2"/>
              </a:solidFill>
              <a:miter lim="800000"/>
              <a:headEnd/>
              <a:tailEnd/>
            </a:ln>
          </p:spPr>
          <p:txBody>
            <a:bodyPr wrap="none" anchor="ctr">
              <a:spAutoFit/>
            </a:bodyPr>
            <a:lstStyle/>
            <a:p>
              <a:endParaRPr lang="en-US"/>
            </a:p>
          </p:txBody>
        </p:sp>
      </p:grpSp>
      <p:graphicFrame>
        <p:nvGraphicFramePr>
          <p:cNvPr id="3074" name="Object 246"/>
          <p:cNvGraphicFramePr>
            <a:graphicFrameLocks noChangeAspect="1"/>
          </p:cNvGraphicFramePr>
          <p:nvPr>
            <p:extLst>
              <p:ext uri="{D42A27DB-BD31-4B8C-83A1-F6EECF244321}">
                <p14:modId xmlns:p14="http://schemas.microsoft.com/office/powerpoint/2010/main" xmlns="" val="1302458384"/>
              </p:ext>
            </p:extLst>
          </p:nvPr>
        </p:nvGraphicFramePr>
        <p:xfrm>
          <a:off x="4549775" y="3444875"/>
          <a:ext cx="250825" cy="365125"/>
        </p:xfrm>
        <a:graphic>
          <a:graphicData uri="http://schemas.openxmlformats.org/presentationml/2006/ole">
            <p:oleObj spid="_x0000_s3104" name="Equation" r:id="rId4" imgW="165028" imgH="228501" progId="">
              <p:embed/>
            </p:oleObj>
          </a:graphicData>
        </a:graphic>
      </p:graphicFrame>
      <p:graphicFrame>
        <p:nvGraphicFramePr>
          <p:cNvPr id="3075" name="Object 247"/>
          <p:cNvGraphicFramePr>
            <a:graphicFrameLocks noChangeAspect="1"/>
          </p:cNvGraphicFramePr>
          <p:nvPr>
            <p:extLst>
              <p:ext uri="{D42A27DB-BD31-4B8C-83A1-F6EECF244321}">
                <p14:modId xmlns:p14="http://schemas.microsoft.com/office/powerpoint/2010/main" xmlns="" val="3814342372"/>
              </p:ext>
            </p:extLst>
          </p:nvPr>
        </p:nvGraphicFramePr>
        <p:xfrm>
          <a:off x="2730500" y="4191000"/>
          <a:ext cx="3975100" cy="466725"/>
        </p:xfrm>
        <a:graphic>
          <a:graphicData uri="http://schemas.openxmlformats.org/presentationml/2006/ole">
            <p:oleObj spid="_x0000_s3105" name="Equation" r:id="rId5" imgW="2616200" imgH="292100" progId="">
              <p:embed/>
            </p:oleObj>
          </a:graphicData>
        </a:graphic>
      </p:graphicFrame>
    </p:spTree>
    <p:extLst>
      <p:ext uri="{BB962C8B-B14F-4D97-AF65-F5344CB8AC3E}">
        <p14:creationId xmlns:p14="http://schemas.microsoft.com/office/powerpoint/2010/main" xmlns="" val="303277158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838200"/>
            <a:ext cx="7772400" cy="4782848"/>
          </a:xfrm>
          <a:prstGeom prst="rect">
            <a:avLst/>
          </a:prstGeom>
        </p:spPr>
        <p:txBody>
          <a:bodyPr wrap="square">
            <a:spAutoFit/>
          </a:bodyPr>
          <a:lstStyle/>
          <a:p>
            <a:pPr>
              <a:lnSpc>
                <a:spcPct val="90000"/>
              </a:lnSpc>
            </a:pPr>
            <a:r>
              <a:rPr lang="en-US" sz="2400" dirty="0"/>
              <a:t>Thus, the total kinetic energy is</a:t>
            </a:r>
          </a:p>
          <a:p>
            <a:pPr>
              <a:lnSpc>
                <a:spcPct val="90000"/>
              </a:lnSpc>
            </a:pPr>
            <a:endParaRPr lang="en-US" sz="2400" dirty="0"/>
          </a:p>
          <a:p>
            <a:pPr>
              <a:lnSpc>
                <a:spcPct val="90000"/>
              </a:lnSpc>
            </a:pPr>
            <a:r>
              <a:rPr lang="en-US" sz="2400" dirty="0"/>
              <a:t>The potential energy of the wedge can be taken as zero, and the block is </a:t>
            </a:r>
            <a:r>
              <a:rPr lang="en-US" sz="2400" dirty="0" smtClean="0"/>
              <a:t>just</a:t>
            </a:r>
          </a:p>
          <a:p>
            <a:pPr>
              <a:lnSpc>
                <a:spcPct val="90000"/>
              </a:lnSpc>
            </a:pPr>
            <a:endParaRPr lang="en-US" sz="2400" dirty="0"/>
          </a:p>
          <a:p>
            <a:pPr>
              <a:lnSpc>
                <a:spcPct val="90000"/>
              </a:lnSpc>
            </a:pPr>
            <a:endParaRPr lang="en-US" sz="2400" dirty="0" smtClean="0"/>
          </a:p>
          <a:p>
            <a:r>
              <a:rPr lang="en-US" sz="2400" dirty="0"/>
              <a:t>Putting these together, the </a:t>
            </a:r>
            <a:r>
              <a:rPr lang="en-US" sz="2400" dirty="0" err="1"/>
              <a:t>Lagrangian</a:t>
            </a:r>
            <a:r>
              <a:rPr lang="en-US" sz="2400" dirty="0"/>
              <a:t> is</a:t>
            </a:r>
          </a:p>
          <a:p>
            <a:pPr>
              <a:lnSpc>
                <a:spcPct val="90000"/>
              </a:lnSpc>
            </a:pPr>
            <a:endParaRPr lang="en-US" sz="2400" dirty="0"/>
          </a:p>
          <a:p>
            <a:pPr>
              <a:lnSpc>
                <a:spcPct val="90000"/>
              </a:lnSpc>
            </a:pPr>
            <a:r>
              <a:rPr lang="en-US" sz="2400" dirty="0"/>
              <a:t>There are two generalized coordinates, and so there are two Lagrange equations.  The second is simplest:</a:t>
            </a:r>
          </a:p>
          <a:p>
            <a:pPr>
              <a:lnSpc>
                <a:spcPct val="90000"/>
              </a:lnSpc>
            </a:pPr>
            <a:endParaRPr lang="en-US" sz="2400" dirty="0" smtClean="0"/>
          </a:p>
          <a:p>
            <a:pPr>
              <a:lnSpc>
                <a:spcPct val="90000"/>
              </a:lnSpc>
            </a:pPr>
            <a:endParaRPr lang="en-US" sz="2400" dirty="0"/>
          </a:p>
          <a:p>
            <a:pPr>
              <a:lnSpc>
                <a:spcPct val="90000"/>
              </a:lnSpc>
            </a:pPr>
            <a:endParaRPr lang="en-US" sz="2400" dirty="0" smtClean="0"/>
          </a:p>
          <a:p>
            <a:pPr>
              <a:lnSpc>
                <a:spcPct val="90000"/>
              </a:lnSpc>
            </a:pPr>
            <a:endParaRPr lang="en-US" sz="2400" dirty="0"/>
          </a:p>
        </p:txBody>
      </p:sp>
      <p:graphicFrame>
        <p:nvGraphicFramePr>
          <p:cNvPr id="3" name="Object 2"/>
          <p:cNvGraphicFramePr>
            <a:graphicFrameLocks noChangeAspect="1"/>
          </p:cNvGraphicFramePr>
          <p:nvPr>
            <p:extLst>
              <p:ext uri="{D42A27DB-BD31-4B8C-83A1-F6EECF244321}">
                <p14:modId xmlns:p14="http://schemas.microsoft.com/office/powerpoint/2010/main" xmlns="" val="3654507816"/>
              </p:ext>
            </p:extLst>
          </p:nvPr>
        </p:nvGraphicFramePr>
        <p:xfrm>
          <a:off x="2770187" y="1154113"/>
          <a:ext cx="3859213" cy="446087"/>
        </p:xfrm>
        <a:graphic>
          <a:graphicData uri="http://schemas.openxmlformats.org/presentationml/2006/ole">
            <p:oleObj spid="_x0000_s9243" name="Equation" r:id="rId3" imgW="2540000" imgH="279400" progId="">
              <p:embed/>
            </p:oleObj>
          </a:graphicData>
        </a:graphic>
      </p:graphicFrame>
      <p:graphicFrame>
        <p:nvGraphicFramePr>
          <p:cNvPr id="4" name="Object 3"/>
          <p:cNvGraphicFramePr>
            <a:graphicFrameLocks noChangeAspect="1"/>
          </p:cNvGraphicFramePr>
          <p:nvPr>
            <p:extLst>
              <p:ext uri="{D42A27DB-BD31-4B8C-83A1-F6EECF244321}">
                <p14:modId xmlns:p14="http://schemas.microsoft.com/office/powerpoint/2010/main" xmlns="" val="1091787626"/>
              </p:ext>
            </p:extLst>
          </p:nvPr>
        </p:nvGraphicFramePr>
        <p:xfrm>
          <a:off x="3494087" y="2286000"/>
          <a:ext cx="2373313" cy="365125"/>
        </p:xfrm>
        <a:graphic>
          <a:graphicData uri="http://schemas.openxmlformats.org/presentationml/2006/ole">
            <p:oleObj spid="_x0000_s9244" name="Equation" r:id="rId4" imgW="1562100" imgH="228600" progId="">
              <p:embed/>
            </p:oleObj>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xmlns="" val="3292621611"/>
              </p:ext>
            </p:extLst>
          </p:nvPr>
        </p:nvGraphicFramePr>
        <p:xfrm>
          <a:off x="1905000" y="3135312"/>
          <a:ext cx="5770562" cy="446088"/>
        </p:xfrm>
        <a:graphic>
          <a:graphicData uri="http://schemas.openxmlformats.org/presentationml/2006/ole">
            <p:oleObj spid="_x0000_s9245" name="Equation" r:id="rId5" imgW="3797300" imgH="279400" progId="">
              <p:embed/>
            </p:oleObj>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xmlns="" val="2396850144"/>
              </p:ext>
            </p:extLst>
          </p:nvPr>
        </p:nvGraphicFramePr>
        <p:xfrm>
          <a:off x="1636713" y="4419600"/>
          <a:ext cx="5526087" cy="685800"/>
        </p:xfrm>
        <a:graphic>
          <a:graphicData uri="http://schemas.openxmlformats.org/presentationml/2006/ole">
            <p:oleObj spid="_x0000_s9246" name="Equation" r:id="rId6" imgW="3632200" imgH="431800" progId="">
              <p:embed/>
            </p:oleObj>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xmlns="" val="1133974348"/>
              </p:ext>
            </p:extLst>
          </p:nvPr>
        </p:nvGraphicFramePr>
        <p:xfrm>
          <a:off x="2146300" y="5257800"/>
          <a:ext cx="4559300" cy="685800"/>
        </p:xfrm>
        <a:graphic>
          <a:graphicData uri="http://schemas.openxmlformats.org/presentationml/2006/ole">
            <p:oleObj spid="_x0000_s9247" name="Equation" r:id="rId7" imgW="2997200" imgH="431800" progId="">
              <p:embed/>
            </p:oleObj>
          </a:graphicData>
        </a:graphic>
      </p:graphicFrame>
    </p:spTree>
    <p:extLst>
      <p:ext uri="{BB962C8B-B14F-4D97-AF65-F5344CB8AC3E}">
        <p14:creationId xmlns:p14="http://schemas.microsoft.com/office/powerpoint/2010/main" xmlns="" val="108580382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5" name="Rectangle 2"/>
          <p:cNvSpPr>
            <a:spLocks noGrp="1" noChangeArrowheads="1"/>
          </p:cNvSpPr>
          <p:nvPr>
            <p:ph type="body" idx="4294967295"/>
          </p:nvPr>
        </p:nvSpPr>
        <p:spPr>
          <a:xfrm>
            <a:off x="457200" y="600075"/>
            <a:ext cx="8343900" cy="5114925"/>
          </a:xfrm>
        </p:spPr>
        <p:txBody>
          <a:bodyPr>
            <a:noAutofit/>
          </a:bodyPr>
          <a:lstStyle/>
          <a:p>
            <a:pPr algn="just" eaLnBrk="1" hangingPunct="1">
              <a:lnSpc>
                <a:spcPct val="90000"/>
              </a:lnSpc>
              <a:buFont typeface="Wingdings" pitchFamily="2" charset="2"/>
              <a:buNone/>
            </a:pPr>
            <a:endParaRPr lang="en-US" sz="2400" dirty="0" smtClean="0"/>
          </a:p>
          <a:p>
            <a:pPr marL="0" indent="0" algn="just" eaLnBrk="1" hangingPunct="1">
              <a:lnSpc>
                <a:spcPct val="90000"/>
              </a:lnSpc>
              <a:buNone/>
            </a:pPr>
            <a:endParaRPr lang="en-US" sz="2400" dirty="0" smtClean="0"/>
          </a:p>
          <a:p>
            <a:pPr marL="0" indent="0" algn="just" eaLnBrk="1" hangingPunct="1">
              <a:lnSpc>
                <a:spcPct val="90000"/>
              </a:lnSpc>
              <a:buNone/>
            </a:pPr>
            <a:r>
              <a:rPr lang="en-US" sz="2400" dirty="0" smtClean="0"/>
              <a:t>Note that this is conservation of momentum in the </a:t>
            </a:r>
            <a:r>
              <a:rPr lang="en-US" sz="2400" i="1" dirty="0" smtClean="0">
                <a:solidFill>
                  <a:srgbClr val="000000"/>
                </a:solidFill>
                <a:latin typeface="Times New Roman" pitchFamily="18" charset="0"/>
              </a:rPr>
              <a:t>x</a:t>
            </a:r>
            <a:r>
              <a:rPr lang="en-US" sz="2400" dirty="0" smtClean="0"/>
              <a:t> direction.</a:t>
            </a:r>
          </a:p>
          <a:p>
            <a:pPr marL="0" indent="0" algn="just" eaLnBrk="1" hangingPunct="1">
              <a:lnSpc>
                <a:spcPct val="90000"/>
              </a:lnSpc>
              <a:buNone/>
            </a:pPr>
            <a:r>
              <a:rPr lang="en-US" sz="2400" dirty="0" smtClean="0"/>
              <a:t>The first one is</a:t>
            </a:r>
          </a:p>
          <a:p>
            <a:pPr marL="0" indent="0" algn="just" eaLnBrk="1" hangingPunct="1">
              <a:lnSpc>
                <a:spcPct val="90000"/>
              </a:lnSpc>
              <a:buNone/>
            </a:pPr>
            <a:endParaRPr lang="en-US" sz="2400" dirty="0" smtClean="0"/>
          </a:p>
          <a:p>
            <a:pPr marL="0" indent="0" algn="just" eaLnBrk="1" hangingPunct="1">
              <a:lnSpc>
                <a:spcPct val="90000"/>
              </a:lnSpc>
              <a:buNone/>
            </a:pPr>
            <a:r>
              <a:rPr lang="en-US" sz="2400" dirty="0" smtClean="0"/>
              <a:t>This has two unknowns, but we can get another equation for the accelerations by differentiating the </a:t>
            </a:r>
            <a:r>
              <a:rPr lang="en-US" sz="2400" i="1" dirty="0" smtClean="0">
                <a:solidFill>
                  <a:srgbClr val="000000"/>
                </a:solidFill>
                <a:latin typeface="Times New Roman" pitchFamily="18" charset="0"/>
              </a:rPr>
              <a:t>q</a:t>
            </a:r>
            <a:r>
              <a:rPr lang="en-US" sz="2400" baseline="-25000" dirty="0" smtClean="0">
                <a:solidFill>
                  <a:srgbClr val="000000"/>
                </a:solidFill>
                <a:latin typeface="Times New Roman" pitchFamily="18" charset="0"/>
              </a:rPr>
              <a:t>2</a:t>
            </a:r>
            <a:r>
              <a:rPr lang="en-US" sz="2400" dirty="0" smtClean="0"/>
              <a:t> relation:</a:t>
            </a:r>
          </a:p>
          <a:p>
            <a:pPr algn="just" eaLnBrk="1" hangingPunct="1">
              <a:lnSpc>
                <a:spcPct val="90000"/>
              </a:lnSpc>
              <a:buFont typeface="Wingdings" pitchFamily="2" charset="2"/>
              <a:buNone/>
            </a:pPr>
            <a:endParaRPr lang="en-US" sz="2400" dirty="0" smtClean="0"/>
          </a:p>
          <a:p>
            <a:pPr algn="just" eaLnBrk="1" hangingPunct="1">
              <a:lnSpc>
                <a:spcPct val="90000"/>
              </a:lnSpc>
              <a:buFont typeface="Wingdings" pitchFamily="2" charset="2"/>
              <a:buNone/>
            </a:pPr>
            <a:endParaRPr lang="en-US" sz="2400" dirty="0" smtClean="0"/>
          </a:p>
          <a:p>
            <a:pPr marL="0" indent="0" algn="just" eaLnBrk="1" hangingPunct="1">
              <a:lnSpc>
                <a:spcPct val="90000"/>
              </a:lnSpc>
              <a:buNone/>
            </a:pPr>
            <a:r>
              <a:rPr lang="en-US" sz="2400" dirty="0" smtClean="0"/>
              <a:t>Finally, plug this into the above equation and solve</a:t>
            </a:r>
          </a:p>
        </p:txBody>
      </p:sp>
      <p:graphicFrame>
        <p:nvGraphicFramePr>
          <p:cNvPr id="4101" name="Object 22"/>
          <p:cNvGraphicFramePr>
            <a:graphicFrameLocks noChangeAspect="1"/>
          </p:cNvGraphicFramePr>
          <p:nvPr>
            <p:extLst>
              <p:ext uri="{D42A27DB-BD31-4B8C-83A1-F6EECF244321}">
                <p14:modId xmlns:p14="http://schemas.microsoft.com/office/powerpoint/2010/main" xmlns="" val="1279336062"/>
              </p:ext>
            </p:extLst>
          </p:nvPr>
        </p:nvGraphicFramePr>
        <p:xfrm>
          <a:off x="3278187" y="2057400"/>
          <a:ext cx="2589213" cy="403225"/>
        </p:xfrm>
        <a:graphic>
          <a:graphicData uri="http://schemas.openxmlformats.org/presentationml/2006/ole">
            <p:oleObj spid="_x0000_s4143" name="Equation" r:id="rId4" imgW="1701800" imgH="254000" progId="">
              <p:embed/>
            </p:oleObj>
          </a:graphicData>
        </a:graphic>
      </p:graphicFrame>
      <p:graphicFrame>
        <p:nvGraphicFramePr>
          <p:cNvPr id="4102" name="Object 23"/>
          <p:cNvGraphicFramePr>
            <a:graphicFrameLocks noChangeAspect="1"/>
          </p:cNvGraphicFramePr>
          <p:nvPr>
            <p:extLst>
              <p:ext uri="{D42A27DB-BD31-4B8C-83A1-F6EECF244321}">
                <p14:modId xmlns:p14="http://schemas.microsoft.com/office/powerpoint/2010/main" xmlns="" val="197172628"/>
              </p:ext>
            </p:extLst>
          </p:nvPr>
        </p:nvGraphicFramePr>
        <p:xfrm>
          <a:off x="3429000" y="3276600"/>
          <a:ext cx="2085975" cy="625475"/>
        </p:xfrm>
        <a:graphic>
          <a:graphicData uri="http://schemas.openxmlformats.org/presentationml/2006/ole">
            <p:oleObj spid="_x0000_s4144" name="Equation" r:id="rId5" imgW="1371600" imgH="393700" progId="">
              <p:embed/>
            </p:oleObj>
          </a:graphicData>
        </a:graphic>
      </p:graphicFrame>
      <p:graphicFrame>
        <p:nvGraphicFramePr>
          <p:cNvPr id="4103" name="Object 24"/>
          <p:cNvGraphicFramePr>
            <a:graphicFrameLocks noChangeAspect="1"/>
          </p:cNvGraphicFramePr>
          <p:nvPr>
            <p:extLst>
              <p:ext uri="{D42A27DB-BD31-4B8C-83A1-F6EECF244321}">
                <p14:modId xmlns:p14="http://schemas.microsoft.com/office/powerpoint/2010/main" xmlns="" val="729782308"/>
              </p:ext>
            </p:extLst>
          </p:nvPr>
        </p:nvGraphicFramePr>
        <p:xfrm>
          <a:off x="3429000" y="4800600"/>
          <a:ext cx="2124075" cy="927100"/>
        </p:xfrm>
        <a:graphic>
          <a:graphicData uri="http://schemas.openxmlformats.org/presentationml/2006/ole">
            <p:oleObj spid="_x0000_s4145" name="Equation" r:id="rId6" imgW="1396394" imgH="583947" progId="">
              <p:embed/>
            </p:oleObj>
          </a:graphicData>
        </a:graphic>
      </p:graphicFrame>
    </p:spTree>
    <p:extLst>
      <p:ext uri="{BB962C8B-B14F-4D97-AF65-F5344CB8AC3E}">
        <p14:creationId xmlns:p14="http://schemas.microsoft.com/office/powerpoint/2010/main" xmlns="" val="213883002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0" name="Rectangle 2"/>
          <p:cNvSpPr>
            <a:spLocks noGrp="1" noChangeArrowheads="1"/>
          </p:cNvSpPr>
          <p:nvPr>
            <p:ph type="body" idx="4294967295"/>
          </p:nvPr>
        </p:nvSpPr>
        <p:spPr>
          <a:xfrm>
            <a:off x="419100" y="390525"/>
            <a:ext cx="8343900" cy="6086475"/>
          </a:xfrm>
        </p:spPr>
        <p:txBody>
          <a:bodyPr>
            <a:noAutofit/>
          </a:bodyPr>
          <a:lstStyle/>
          <a:p>
            <a:pPr marL="0" indent="0" algn="just">
              <a:buNone/>
            </a:pPr>
            <a:r>
              <a:rPr lang="en-US" sz="2400" b="1" dirty="0"/>
              <a:t>Example: Bead on a Spinning Wire </a:t>
            </a:r>
            <a:r>
              <a:rPr lang="en-US" sz="2400" b="1" dirty="0" smtClean="0"/>
              <a:t>Hoop</a:t>
            </a:r>
          </a:p>
          <a:p>
            <a:pPr marL="0" indent="0" algn="just">
              <a:buNone/>
            </a:pPr>
            <a:r>
              <a:rPr lang="en-US" sz="2400" dirty="0" smtClean="0"/>
              <a:t>Let’s do another one.  How many coordinates?  Since it is a wire, there is only one degree of freedom, angle </a:t>
            </a:r>
            <a:r>
              <a:rPr lang="en-US" sz="2400" i="1" dirty="0" smtClean="0">
                <a:solidFill>
                  <a:srgbClr val="000000"/>
                </a:solidFill>
                <a:latin typeface="Symbol" pitchFamily="18" charset="2"/>
              </a:rPr>
              <a:t>q</a:t>
            </a:r>
            <a:r>
              <a:rPr lang="en-US" sz="2400" dirty="0" smtClean="0"/>
              <a:t>.  What is the velocity to insert into the kinetic energy?  This is a little tricky.  The bead can slide up and down on the wire, which clearly has a velocity      	But the hoop is also rotating, so there is another motion with velocity                     . The kinetic energy is then</a:t>
            </a:r>
          </a:p>
          <a:p>
            <a:pPr algn="just" eaLnBrk="1" hangingPunct="1"/>
            <a:endParaRPr lang="en-US" sz="2400" dirty="0" smtClean="0"/>
          </a:p>
          <a:p>
            <a:pPr marL="0" indent="0" algn="just" eaLnBrk="1" hangingPunct="1">
              <a:buNone/>
            </a:pPr>
            <a:r>
              <a:rPr lang="en-US" sz="2400" dirty="0" smtClean="0"/>
              <a:t>The potential energy relative to its position at the bottom of the hoop (when the hoop is not rotating and </a:t>
            </a:r>
            <a:r>
              <a:rPr lang="en-US" sz="2400" i="1" dirty="0" smtClean="0">
                <a:solidFill>
                  <a:srgbClr val="000000"/>
                </a:solidFill>
                <a:latin typeface="Symbol" pitchFamily="18" charset="2"/>
              </a:rPr>
              <a:t>q</a:t>
            </a:r>
            <a:r>
              <a:rPr lang="en-US" sz="2400" i="1" dirty="0" smtClean="0">
                <a:solidFill>
                  <a:srgbClr val="000000"/>
                </a:solidFill>
                <a:latin typeface="Times New Roman" pitchFamily="18" charset="0"/>
              </a:rPr>
              <a:t> </a:t>
            </a:r>
            <a:r>
              <a:rPr lang="en-US" sz="2400" dirty="0" smtClean="0">
                <a:solidFill>
                  <a:srgbClr val="000000"/>
                </a:solidFill>
                <a:latin typeface="Times New Roman" pitchFamily="18" charset="0"/>
              </a:rPr>
              <a:t>= 0</a:t>
            </a:r>
            <a:r>
              <a:rPr lang="en-US" sz="2400" dirty="0" smtClean="0"/>
              <a:t>), is </a:t>
            </a:r>
          </a:p>
          <a:p>
            <a:pPr algn="just" eaLnBrk="1" hangingPunct="1">
              <a:buFont typeface="Wingdings" pitchFamily="2" charset="2"/>
              <a:buNone/>
            </a:pPr>
            <a:endParaRPr lang="en-US" sz="2400" dirty="0" smtClean="0"/>
          </a:p>
        </p:txBody>
      </p:sp>
      <p:graphicFrame>
        <p:nvGraphicFramePr>
          <p:cNvPr id="5122" name="Object 16"/>
          <p:cNvGraphicFramePr>
            <a:graphicFrameLocks noChangeAspect="1"/>
          </p:cNvGraphicFramePr>
          <p:nvPr>
            <p:extLst>
              <p:ext uri="{D42A27DB-BD31-4B8C-83A1-F6EECF244321}">
                <p14:modId xmlns:p14="http://schemas.microsoft.com/office/powerpoint/2010/main" xmlns="" val="872384681"/>
              </p:ext>
            </p:extLst>
          </p:nvPr>
        </p:nvGraphicFramePr>
        <p:xfrm>
          <a:off x="2133600" y="2743200"/>
          <a:ext cx="1447800" cy="325438"/>
        </p:xfrm>
        <a:graphic>
          <a:graphicData uri="http://schemas.openxmlformats.org/presentationml/2006/ole">
            <p:oleObj spid="_x0000_s5179" name="Equation" r:id="rId4" imgW="952087" imgH="203112" progId="">
              <p:embed/>
            </p:oleObj>
          </a:graphicData>
        </a:graphic>
      </p:graphicFrame>
      <p:graphicFrame>
        <p:nvGraphicFramePr>
          <p:cNvPr id="5123" name="Object 17"/>
          <p:cNvGraphicFramePr>
            <a:graphicFrameLocks noChangeAspect="1"/>
          </p:cNvGraphicFramePr>
          <p:nvPr>
            <p:extLst>
              <p:ext uri="{D42A27DB-BD31-4B8C-83A1-F6EECF244321}">
                <p14:modId xmlns:p14="http://schemas.microsoft.com/office/powerpoint/2010/main" xmlns="" val="3613520884"/>
              </p:ext>
            </p:extLst>
          </p:nvPr>
        </p:nvGraphicFramePr>
        <p:xfrm>
          <a:off x="3117850" y="3048000"/>
          <a:ext cx="3282950" cy="466725"/>
        </p:xfrm>
        <a:graphic>
          <a:graphicData uri="http://schemas.openxmlformats.org/presentationml/2006/ole">
            <p:oleObj spid="_x0000_s5180" name="Equation" r:id="rId5" imgW="2159000" imgH="292100" progId="">
              <p:embed/>
            </p:oleObj>
          </a:graphicData>
        </a:graphic>
      </p:graphicFrame>
      <p:graphicFrame>
        <p:nvGraphicFramePr>
          <p:cNvPr id="5124" name="Object 19"/>
          <p:cNvGraphicFramePr>
            <a:graphicFrameLocks noChangeAspect="1"/>
          </p:cNvGraphicFramePr>
          <p:nvPr>
            <p:extLst>
              <p:ext uri="{D42A27DB-BD31-4B8C-83A1-F6EECF244321}">
                <p14:modId xmlns:p14="http://schemas.microsoft.com/office/powerpoint/2010/main" xmlns="" val="1132153458"/>
              </p:ext>
            </p:extLst>
          </p:nvPr>
        </p:nvGraphicFramePr>
        <p:xfrm>
          <a:off x="3581400" y="4495800"/>
          <a:ext cx="1852612" cy="325437"/>
        </p:xfrm>
        <a:graphic>
          <a:graphicData uri="http://schemas.openxmlformats.org/presentationml/2006/ole">
            <p:oleObj spid="_x0000_s5181" name="Equation" r:id="rId6" imgW="1218671" imgH="203112" progId="">
              <p:embed/>
            </p:oleObj>
          </a:graphicData>
        </a:graphic>
      </p:graphicFrame>
      <p:grpSp>
        <p:nvGrpSpPr>
          <p:cNvPr id="5132" name="Group 32"/>
          <p:cNvGrpSpPr>
            <a:grpSpLocks/>
          </p:cNvGrpSpPr>
          <p:nvPr/>
        </p:nvGrpSpPr>
        <p:grpSpPr bwMode="auto">
          <a:xfrm>
            <a:off x="6172199" y="4391025"/>
            <a:ext cx="1980543" cy="2238375"/>
            <a:chOff x="4752" y="1404"/>
            <a:chExt cx="900" cy="1410"/>
          </a:xfrm>
          <a:solidFill>
            <a:srgbClr val="00B050"/>
          </a:solidFill>
        </p:grpSpPr>
        <p:sp>
          <p:nvSpPr>
            <p:cNvPr id="5133" name="Oval 20"/>
            <p:cNvSpPr>
              <a:spLocks noChangeArrowheads="1"/>
            </p:cNvSpPr>
            <p:nvPr/>
          </p:nvSpPr>
          <p:spPr bwMode="auto">
            <a:xfrm>
              <a:off x="4752" y="1692"/>
              <a:ext cx="870" cy="870"/>
            </a:xfrm>
            <a:prstGeom prst="ellipse">
              <a:avLst/>
            </a:prstGeom>
            <a:grpFill/>
            <a:ln w="12700" algn="ctr">
              <a:solidFill>
                <a:schemeClr val="bg2"/>
              </a:solidFill>
              <a:round/>
              <a:headEnd/>
              <a:tailEnd/>
            </a:ln>
            <a:extLst/>
          </p:spPr>
          <p:txBody>
            <a:bodyPr wrap="none" anchor="ctr">
              <a:spAutoFit/>
            </a:bodyPr>
            <a:lstStyle/>
            <a:p>
              <a:endParaRPr lang="en-US"/>
            </a:p>
          </p:txBody>
        </p:sp>
        <p:sp>
          <p:nvSpPr>
            <p:cNvPr id="5134" name="Line 21"/>
            <p:cNvSpPr>
              <a:spLocks noChangeShapeType="1"/>
            </p:cNvSpPr>
            <p:nvPr/>
          </p:nvSpPr>
          <p:spPr bwMode="auto">
            <a:xfrm>
              <a:off x="5190" y="1404"/>
              <a:ext cx="0" cy="1410"/>
            </a:xfrm>
            <a:prstGeom prst="line">
              <a:avLst/>
            </a:prstGeom>
            <a:grpFill/>
            <a:ln w="12700">
              <a:solidFill>
                <a:schemeClr val="bg2"/>
              </a:solidFill>
              <a:round/>
              <a:headEnd/>
              <a:tailEnd/>
            </a:ln>
            <a:extLst/>
          </p:spPr>
          <p:txBody>
            <a:bodyPr wrap="none">
              <a:spAutoFit/>
            </a:bodyPr>
            <a:lstStyle/>
            <a:p>
              <a:endParaRPr lang="en-US"/>
            </a:p>
          </p:txBody>
        </p:sp>
        <p:sp>
          <p:nvSpPr>
            <p:cNvPr id="5135" name="Arc 23"/>
            <p:cNvSpPr>
              <a:spLocks/>
            </p:cNvSpPr>
            <p:nvPr/>
          </p:nvSpPr>
          <p:spPr bwMode="auto">
            <a:xfrm>
              <a:off x="4982" y="1483"/>
              <a:ext cx="414" cy="109"/>
            </a:xfrm>
            <a:custGeom>
              <a:avLst/>
              <a:gdLst>
                <a:gd name="T0" fmla="*/ 0 w 43200"/>
                <a:gd name="T1" fmla="*/ 0 h 41305"/>
                <a:gd name="T2" fmla="*/ 0 w 43200"/>
                <a:gd name="T3" fmla="*/ 0 h 41305"/>
                <a:gd name="T4" fmla="*/ 0 w 43200"/>
                <a:gd name="T5" fmla="*/ 0 h 41305"/>
                <a:gd name="T6" fmla="*/ 0 60000 65536"/>
                <a:gd name="T7" fmla="*/ 0 60000 65536"/>
                <a:gd name="T8" fmla="*/ 0 60000 65536"/>
                <a:gd name="T9" fmla="*/ 0 w 43200"/>
                <a:gd name="T10" fmla="*/ 0 h 41305"/>
                <a:gd name="T11" fmla="*/ 43200 w 43200"/>
                <a:gd name="T12" fmla="*/ 41305 h 41305"/>
              </a:gdLst>
              <a:ahLst/>
              <a:cxnLst>
                <a:cxn ang="T6">
                  <a:pos x="T0" y="T1"/>
                </a:cxn>
                <a:cxn ang="T7">
                  <a:pos x="T2" y="T3"/>
                </a:cxn>
                <a:cxn ang="T8">
                  <a:pos x="T4" y="T5"/>
                </a:cxn>
              </a:cxnLst>
              <a:rect l="T9" t="T10" r="T11" b="T12"/>
              <a:pathLst>
                <a:path w="43200" h="41305" fill="none" extrusionOk="0">
                  <a:moveTo>
                    <a:pt x="12752" y="41305"/>
                  </a:moveTo>
                  <a:cubicBezTo>
                    <a:pt x="4992" y="37820"/>
                    <a:pt x="0" y="30106"/>
                    <a:pt x="0" y="21600"/>
                  </a:cubicBezTo>
                  <a:cubicBezTo>
                    <a:pt x="0" y="9670"/>
                    <a:pt x="9670" y="0"/>
                    <a:pt x="21600" y="0"/>
                  </a:cubicBezTo>
                  <a:cubicBezTo>
                    <a:pt x="33529" y="0"/>
                    <a:pt x="43200" y="9670"/>
                    <a:pt x="43200" y="21600"/>
                  </a:cubicBezTo>
                  <a:cubicBezTo>
                    <a:pt x="43200" y="23219"/>
                    <a:pt x="43017" y="24834"/>
                    <a:pt x="42656" y="26413"/>
                  </a:cubicBezTo>
                </a:path>
                <a:path w="43200" h="41305" stroke="0" extrusionOk="0">
                  <a:moveTo>
                    <a:pt x="12752" y="41305"/>
                  </a:moveTo>
                  <a:cubicBezTo>
                    <a:pt x="4992" y="37820"/>
                    <a:pt x="0" y="30106"/>
                    <a:pt x="0" y="21600"/>
                  </a:cubicBezTo>
                  <a:cubicBezTo>
                    <a:pt x="0" y="9670"/>
                    <a:pt x="9670" y="0"/>
                    <a:pt x="21600" y="0"/>
                  </a:cubicBezTo>
                  <a:cubicBezTo>
                    <a:pt x="33529" y="0"/>
                    <a:pt x="43200" y="9670"/>
                    <a:pt x="43200" y="21600"/>
                  </a:cubicBezTo>
                  <a:cubicBezTo>
                    <a:pt x="43200" y="23219"/>
                    <a:pt x="43017" y="24834"/>
                    <a:pt x="42656" y="26413"/>
                  </a:cubicBezTo>
                  <a:lnTo>
                    <a:pt x="21600" y="21600"/>
                  </a:lnTo>
                  <a:close/>
                </a:path>
              </a:pathLst>
            </a:custGeom>
            <a:grpFill/>
            <a:ln w="12700">
              <a:solidFill>
                <a:schemeClr val="bg2"/>
              </a:solidFill>
              <a:round/>
              <a:headEnd type="triangle" w="med" len="med"/>
              <a:tailEnd/>
            </a:ln>
            <a:extLst/>
          </p:spPr>
          <p:txBody>
            <a:bodyPr anchor="ctr">
              <a:spAutoFit/>
            </a:bodyPr>
            <a:lstStyle/>
            <a:p>
              <a:endParaRPr lang="en-US"/>
            </a:p>
          </p:txBody>
        </p:sp>
        <p:sp>
          <p:nvSpPr>
            <p:cNvPr id="5136" name="Text Box 24"/>
            <p:cNvSpPr txBox="1">
              <a:spLocks noChangeArrowheads="1"/>
            </p:cNvSpPr>
            <p:nvPr/>
          </p:nvSpPr>
          <p:spPr bwMode="auto">
            <a:xfrm>
              <a:off x="5459" y="1475"/>
              <a:ext cx="193" cy="192"/>
            </a:xfrm>
            <a:prstGeom prst="rect">
              <a:avLst/>
            </a:prstGeom>
            <a:grpFill/>
            <a:ln>
              <a:noFill/>
            </a:ln>
            <a:extLst>
              <a:ext uri="{91240B29-F687-4F45-9708-019B960494DF}">
                <a14:hiddenLine xmlns:a14="http://schemas.microsoft.com/office/drawing/2010/main" xmlns="" w="12700" algn="ctr">
                  <a:solidFill>
                    <a:srgbClr val="000000"/>
                  </a:solidFill>
                  <a:miter lim="800000"/>
                  <a:headEnd/>
                  <a:tailEnd/>
                </a14:hiddenLine>
              </a:ext>
            </a:extLst>
          </p:spPr>
          <p:txBody>
            <a:bodyPr wrap="none">
              <a:spAutoFit/>
            </a:bodyPr>
            <a:lstStyle>
              <a:lvl1pPr>
                <a:defRPr i="1">
                  <a:solidFill>
                    <a:schemeClr val="bg2"/>
                  </a:solidFill>
                  <a:latin typeface="Times New Roman" pitchFamily="18" charset="0"/>
                </a:defRPr>
              </a:lvl1pPr>
              <a:lvl2pPr marL="742950" indent="-285750">
                <a:defRPr i="1">
                  <a:solidFill>
                    <a:schemeClr val="bg2"/>
                  </a:solidFill>
                  <a:latin typeface="Times New Roman" pitchFamily="18" charset="0"/>
                </a:defRPr>
              </a:lvl2pPr>
              <a:lvl3pPr marL="1143000" indent="-228600">
                <a:defRPr i="1">
                  <a:solidFill>
                    <a:schemeClr val="bg2"/>
                  </a:solidFill>
                  <a:latin typeface="Times New Roman" pitchFamily="18" charset="0"/>
                </a:defRPr>
              </a:lvl3pPr>
              <a:lvl4pPr marL="1600200" indent="-228600">
                <a:defRPr i="1">
                  <a:solidFill>
                    <a:schemeClr val="bg2"/>
                  </a:solidFill>
                  <a:latin typeface="Times New Roman" pitchFamily="18" charset="0"/>
                </a:defRPr>
              </a:lvl4pPr>
              <a:lvl5pPr marL="2057400" indent="-228600">
                <a:defRPr i="1">
                  <a:solidFill>
                    <a:schemeClr val="bg2"/>
                  </a:solidFill>
                  <a:latin typeface="Times New Roman" pitchFamily="18" charset="0"/>
                </a:defRPr>
              </a:lvl5pPr>
              <a:lvl6pPr marL="2514600" indent="-228600" algn="ctr" eaLnBrk="0" fontAlgn="base" hangingPunct="0">
                <a:spcBef>
                  <a:spcPct val="0"/>
                </a:spcBef>
                <a:spcAft>
                  <a:spcPct val="0"/>
                </a:spcAft>
                <a:defRPr i="1">
                  <a:solidFill>
                    <a:schemeClr val="bg2"/>
                  </a:solidFill>
                  <a:latin typeface="Times New Roman" pitchFamily="18" charset="0"/>
                </a:defRPr>
              </a:lvl6pPr>
              <a:lvl7pPr marL="2971800" indent="-228600" algn="ctr" eaLnBrk="0" fontAlgn="base" hangingPunct="0">
                <a:spcBef>
                  <a:spcPct val="0"/>
                </a:spcBef>
                <a:spcAft>
                  <a:spcPct val="0"/>
                </a:spcAft>
                <a:defRPr i="1">
                  <a:solidFill>
                    <a:schemeClr val="bg2"/>
                  </a:solidFill>
                  <a:latin typeface="Times New Roman" pitchFamily="18" charset="0"/>
                </a:defRPr>
              </a:lvl7pPr>
              <a:lvl8pPr marL="3429000" indent="-228600" algn="ctr" eaLnBrk="0" fontAlgn="base" hangingPunct="0">
                <a:spcBef>
                  <a:spcPct val="0"/>
                </a:spcBef>
                <a:spcAft>
                  <a:spcPct val="0"/>
                </a:spcAft>
                <a:defRPr i="1">
                  <a:solidFill>
                    <a:schemeClr val="bg2"/>
                  </a:solidFill>
                  <a:latin typeface="Times New Roman" pitchFamily="18" charset="0"/>
                </a:defRPr>
              </a:lvl8pPr>
              <a:lvl9pPr marL="3886200" indent="-228600" algn="ctr" eaLnBrk="0" fontAlgn="base" hangingPunct="0">
                <a:spcBef>
                  <a:spcPct val="0"/>
                </a:spcBef>
                <a:spcAft>
                  <a:spcPct val="0"/>
                </a:spcAft>
                <a:defRPr i="1">
                  <a:solidFill>
                    <a:schemeClr val="bg2"/>
                  </a:solidFill>
                  <a:latin typeface="Times New Roman" pitchFamily="18" charset="0"/>
                </a:defRPr>
              </a:lvl9pPr>
            </a:lstStyle>
            <a:p>
              <a:r>
                <a:rPr lang="en-US" sz="1400" dirty="0">
                  <a:latin typeface="Symbol" pitchFamily="18" charset="2"/>
                </a:rPr>
                <a:t>w</a:t>
              </a:r>
            </a:p>
          </p:txBody>
        </p:sp>
        <p:sp>
          <p:nvSpPr>
            <p:cNvPr id="5137" name="Line 25"/>
            <p:cNvSpPr>
              <a:spLocks noChangeShapeType="1"/>
            </p:cNvSpPr>
            <p:nvPr/>
          </p:nvSpPr>
          <p:spPr bwMode="auto">
            <a:xfrm>
              <a:off x="5190" y="2106"/>
              <a:ext cx="360" cy="252"/>
            </a:xfrm>
            <a:prstGeom prst="line">
              <a:avLst/>
            </a:prstGeom>
            <a:grpFill/>
            <a:ln w="12700">
              <a:solidFill>
                <a:schemeClr val="bg2"/>
              </a:solidFill>
              <a:round/>
              <a:headEnd/>
              <a:tailEnd/>
            </a:ln>
            <a:extLst/>
          </p:spPr>
          <p:txBody>
            <a:bodyPr wrap="none">
              <a:spAutoFit/>
            </a:bodyPr>
            <a:lstStyle/>
            <a:p>
              <a:endParaRPr lang="en-US"/>
            </a:p>
          </p:txBody>
        </p:sp>
        <p:sp>
          <p:nvSpPr>
            <p:cNvPr id="5138" name="Oval 26"/>
            <p:cNvSpPr>
              <a:spLocks noChangeArrowheads="1"/>
            </p:cNvSpPr>
            <p:nvPr/>
          </p:nvSpPr>
          <p:spPr bwMode="auto">
            <a:xfrm>
              <a:off x="5520" y="2328"/>
              <a:ext cx="72" cy="72"/>
            </a:xfrm>
            <a:prstGeom prst="ellipse">
              <a:avLst/>
            </a:prstGeom>
            <a:grpFill/>
            <a:ln w="12700" algn="ctr">
              <a:solidFill>
                <a:schemeClr val="bg2"/>
              </a:solidFill>
              <a:round/>
              <a:headEnd/>
              <a:tailEnd/>
            </a:ln>
          </p:spPr>
          <p:txBody>
            <a:bodyPr wrap="none" anchor="ctr">
              <a:spAutoFit/>
            </a:bodyPr>
            <a:lstStyle/>
            <a:p>
              <a:endParaRPr lang="en-US"/>
            </a:p>
          </p:txBody>
        </p:sp>
        <p:sp>
          <p:nvSpPr>
            <p:cNvPr id="5139" name="Line 27"/>
            <p:cNvSpPr>
              <a:spLocks noChangeShapeType="1"/>
            </p:cNvSpPr>
            <p:nvPr/>
          </p:nvSpPr>
          <p:spPr bwMode="auto">
            <a:xfrm flipH="1">
              <a:off x="5190" y="2370"/>
              <a:ext cx="324" cy="0"/>
            </a:xfrm>
            <a:prstGeom prst="line">
              <a:avLst/>
            </a:prstGeom>
            <a:grpFill/>
            <a:ln w="12700">
              <a:solidFill>
                <a:schemeClr val="bg2"/>
              </a:solidFill>
              <a:prstDash val="dash"/>
              <a:round/>
              <a:headEnd/>
              <a:tailEnd/>
            </a:ln>
            <a:extLst/>
          </p:spPr>
          <p:txBody>
            <a:bodyPr wrap="none">
              <a:spAutoFit/>
            </a:bodyPr>
            <a:lstStyle/>
            <a:p>
              <a:endParaRPr lang="en-US"/>
            </a:p>
          </p:txBody>
        </p:sp>
        <p:sp>
          <p:nvSpPr>
            <p:cNvPr id="5140" name="Arc 28"/>
            <p:cNvSpPr>
              <a:spLocks/>
            </p:cNvSpPr>
            <p:nvPr/>
          </p:nvSpPr>
          <p:spPr bwMode="auto">
            <a:xfrm>
              <a:off x="5187" y="2121"/>
              <a:ext cx="139" cy="177"/>
            </a:xfrm>
            <a:custGeom>
              <a:avLst/>
              <a:gdLst>
                <a:gd name="T0" fmla="*/ 0 w 19213"/>
                <a:gd name="T1" fmla="*/ 0 h 21562"/>
                <a:gd name="T2" fmla="*/ 0 w 19213"/>
                <a:gd name="T3" fmla="*/ 0 h 21562"/>
                <a:gd name="T4" fmla="*/ 0 w 19213"/>
                <a:gd name="T5" fmla="*/ 0 h 21562"/>
                <a:gd name="T6" fmla="*/ 0 60000 65536"/>
                <a:gd name="T7" fmla="*/ 0 60000 65536"/>
                <a:gd name="T8" fmla="*/ 0 60000 65536"/>
                <a:gd name="T9" fmla="*/ 0 w 19213"/>
                <a:gd name="T10" fmla="*/ 0 h 21562"/>
                <a:gd name="T11" fmla="*/ 19213 w 19213"/>
                <a:gd name="T12" fmla="*/ 21562 h 21562"/>
              </a:gdLst>
              <a:ahLst/>
              <a:cxnLst>
                <a:cxn ang="T6">
                  <a:pos x="T0" y="T1"/>
                </a:cxn>
                <a:cxn ang="T7">
                  <a:pos x="T2" y="T3"/>
                </a:cxn>
                <a:cxn ang="T8">
                  <a:pos x="T4" y="T5"/>
                </a:cxn>
              </a:cxnLst>
              <a:rect l="T9" t="T10" r="T11" b="T12"/>
              <a:pathLst>
                <a:path w="19213" h="21562" fill="none" extrusionOk="0">
                  <a:moveTo>
                    <a:pt x="19213" y="9870"/>
                  </a:moveTo>
                  <a:cubicBezTo>
                    <a:pt x="15723" y="16662"/>
                    <a:pt x="8907" y="21107"/>
                    <a:pt x="1284" y="21561"/>
                  </a:cubicBezTo>
                </a:path>
                <a:path w="19213" h="21562" stroke="0" extrusionOk="0">
                  <a:moveTo>
                    <a:pt x="19213" y="9870"/>
                  </a:moveTo>
                  <a:cubicBezTo>
                    <a:pt x="15723" y="16662"/>
                    <a:pt x="8907" y="21107"/>
                    <a:pt x="1284" y="21561"/>
                  </a:cubicBezTo>
                  <a:lnTo>
                    <a:pt x="0" y="0"/>
                  </a:lnTo>
                  <a:close/>
                </a:path>
              </a:pathLst>
            </a:custGeom>
            <a:grpFill/>
            <a:ln w="12700">
              <a:solidFill>
                <a:schemeClr val="bg2"/>
              </a:solidFill>
              <a:round/>
              <a:headEnd type="triangle" w="med" len="med"/>
              <a:tailEnd/>
            </a:ln>
            <a:extLst/>
          </p:spPr>
          <p:txBody>
            <a:bodyPr anchor="ctr">
              <a:spAutoFit/>
            </a:bodyPr>
            <a:lstStyle/>
            <a:p>
              <a:endParaRPr lang="en-US"/>
            </a:p>
          </p:txBody>
        </p:sp>
        <p:sp>
          <p:nvSpPr>
            <p:cNvPr id="5141" name="Text Box 29"/>
            <p:cNvSpPr txBox="1">
              <a:spLocks noChangeArrowheads="1"/>
            </p:cNvSpPr>
            <p:nvPr/>
          </p:nvSpPr>
          <p:spPr bwMode="auto">
            <a:xfrm>
              <a:off x="4960" y="2094"/>
              <a:ext cx="174" cy="192"/>
            </a:xfrm>
            <a:prstGeom prst="rect">
              <a:avLst/>
            </a:prstGeom>
            <a:grpFill/>
            <a:ln>
              <a:noFill/>
            </a:ln>
            <a:extLst>
              <a:ext uri="{91240B29-F687-4F45-9708-019B960494DF}">
                <a14:hiddenLine xmlns:a14="http://schemas.microsoft.com/office/drawing/2010/main" xmlns="" w="12700" algn="ctr">
                  <a:solidFill>
                    <a:srgbClr val="000000"/>
                  </a:solidFill>
                  <a:miter lim="800000"/>
                  <a:headEnd/>
                  <a:tailEnd/>
                </a14:hiddenLine>
              </a:ext>
            </a:extLst>
          </p:spPr>
          <p:txBody>
            <a:bodyPr wrap="none">
              <a:spAutoFit/>
            </a:bodyPr>
            <a:lstStyle>
              <a:lvl1pPr>
                <a:defRPr i="1">
                  <a:solidFill>
                    <a:schemeClr val="bg2"/>
                  </a:solidFill>
                  <a:latin typeface="Times New Roman" pitchFamily="18" charset="0"/>
                </a:defRPr>
              </a:lvl1pPr>
              <a:lvl2pPr marL="742950" indent="-285750">
                <a:defRPr i="1">
                  <a:solidFill>
                    <a:schemeClr val="bg2"/>
                  </a:solidFill>
                  <a:latin typeface="Times New Roman" pitchFamily="18" charset="0"/>
                </a:defRPr>
              </a:lvl2pPr>
              <a:lvl3pPr marL="1143000" indent="-228600">
                <a:defRPr i="1">
                  <a:solidFill>
                    <a:schemeClr val="bg2"/>
                  </a:solidFill>
                  <a:latin typeface="Times New Roman" pitchFamily="18" charset="0"/>
                </a:defRPr>
              </a:lvl3pPr>
              <a:lvl4pPr marL="1600200" indent="-228600">
                <a:defRPr i="1">
                  <a:solidFill>
                    <a:schemeClr val="bg2"/>
                  </a:solidFill>
                  <a:latin typeface="Times New Roman" pitchFamily="18" charset="0"/>
                </a:defRPr>
              </a:lvl4pPr>
              <a:lvl5pPr marL="2057400" indent="-228600">
                <a:defRPr i="1">
                  <a:solidFill>
                    <a:schemeClr val="bg2"/>
                  </a:solidFill>
                  <a:latin typeface="Times New Roman" pitchFamily="18" charset="0"/>
                </a:defRPr>
              </a:lvl5pPr>
              <a:lvl6pPr marL="2514600" indent="-228600" algn="ctr" eaLnBrk="0" fontAlgn="base" hangingPunct="0">
                <a:spcBef>
                  <a:spcPct val="0"/>
                </a:spcBef>
                <a:spcAft>
                  <a:spcPct val="0"/>
                </a:spcAft>
                <a:defRPr i="1">
                  <a:solidFill>
                    <a:schemeClr val="bg2"/>
                  </a:solidFill>
                  <a:latin typeface="Times New Roman" pitchFamily="18" charset="0"/>
                </a:defRPr>
              </a:lvl6pPr>
              <a:lvl7pPr marL="2971800" indent="-228600" algn="ctr" eaLnBrk="0" fontAlgn="base" hangingPunct="0">
                <a:spcBef>
                  <a:spcPct val="0"/>
                </a:spcBef>
                <a:spcAft>
                  <a:spcPct val="0"/>
                </a:spcAft>
                <a:defRPr i="1">
                  <a:solidFill>
                    <a:schemeClr val="bg2"/>
                  </a:solidFill>
                  <a:latin typeface="Times New Roman" pitchFamily="18" charset="0"/>
                </a:defRPr>
              </a:lvl7pPr>
              <a:lvl8pPr marL="3429000" indent="-228600" algn="ctr" eaLnBrk="0" fontAlgn="base" hangingPunct="0">
                <a:spcBef>
                  <a:spcPct val="0"/>
                </a:spcBef>
                <a:spcAft>
                  <a:spcPct val="0"/>
                </a:spcAft>
                <a:defRPr i="1">
                  <a:solidFill>
                    <a:schemeClr val="bg2"/>
                  </a:solidFill>
                  <a:latin typeface="Times New Roman" pitchFamily="18" charset="0"/>
                </a:defRPr>
              </a:lvl8pPr>
              <a:lvl9pPr marL="3886200" indent="-228600" algn="ctr" eaLnBrk="0" fontAlgn="base" hangingPunct="0">
                <a:spcBef>
                  <a:spcPct val="0"/>
                </a:spcBef>
                <a:spcAft>
                  <a:spcPct val="0"/>
                </a:spcAft>
                <a:defRPr i="1">
                  <a:solidFill>
                    <a:schemeClr val="bg2"/>
                  </a:solidFill>
                  <a:latin typeface="Times New Roman" pitchFamily="18" charset="0"/>
                </a:defRPr>
              </a:lvl9pPr>
            </a:lstStyle>
            <a:p>
              <a:r>
                <a:rPr lang="en-US" sz="1400">
                  <a:latin typeface="Symbol" pitchFamily="18" charset="2"/>
                </a:rPr>
                <a:t>q</a:t>
              </a:r>
            </a:p>
          </p:txBody>
        </p:sp>
        <p:sp>
          <p:nvSpPr>
            <p:cNvPr id="5142" name="Text Box 30"/>
            <p:cNvSpPr txBox="1">
              <a:spLocks noChangeArrowheads="1"/>
            </p:cNvSpPr>
            <p:nvPr/>
          </p:nvSpPr>
          <p:spPr bwMode="auto">
            <a:xfrm>
              <a:off x="5306" y="1902"/>
              <a:ext cx="184" cy="192"/>
            </a:xfrm>
            <a:prstGeom prst="rect">
              <a:avLst/>
            </a:prstGeom>
            <a:grpFill/>
            <a:ln>
              <a:noFill/>
            </a:ln>
            <a:extLst>
              <a:ext uri="{91240B29-F687-4F45-9708-019B960494DF}">
                <a14:hiddenLine xmlns:a14="http://schemas.microsoft.com/office/drawing/2010/main" xmlns="" w="12700" algn="ctr">
                  <a:solidFill>
                    <a:srgbClr val="000000"/>
                  </a:solidFill>
                  <a:miter lim="800000"/>
                  <a:headEnd/>
                  <a:tailEnd/>
                </a14:hiddenLine>
              </a:ext>
            </a:extLst>
          </p:spPr>
          <p:txBody>
            <a:bodyPr wrap="none">
              <a:spAutoFit/>
            </a:bodyPr>
            <a:lstStyle>
              <a:lvl1pPr>
                <a:defRPr i="1">
                  <a:solidFill>
                    <a:schemeClr val="bg2"/>
                  </a:solidFill>
                  <a:latin typeface="Times New Roman" pitchFamily="18" charset="0"/>
                </a:defRPr>
              </a:lvl1pPr>
              <a:lvl2pPr marL="742950" indent="-285750">
                <a:defRPr i="1">
                  <a:solidFill>
                    <a:schemeClr val="bg2"/>
                  </a:solidFill>
                  <a:latin typeface="Times New Roman" pitchFamily="18" charset="0"/>
                </a:defRPr>
              </a:lvl2pPr>
              <a:lvl3pPr marL="1143000" indent="-228600">
                <a:defRPr i="1">
                  <a:solidFill>
                    <a:schemeClr val="bg2"/>
                  </a:solidFill>
                  <a:latin typeface="Times New Roman" pitchFamily="18" charset="0"/>
                </a:defRPr>
              </a:lvl3pPr>
              <a:lvl4pPr marL="1600200" indent="-228600">
                <a:defRPr i="1">
                  <a:solidFill>
                    <a:schemeClr val="bg2"/>
                  </a:solidFill>
                  <a:latin typeface="Times New Roman" pitchFamily="18" charset="0"/>
                </a:defRPr>
              </a:lvl4pPr>
              <a:lvl5pPr marL="2057400" indent="-228600">
                <a:defRPr i="1">
                  <a:solidFill>
                    <a:schemeClr val="bg2"/>
                  </a:solidFill>
                  <a:latin typeface="Times New Roman" pitchFamily="18" charset="0"/>
                </a:defRPr>
              </a:lvl5pPr>
              <a:lvl6pPr marL="2514600" indent="-228600" algn="ctr" eaLnBrk="0" fontAlgn="base" hangingPunct="0">
                <a:spcBef>
                  <a:spcPct val="0"/>
                </a:spcBef>
                <a:spcAft>
                  <a:spcPct val="0"/>
                </a:spcAft>
                <a:defRPr i="1">
                  <a:solidFill>
                    <a:schemeClr val="bg2"/>
                  </a:solidFill>
                  <a:latin typeface="Times New Roman" pitchFamily="18" charset="0"/>
                </a:defRPr>
              </a:lvl6pPr>
              <a:lvl7pPr marL="2971800" indent="-228600" algn="ctr" eaLnBrk="0" fontAlgn="base" hangingPunct="0">
                <a:spcBef>
                  <a:spcPct val="0"/>
                </a:spcBef>
                <a:spcAft>
                  <a:spcPct val="0"/>
                </a:spcAft>
                <a:defRPr i="1">
                  <a:solidFill>
                    <a:schemeClr val="bg2"/>
                  </a:solidFill>
                  <a:latin typeface="Times New Roman" pitchFamily="18" charset="0"/>
                </a:defRPr>
              </a:lvl7pPr>
              <a:lvl8pPr marL="3429000" indent="-228600" algn="ctr" eaLnBrk="0" fontAlgn="base" hangingPunct="0">
                <a:spcBef>
                  <a:spcPct val="0"/>
                </a:spcBef>
                <a:spcAft>
                  <a:spcPct val="0"/>
                </a:spcAft>
                <a:defRPr i="1">
                  <a:solidFill>
                    <a:schemeClr val="bg2"/>
                  </a:solidFill>
                  <a:latin typeface="Times New Roman" pitchFamily="18" charset="0"/>
                </a:defRPr>
              </a:lvl8pPr>
              <a:lvl9pPr marL="3886200" indent="-228600" algn="ctr" eaLnBrk="0" fontAlgn="base" hangingPunct="0">
                <a:spcBef>
                  <a:spcPct val="0"/>
                </a:spcBef>
                <a:spcAft>
                  <a:spcPct val="0"/>
                </a:spcAft>
                <a:defRPr i="1">
                  <a:solidFill>
                    <a:schemeClr val="bg2"/>
                  </a:solidFill>
                  <a:latin typeface="Times New Roman" pitchFamily="18" charset="0"/>
                </a:defRPr>
              </a:lvl9pPr>
            </a:lstStyle>
            <a:p>
              <a:r>
                <a:rPr lang="en-US" sz="1400" dirty="0"/>
                <a:t>R</a:t>
              </a:r>
            </a:p>
          </p:txBody>
        </p:sp>
      </p:grpSp>
      <p:graphicFrame>
        <p:nvGraphicFramePr>
          <p:cNvPr id="5125" name="Object 33"/>
          <p:cNvGraphicFramePr>
            <a:graphicFrameLocks noChangeAspect="1"/>
          </p:cNvGraphicFramePr>
          <p:nvPr>
            <p:extLst>
              <p:ext uri="{D42A27DB-BD31-4B8C-83A1-F6EECF244321}">
                <p14:modId xmlns:p14="http://schemas.microsoft.com/office/powerpoint/2010/main" xmlns="" val="3489319938"/>
              </p:ext>
            </p:extLst>
          </p:nvPr>
        </p:nvGraphicFramePr>
        <p:xfrm>
          <a:off x="609600" y="2341563"/>
          <a:ext cx="385762" cy="325437"/>
        </p:xfrm>
        <a:graphic>
          <a:graphicData uri="http://schemas.openxmlformats.org/presentationml/2006/ole">
            <p:oleObj spid="_x0000_s5182" name="Equation" r:id="rId7" imgW="253780" imgH="203024" progId="">
              <p:embed/>
            </p:oleObj>
          </a:graphicData>
        </a:graphic>
      </p:graphicFrame>
    </p:spTree>
    <p:extLst>
      <p:ext uri="{BB962C8B-B14F-4D97-AF65-F5344CB8AC3E}">
        <p14:creationId xmlns:p14="http://schemas.microsoft.com/office/powerpoint/2010/main" xmlns="" val="337425083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609600"/>
            <a:ext cx="7696200" cy="5262979"/>
          </a:xfrm>
          <a:prstGeom prst="rect">
            <a:avLst/>
          </a:prstGeom>
        </p:spPr>
        <p:txBody>
          <a:bodyPr wrap="square">
            <a:spAutoFit/>
          </a:bodyPr>
          <a:lstStyle/>
          <a:p>
            <a:pPr algn="just"/>
            <a:r>
              <a:rPr lang="en-US" sz="2400" dirty="0"/>
              <a:t>The </a:t>
            </a:r>
            <a:r>
              <a:rPr lang="en-US" sz="2400" dirty="0" err="1"/>
              <a:t>Lagrangian</a:t>
            </a:r>
            <a:r>
              <a:rPr lang="en-US" sz="2400" dirty="0"/>
              <a:t> </a:t>
            </a:r>
            <a:r>
              <a:rPr lang="en-US" sz="2400" dirty="0" smtClean="0"/>
              <a:t>is</a:t>
            </a:r>
          </a:p>
          <a:p>
            <a:pPr algn="just"/>
            <a:endParaRPr lang="en-US" sz="2400" dirty="0"/>
          </a:p>
          <a:p>
            <a:pPr algn="just"/>
            <a:r>
              <a:rPr lang="en-US" sz="2400" dirty="0"/>
              <a:t>The sole Lagrange equation is then</a:t>
            </a:r>
          </a:p>
          <a:p>
            <a:pPr algn="just"/>
            <a:endParaRPr lang="en-US" sz="2400" dirty="0"/>
          </a:p>
          <a:p>
            <a:pPr algn="just"/>
            <a:endParaRPr lang="en-US" sz="2400" dirty="0"/>
          </a:p>
          <a:p>
            <a:pPr algn="just"/>
            <a:r>
              <a:rPr lang="en-US" sz="2400" dirty="0"/>
              <a:t>Solving for the angular acceleration</a:t>
            </a:r>
            <a:r>
              <a:rPr lang="en-US" sz="2400" dirty="0" smtClean="0"/>
              <a:t>:</a:t>
            </a:r>
          </a:p>
          <a:p>
            <a:pPr algn="just"/>
            <a:endParaRPr lang="en-US" sz="2400" dirty="0"/>
          </a:p>
          <a:p>
            <a:pPr algn="just"/>
            <a:r>
              <a:rPr lang="en-US" sz="2400" dirty="0"/>
              <a:t>For no rotation </a:t>
            </a:r>
            <a:r>
              <a:rPr lang="en-US" sz="2400" dirty="0">
                <a:solidFill>
                  <a:srgbClr val="000000"/>
                </a:solidFill>
                <a:latin typeface="Times New Roman" pitchFamily="18" charset="0"/>
              </a:rPr>
              <a:t>(</a:t>
            </a:r>
            <a:r>
              <a:rPr lang="en-US" sz="2400" i="1" dirty="0">
                <a:solidFill>
                  <a:srgbClr val="000000"/>
                </a:solidFill>
                <a:latin typeface="Symbol" pitchFamily="18" charset="2"/>
              </a:rPr>
              <a:t>w</a:t>
            </a:r>
            <a:r>
              <a:rPr lang="en-US" sz="2400" dirty="0">
                <a:solidFill>
                  <a:srgbClr val="000000"/>
                </a:solidFill>
                <a:latin typeface="Times New Roman" pitchFamily="18" charset="0"/>
              </a:rPr>
              <a:t> = 0)</a:t>
            </a:r>
            <a:r>
              <a:rPr lang="en-US" sz="2400" dirty="0"/>
              <a:t>, the bead will act like a </a:t>
            </a:r>
            <a:r>
              <a:rPr lang="en-US" sz="2400" dirty="0" smtClean="0"/>
              <a:t>pendulum—equation</a:t>
            </a:r>
          </a:p>
          <a:p>
            <a:pPr algn="just"/>
            <a:endParaRPr lang="en-US" sz="2400" dirty="0"/>
          </a:p>
          <a:p>
            <a:pPr algn="just"/>
            <a:r>
              <a:rPr lang="en-US" sz="2400" dirty="0"/>
              <a:t>But for a rotating hoop, the bead will move up the wire and we might expect a new equilibrium.  Recall that at equilibrium the bead will be at rest, i.e.  which occurs at either </a:t>
            </a:r>
            <a:r>
              <a:rPr lang="en-US" sz="2400" i="1" dirty="0">
                <a:solidFill>
                  <a:srgbClr val="000000"/>
                </a:solidFill>
                <a:latin typeface="Symbol" pitchFamily="18" charset="2"/>
              </a:rPr>
              <a:t>q</a:t>
            </a:r>
            <a:r>
              <a:rPr lang="en-US" sz="2400" dirty="0">
                <a:solidFill>
                  <a:srgbClr val="000000"/>
                </a:solidFill>
                <a:latin typeface="Times New Roman" pitchFamily="18" charset="0"/>
              </a:rPr>
              <a:t>  = 0</a:t>
            </a:r>
            <a:r>
              <a:rPr lang="en-US" sz="2400" dirty="0"/>
              <a:t> (which we have already examined) or </a:t>
            </a:r>
            <a:r>
              <a:rPr lang="en-US" sz="2400" dirty="0" smtClean="0"/>
              <a:t>at</a:t>
            </a:r>
          </a:p>
        </p:txBody>
      </p:sp>
      <p:graphicFrame>
        <p:nvGraphicFramePr>
          <p:cNvPr id="3" name="Object 2"/>
          <p:cNvGraphicFramePr>
            <a:graphicFrameLocks noChangeAspect="1"/>
          </p:cNvGraphicFramePr>
          <p:nvPr>
            <p:extLst>
              <p:ext uri="{D42A27DB-BD31-4B8C-83A1-F6EECF244321}">
                <p14:modId xmlns:p14="http://schemas.microsoft.com/office/powerpoint/2010/main" xmlns="" val="3587743368"/>
              </p:ext>
            </p:extLst>
          </p:nvPr>
        </p:nvGraphicFramePr>
        <p:xfrm>
          <a:off x="1905000" y="1812925"/>
          <a:ext cx="5446713" cy="625475"/>
        </p:xfrm>
        <a:graphic>
          <a:graphicData uri="http://schemas.openxmlformats.org/presentationml/2006/ole">
            <p:oleObj spid="_x0000_s10261" name="Equation" r:id="rId3" imgW="3581400" imgH="393700" progId="">
              <p:embed/>
            </p:oleObj>
          </a:graphicData>
        </a:graphic>
      </p:graphicFrame>
      <p:graphicFrame>
        <p:nvGraphicFramePr>
          <p:cNvPr id="4" name="Object 3"/>
          <p:cNvGraphicFramePr>
            <a:graphicFrameLocks noChangeAspect="1"/>
          </p:cNvGraphicFramePr>
          <p:nvPr>
            <p:extLst>
              <p:ext uri="{D42A27DB-BD31-4B8C-83A1-F6EECF244321}">
                <p14:modId xmlns:p14="http://schemas.microsoft.com/office/powerpoint/2010/main" xmlns="" val="3713657648"/>
              </p:ext>
            </p:extLst>
          </p:nvPr>
        </p:nvGraphicFramePr>
        <p:xfrm>
          <a:off x="2133600" y="990600"/>
          <a:ext cx="4827587" cy="466725"/>
        </p:xfrm>
        <a:graphic>
          <a:graphicData uri="http://schemas.openxmlformats.org/presentationml/2006/ole">
            <p:oleObj spid="_x0000_s10262" name="Equation" r:id="rId4" imgW="3175000" imgH="292100" progId="">
              <p:embed/>
            </p:oleObj>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xmlns="" val="507930272"/>
              </p:ext>
            </p:extLst>
          </p:nvPr>
        </p:nvGraphicFramePr>
        <p:xfrm>
          <a:off x="3092450" y="2743200"/>
          <a:ext cx="2317750" cy="685800"/>
        </p:xfrm>
        <a:graphic>
          <a:graphicData uri="http://schemas.openxmlformats.org/presentationml/2006/ole">
            <p:oleObj spid="_x0000_s10263" name="Equation" r:id="rId5" imgW="1524000" imgH="431800" progId="">
              <p:embed/>
            </p:oleObj>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xmlns="" val="1786546168"/>
              </p:ext>
            </p:extLst>
          </p:nvPr>
        </p:nvGraphicFramePr>
        <p:xfrm>
          <a:off x="3367087" y="3810000"/>
          <a:ext cx="1738313" cy="403225"/>
        </p:xfrm>
        <a:graphic>
          <a:graphicData uri="http://schemas.openxmlformats.org/presentationml/2006/ole">
            <p:oleObj spid="_x0000_s10264" name="Equation" r:id="rId6" imgW="1143000" imgH="254000" progId="">
              <p:embed/>
            </p:oleObj>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xmlns="" val="3891377915"/>
              </p:ext>
            </p:extLst>
          </p:nvPr>
        </p:nvGraphicFramePr>
        <p:xfrm>
          <a:off x="7391400" y="5410200"/>
          <a:ext cx="598487" cy="361950"/>
        </p:xfrm>
        <a:graphic>
          <a:graphicData uri="http://schemas.openxmlformats.org/presentationml/2006/ole">
            <p:oleObj spid="_x0000_s10265" name="Equation" r:id="rId7" imgW="393529" imgH="228501" progId="">
              <p:embed/>
            </p:oleObj>
          </a:graphicData>
        </a:graphic>
      </p:graphicFrame>
    </p:spTree>
    <p:extLst>
      <p:ext uri="{BB962C8B-B14F-4D97-AF65-F5344CB8AC3E}">
        <p14:creationId xmlns:p14="http://schemas.microsoft.com/office/powerpoint/2010/main" xmlns="" val="269467526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2" name="Rectangle 2"/>
          <p:cNvSpPr>
            <a:spLocks noGrp="1" noChangeArrowheads="1"/>
          </p:cNvSpPr>
          <p:nvPr>
            <p:ph type="body" idx="4294967295"/>
          </p:nvPr>
        </p:nvSpPr>
        <p:spPr>
          <a:xfrm>
            <a:off x="721659" y="1611456"/>
            <a:ext cx="7588904" cy="4848225"/>
          </a:xfrm>
        </p:spPr>
        <p:txBody>
          <a:bodyPr>
            <a:normAutofit/>
          </a:bodyPr>
          <a:lstStyle/>
          <a:p>
            <a:pPr marL="0" indent="0" eaLnBrk="1" hangingPunct="1">
              <a:buNone/>
            </a:pPr>
            <a:r>
              <a:rPr lang="en-US" sz="2400" dirty="0" smtClean="0"/>
              <a:t>Solving for the equilibrium position </a:t>
            </a:r>
          </a:p>
          <a:p>
            <a:pPr marL="0" indent="0" eaLnBrk="1" hangingPunct="1">
              <a:buNone/>
            </a:pPr>
            <a:endParaRPr lang="en-US" sz="2400" dirty="0" smtClean="0"/>
          </a:p>
          <a:p>
            <a:pPr marL="0" indent="0" eaLnBrk="1" hangingPunct="1">
              <a:buNone/>
            </a:pPr>
            <a:r>
              <a:rPr lang="en-US" sz="2400" dirty="0" smtClean="0"/>
              <a:t>We can find the oscillation frequency for small displacements </a:t>
            </a:r>
            <a:r>
              <a:rPr lang="en-US" sz="2400" i="1" dirty="0" smtClean="0">
                <a:solidFill>
                  <a:srgbClr val="000000"/>
                </a:solidFill>
                <a:latin typeface="Symbol" pitchFamily="18" charset="2"/>
              </a:rPr>
              <a:t>q</a:t>
            </a:r>
            <a:r>
              <a:rPr lang="en-US" sz="2400" dirty="0" smtClean="0">
                <a:solidFill>
                  <a:srgbClr val="000000"/>
                </a:solidFill>
                <a:latin typeface="Symbol" pitchFamily="18" charset="2"/>
              </a:rPr>
              <a:t> = </a:t>
            </a:r>
            <a:r>
              <a:rPr lang="en-US" sz="2400" i="1" dirty="0" err="1" smtClean="0">
                <a:solidFill>
                  <a:srgbClr val="000000"/>
                </a:solidFill>
                <a:latin typeface="Symbol" pitchFamily="18" charset="2"/>
              </a:rPr>
              <a:t>q</a:t>
            </a:r>
            <a:r>
              <a:rPr lang="en-US" sz="2400" baseline="-25000" dirty="0" err="1" smtClean="0">
                <a:solidFill>
                  <a:srgbClr val="000000"/>
                </a:solidFill>
                <a:latin typeface="Symbol" pitchFamily="18" charset="2"/>
              </a:rPr>
              <a:t>o</a:t>
            </a:r>
            <a:r>
              <a:rPr lang="en-US" sz="2400" baseline="-25000" dirty="0" smtClean="0">
                <a:solidFill>
                  <a:srgbClr val="000000"/>
                </a:solidFill>
                <a:latin typeface="Symbol" pitchFamily="18" charset="2"/>
              </a:rPr>
              <a:t> </a:t>
            </a:r>
            <a:r>
              <a:rPr lang="en-US" sz="2400" dirty="0" smtClean="0">
                <a:solidFill>
                  <a:srgbClr val="000000"/>
                </a:solidFill>
                <a:latin typeface="Symbol" pitchFamily="18" charset="2"/>
              </a:rPr>
              <a:t>+ </a:t>
            </a:r>
            <a:r>
              <a:rPr lang="en-US" sz="2400" i="1" dirty="0" smtClean="0">
                <a:solidFill>
                  <a:srgbClr val="000000"/>
                </a:solidFill>
                <a:latin typeface="Symbol" pitchFamily="18" charset="2"/>
              </a:rPr>
              <a:t>e</a:t>
            </a:r>
            <a:r>
              <a:rPr lang="en-US" sz="2400" dirty="0" smtClean="0"/>
              <a:t>.</a:t>
            </a:r>
          </a:p>
        </p:txBody>
      </p:sp>
      <p:graphicFrame>
        <p:nvGraphicFramePr>
          <p:cNvPr id="6149" name="Object 25"/>
          <p:cNvGraphicFramePr>
            <a:graphicFrameLocks noChangeAspect="1"/>
          </p:cNvGraphicFramePr>
          <p:nvPr>
            <p:extLst>
              <p:ext uri="{D42A27DB-BD31-4B8C-83A1-F6EECF244321}">
                <p14:modId xmlns:p14="http://schemas.microsoft.com/office/powerpoint/2010/main" xmlns="" val="4067348194"/>
              </p:ext>
            </p:extLst>
          </p:nvPr>
        </p:nvGraphicFramePr>
        <p:xfrm>
          <a:off x="4114800" y="1981200"/>
          <a:ext cx="1622425" cy="625475"/>
        </p:xfrm>
        <a:graphic>
          <a:graphicData uri="http://schemas.openxmlformats.org/presentationml/2006/ole">
            <p:oleObj spid="_x0000_s6187" name="Equation" r:id="rId4" imgW="1066337" imgH="393529" progId="">
              <p:embed/>
            </p:oleObj>
          </a:graphicData>
        </a:graphic>
      </p:graphicFrame>
      <p:graphicFrame>
        <p:nvGraphicFramePr>
          <p:cNvPr id="6150" name="Object 26"/>
          <p:cNvGraphicFramePr>
            <a:graphicFrameLocks noChangeAspect="1"/>
          </p:cNvGraphicFramePr>
          <p:nvPr>
            <p:extLst>
              <p:ext uri="{D42A27DB-BD31-4B8C-83A1-F6EECF244321}">
                <p14:modId xmlns:p14="http://schemas.microsoft.com/office/powerpoint/2010/main" xmlns="" val="1734905896"/>
              </p:ext>
            </p:extLst>
          </p:nvPr>
        </p:nvGraphicFramePr>
        <p:xfrm>
          <a:off x="3562350" y="3352800"/>
          <a:ext cx="2009775" cy="685800"/>
        </p:xfrm>
        <a:graphic>
          <a:graphicData uri="http://schemas.openxmlformats.org/presentationml/2006/ole">
            <p:oleObj spid="_x0000_s6188" name="Equation" r:id="rId5" imgW="1320227" imgH="431613" progId="">
              <p:embed/>
            </p:oleObj>
          </a:graphicData>
        </a:graphic>
      </p:graphicFrame>
    </p:spTree>
    <p:extLst>
      <p:ext uri="{BB962C8B-B14F-4D97-AF65-F5344CB8AC3E}">
        <p14:creationId xmlns:p14="http://schemas.microsoft.com/office/powerpoint/2010/main" xmlns="" val="117267775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87624" y="2773377"/>
            <a:ext cx="6696744" cy="1015663"/>
          </a:xfrm>
          <a:prstGeom prst="rect">
            <a:avLst/>
          </a:prstGeom>
          <a:noFill/>
        </p:spPr>
        <p:txBody>
          <a:bodyPr wrap="square" rtlCol="0">
            <a:spAutoFit/>
          </a:bodyPr>
          <a:lstStyle/>
          <a:p>
            <a:pPr algn="ctr"/>
            <a:r>
              <a:rPr lang="en-US" sz="6000" dirty="0" smtClean="0"/>
              <a:t>The End</a:t>
            </a:r>
            <a:endParaRPr lang="en-US" sz="6000" dirty="0"/>
          </a:p>
        </p:txBody>
      </p:sp>
    </p:spTree>
    <p:extLst>
      <p:ext uri="{BB962C8B-B14F-4D97-AF65-F5344CB8AC3E}">
        <p14:creationId xmlns:p14="http://schemas.microsoft.com/office/powerpoint/2010/main" xmlns="" val="146658146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128</TotalTime>
  <Words>654</Words>
  <Application>Microsoft Office PowerPoint</Application>
  <PresentationFormat>On-screen Show (4:3)</PresentationFormat>
  <Paragraphs>83</Paragraphs>
  <Slides>25</Slides>
  <Notes>6</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25</vt:i4>
      </vt:variant>
    </vt:vector>
  </HeadingPairs>
  <TitlesOfParts>
    <vt:vector size="27" baseType="lpstr">
      <vt:lpstr>Office Theme</vt:lpstr>
      <vt:lpstr>Equation</vt:lpstr>
      <vt:lpstr>Routhian Function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UMBER</dc:creator>
  <cp:lastModifiedBy>vcomsats</cp:lastModifiedBy>
  <cp:revision>15</cp:revision>
  <dcterms:created xsi:type="dcterms:W3CDTF">2013-01-09T10:45:52Z</dcterms:created>
  <dcterms:modified xsi:type="dcterms:W3CDTF">2013-01-11T07:49:24Z</dcterms:modified>
</cp:coreProperties>
</file>