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4" r:id="rId3"/>
    <p:sldId id="286" r:id="rId4"/>
    <p:sldId id="287" r:id="rId5"/>
    <p:sldId id="285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8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8A3B-D3C9-486B-BC46-7915C537BBE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C99C-D53C-4860-8023-1F9E1AD5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7765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8A3B-D3C9-486B-BC46-7915C537BBE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C99C-D53C-4860-8023-1F9E1AD5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8726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8A3B-D3C9-486B-BC46-7915C537BBE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C99C-D53C-4860-8023-1F9E1AD5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554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8A3B-D3C9-486B-BC46-7915C537BBE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C99C-D53C-4860-8023-1F9E1AD5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590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8A3B-D3C9-486B-BC46-7915C537BBE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C99C-D53C-4860-8023-1F9E1AD5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6334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8A3B-D3C9-486B-BC46-7915C537BBE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C99C-D53C-4860-8023-1F9E1AD5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6931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8A3B-D3C9-486B-BC46-7915C537BBE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C99C-D53C-4860-8023-1F9E1AD5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4298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8A3B-D3C9-486B-BC46-7915C537BBE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C99C-D53C-4860-8023-1F9E1AD5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9619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8A3B-D3C9-486B-BC46-7915C537BBE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C99C-D53C-4860-8023-1F9E1AD5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4181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8A3B-D3C9-486B-BC46-7915C537BBE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C99C-D53C-4860-8023-1F9E1AD5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9082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08A3B-D3C9-486B-BC46-7915C537BBE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C99C-D53C-4860-8023-1F9E1AD5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15248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8A3B-D3C9-486B-BC46-7915C537BBE1}" type="datetimeFigureOut">
              <a:rPr lang="en-US" smtClean="0"/>
              <a:pPr/>
              <a:t>1/11/2013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CC99C-D53C-4860-8023-1F9E1AD5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7263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406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533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Rotation Matrix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069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1821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762000" y="1331178"/>
                <a:ext cx="7848600" cy="5755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/>
                  <a:t>Question:</a:t>
                </a:r>
                <a:endParaRPr lang="en-US" sz="2400" dirty="0"/>
              </a:p>
              <a:p>
                <a:pPr algn="just"/>
                <a:r>
                  <a:rPr lang="en-US" sz="2400" dirty="0"/>
                  <a:t>A particle of mass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𝑚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constrained to move on a curve whose height is given by the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).</m:t>
                    </m:r>
                  </m:oMath>
                </a14:m>
                <a:r>
                  <a:rPr lang="en-US" sz="2400" dirty="0"/>
                  <a:t> Find the Hamiltonian in terms of </a:t>
                </a:r>
                <a:r>
                  <a:rPr lang="en-US" sz="2400" i="1" dirty="0"/>
                  <a:t>x </a:t>
                </a:r>
                <a:r>
                  <a:rPr lang="en-US" sz="2400" dirty="0"/>
                  <a:t>and its conjugate momentum, and then write down Hamilton's  equations. Show that the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𝐻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equation reproduces the Euler Lagrange equation.</a:t>
                </a:r>
              </a:p>
              <a:p>
                <a:pPr algn="just"/>
                <a:endParaRPr lang="en-US" sz="2400" b="1" dirty="0" smtClean="0"/>
              </a:p>
              <a:p>
                <a:pPr algn="just"/>
                <a:r>
                  <a:rPr lang="en-US" sz="2400" b="1" dirty="0" smtClean="0"/>
                  <a:t>Solution</a:t>
                </a:r>
                <a:r>
                  <a:rPr lang="en-US" sz="2400" b="1" dirty="0"/>
                  <a:t>:</a:t>
                </a:r>
                <a:endParaRPr lang="en-US" sz="2400" dirty="0"/>
              </a:p>
              <a:p>
                <a:pPr algn="just"/>
                <a:r>
                  <a:rPr lang="en-US" sz="2400" dirty="0" smtClean="0"/>
                  <a:t>The </a:t>
                </a:r>
                <a:r>
                  <a:rPr lang="en-US" sz="2400" dirty="0"/>
                  <a:t>horizontal speed is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/>
                  <a:t>, and the vertical speed is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/>
                  <a:t> times the slope, or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en-US" sz="2400" i="1" smtClean="0">
                        <a:latin typeface="Cambria Math"/>
                      </a:rPr>
                      <m:t>.</m:t>
                    </m:r>
                    <m:r>
                      <m:rPr>
                        <m:nor/>
                      </m:rPr>
                      <a:rPr lang="en-US" sz="2400" i="1" dirty="0" smtClean="0"/>
                      <m:t>f</m:t>
                    </m:r>
                    <m:r>
                      <m:rPr>
                        <m:nor/>
                      </m:rPr>
                      <a:rPr lang="en-US" sz="2400" i="1" dirty="0" smtClean="0"/>
                      <m:t>’</m:t>
                    </m:r>
                    <m:r>
                      <m:rPr>
                        <m:nor/>
                      </m:rPr>
                      <a:rPr lang="en-US" sz="2400" dirty="0" smtClean="0"/>
                      <m:t>(</m:t>
                    </m:r>
                    <m:r>
                      <m:rPr>
                        <m:nor/>
                      </m:rPr>
                      <a:rPr lang="en-US" sz="2400" i="1" dirty="0" smtClean="0"/>
                      <m:t>x</m:t>
                    </m:r>
                    <m:r>
                      <m:rPr>
                        <m:nor/>
                      </m:rPr>
                      <a:rPr lang="en-US" sz="2400" dirty="0" smtClean="0"/>
                      <m:t>).</m:t>
                    </m:r>
                  </m:oMath>
                </a14:m>
                <a:endParaRPr lang="en-US" sz="2400" dirty="0"/>
              </a:p>
              <a:p>
                <a:pPr algn="just"/>
                <a:r>
                  <a:rPr lang="en-US" sz="2400" dirty="0"/>
                  <a:t>So 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is (with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’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written as shorthand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’(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𝑚𝑔𝑓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331178"/>
                <a:ext cx="7848600" cy="5755422"/>
              </a:xfrm>
              <a:prstGeom prst="rect">
                <a:avLst/>
              </a:prstGeom>
              <a:blipFill rotWithShape="1">
                <a:blip r:embed="rId2"/>
                <a:stretch>
                  <a:fillRect l="-1165" t="-847" r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Miscellaneous Problems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4626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893693"/>
                <a:ext cx="7696200" cy="50382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The momentum conjugate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</a:t>
                </a:r>
                <a:endParaRPr lang="en-US" sz="2400" i="1" dirty="0" smtClean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den>
                    </m:f>
                    <m:r>
                      <a:rPr lang="en-US" sz="2400">
                        <a:latin typeface="Cambria Math"/>
                      </a:rPr>
                      <m:t>= </m:t>
                    </m:r>
                    <m:r>
                      <a:rPr lang="en-US" sz="2400" i="1">
                        <a:latin typeface="Cambria Math"/>
                      </a:rPr>
                      <m:t>𝑚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/>
                          </a:rPr>
                          <m:t>1 + </m:t>
                        </m:r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𝑓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′</m:t>
                                </m:r>
                              </m:sup>
                            </m:sSup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endParaRPr lang="en-US" sz="2400" dirty="0" smtClean="0"/>
              </a:p>
              <a:p>
                <a:pPr algn="just"/>
                <a:r>
                  <a:rPr lang="en-US" sz="2400" dirty="0" smtClean="0"/>
                  <a:t>so </a:t>
                </a:r>
                <a:r>
                  <a:rPr lang="en-US" sz="2400" dirty="0"/>
                  <a:t>the Hamiltonian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𝑝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𝑚𝑔𝑓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𝑚𝑔𝑓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Hamilton's equations are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"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𝑚𝑔𝑓</m:t>
                      </m:r>
                      <m:r>
                        <a:rPr lang="en-US" sz="2400" i="1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893693"/>
                <a:ext cx="7696200" cy="5038239"/>
              </a:xfrm>
              <a:prstGeom prst="rect">
                <a:avLst/>
              </a:prstGeom>
              <a:blipFill rotWithShape="1">
                <a:blip r:embed="rId2"/>
                <a:stretch>
                  <a:fillRect l="-1268" t="-9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05436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923186"/>
                <a:ext cx="7924800" cy="44729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The </a:t>
                </a:r>
                <a:r>
                  <a:rPr lang="en-US" sz="2400" dirty="0"/>
                  <a:t>first of these simply reproduces the definition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. The second one can be rewritten 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𝑓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"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𝑓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𝑚𝑔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"−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This is the same are the Euler-Lagrange equation, namely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"−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923186"/>
                <a:ext cx="7924800" cy="4472956"/>
              </a:xfrm>
              <a:prstGeom prst="rect">
                <a:avLst/>
              </a:prstGeom>
              <a:blipFill rotWithShape="1">
                <a:blip r:embed="rId3"/>
                <a:stretch>
                  <a:fillRect l="-1231" t="-1090" r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9405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38200" y="762000"/>
                <a:ext cx="7620000" cy="5287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/>
                  <a:t>Remark: </a:t>
                </a:r>
                <a:r>
                  <a:rPr lang="en-US" sz="2400" dirty="0" smtClean="0"/>
                  <a:t>Note that if we simplify this equation, it becomes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+2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′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"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"−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′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"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𝑔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is just a disguised form of conservation of energy, because in view of the energy given by the first form of the Hamiltonian in the above equation, the conservation-of-energy statement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0=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𝑚𝑔𝑓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0=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</m:e>
                      </m:acc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"+</m:t>
                      </m:r>
                      <m:r>
                        <a:rPr lang="en-US" sz="2400" i="1">
                          <a:latin typeface="Cambria Math"/>
                        </a:rPr>
                        <m:t>𝑔𝑓</m:t>
                      </m:r>
                      <m:r>
                        <a:rPr lang="en-US" sz="2400" i="1">
                          <a:latin typeface="Cambria Math"/>
                        </a:rPr>
                        <m:t>′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0=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"+</m:t>
                      </m:r>
                      <m:r>
                        <a:rPr lang="en-US" sz="2400" i="1">
                          <a:latin typeface="Cambria Math"/>
                        </a:rPr>
                        <m:t>𝑔𝑓</m:t>
                      </m:r>
                      <m:r>
                        <a:rPr lang="en-US" sz="2400" i="1">
                          <a:latin typeface="Cambria Math"/>
                        </a:rPr>
                        <m:t>′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762000"/>
                <a:ext cx="7620000" cy="5287730"/>
              </a:xfrm>
              <a:prstGeom prst="rect">
                <a:avLst/>
              </a:prstGeom>
              <a:blipFill rotWithShape="1">
                <a:blip r:embed="rId3"/>
                <a:stretch>
                  <a:fillRect l="-1280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81024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762000" y="1525012"/>
                <a:ext cx="7543800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It </a:t>
                </a:r>
                <a:r>
                  <a:rPr lang="en-US" sz="2400" dirty="0"/>
                  <a:t>is no surprise that the Euler Lagrange equation (or Hamilton's second equation) is equivalent to the conservation-of-energy statement, because the Euler Lagrange equation was used in the derivation of energy conservation. Alternatively, we originally derived conservation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by using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= </m:t>
                    </m:r>
                    <m:r>
                      <a:rPr lang="en-US" sz="2400" i="1">
                        <a:latin typeface="Cambria Math"/>
                      </a:rPr>
                      <m:t>𝑚𝑎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we know that the Euler Lagrange equation contains the same information 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𝑚𝑎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525012"/>
                <a:ext cx="7543800" cy="3046988"/>
              </a:xfrm>
              <a:prstGeom prst="rect">
                <a:avLst/>
              </a:prstGeom>
              <a:blipFill rotWithShape="1">
                <a:blip r:embed="rId2"/>
                <a:stretch>
                  <a:fillRect l="-1212" t="-1600" r="-1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96661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066800" y="685800"/>
                <a:ext cx="7010400" cy="55680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/>
                  <a:t>Question:</a:t>
                </a:r>
                <a:endParaRPr lang="en-US" sz="2400" dirty="0"/>
              </a:p>
              <a:p>
                <a:pPr algn="just"/>
                <a:r>
                  <a:rPr lang="en-US" sz="2400" dirty="0"/>
                  <a:t>Consider a Cartesian coordinate </a:t>
                </a:r>
                <a:r>
                  <a:rPr lang="en-US" sz="2400" i="1" dirty="0"/>
                  <a:t>x </a:t>
                </a:r>
                <a:r>
                  <a:rPr lang="en-US" sz="2400" dirty="0"/>
                  <a:t>and a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/>
                </a:r>
                <a:endParaRPr lang="en-US" sz="2400" i="1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/2−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).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Show that if another coordinate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depends on both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dirty="0"/>
                  <a:t>, or </a:t>
                </a:r>
                <a:r>
                  <a:rPr lang="en-US" sz="2400" dirty="0" smtClean="0"/>
                  <a:t>equivalently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depends on both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(that is,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),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yields an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≡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</m:acc>
                      </m:den>
                    </m:f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that takes the form,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𝐸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𝑡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Show that the statement that the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 is conserved is essentially the same statement as the Euler-</a:t>
                </a:r>
              </a:p>
              <a:p>
                <a:pPr algn="just"/>
                <a:r>
                  <a:rPr lang="en-US" sz="2400" dirty="0"/>
                  <a:t>Lagrange equation.</a:t>
                </a:r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685800"/>
                <a:ext cx="7010400" cy="5568063"/>
              </a:xfrm>
              <a:prstGeom prst="rect">
                <a:avLst/>
              </a:prstGeom>
              <a:blipFill rotWithShape="1">
                <a:blip r:embed="rId3"/>
                <a:stretch>
                  <a:fillRect l="-1304" t="-876" r="-1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04754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5612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8713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4859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457200"/>
                <a:ext cx="7696200" cy="55487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Question:</a:t>
                </a:r>
                <a:endParaRPr lang="en-US" sz="2400" dirty="0"/>
              </a:p>
              <a:p>
                <a:pPr algn="just"/>
                <a:r>
                  <a:rPr lang="en-US" sz="2400" dirty="0"/>
                  <a:t>Two beads of mass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𝑚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are connected by a spring (with spring constant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relaxed length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𝑙</m:t>
                    </m:r>
                  </m:oMath>
                </a14:m>
                <a:r>
                  <a:rPr lang="en-US" sz="2400" dirty="0"/>
                  <a:t>) and are free to move along a frictionless horizontal wire. Let the position of the left bead be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and let the stretch of the spring (relative to equilibrium) be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𝑧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Find the Hamiltonian in terms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𝑧</m:t>
                    </m:r>
                  </m:oMath>
                </a14:m>
                <a:r>
                  <a:rPr lang="en-US" sz="2400" dirty="0"/>
                  <a:t>,</a:t>
                </a:r>
                <a:r>
                  <a:rPr lang="en-US" sz="2400" i="1" dirty="0"/>
                  <a:t/>
                </a:r>
                <a:r>
                  <a:rPr lang="en-US" sz="2400" dirty="0"/>
                  <a:t>and their conjugate momenta, and then write down the four Hamilton's equations</a:t>
                </a:r>
                <a:r>
                  <a:rPr lang="en-US" sz="2400" dirty="0" smtClean="0"/>
                  <a:t>.</a:t>
                </a:r>
              </a:p>
              <a:p>
                <a:r>
                  <a:rPr lang="en-US" sz="2400" b="1" dirty="0" smtClean="0"/>
                  <a:t>Solution:</a:t>
                </a:r>
                <a:endParaRPr lang="en-US" sz="2400" dirty="0"/>
              </a:p>
              <a:p>
                <a:r>
                  <a:rPr lang="en-US" sz="2400" dirty="0"/>
                  <a:t>The position of the right mass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+</m:t>
                    </m:r>
                    <m:r>
                      <a:rPr lang="en-US" sz="2400" i="1">
                        <a:latin typeface="Cambria Math"/>
                      </a:rPr>
                      <m:t>𝑧</m:t>
                    </m:r>
                  </m:oMath>
                </a14:m>
                <a:r>
                  <a:rPr lang="en-US" sz="2400" dirty="0"/>
                  <a:t>, so 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conjugate momenta are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den>
                      </m:f>
                      <m:r>
                        <a:rPr lang="en-US" sz="2400" i="1">
                          <a:latin typeface="Cambria Math"/>
                        </a:rPr>
                        <m:t>=2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</m:acc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57200"/>
                <a:ext cx="7696200" cy="5548763"/>
              </a:xfrm>
              <a:prstGeom prst="rect">
                <a:avLst/>
              </a:prstGeom>
              <a:blipFill rotWithShape="1">
                <a:blip r:embed="rId3"/>
                <a:stretch>
                  <a:fillRect l="-1268" t="-879" r="-11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8194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05141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38200" y="457200"/>
                <a:ext cx="7696200" cy="61042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Inverting these to solve for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𝑧</m:t>
                        </m:r>
                      </m:e>
                    </m:acc>
                  </m:oMath>
                </a14:m>
                <a:r>
                  <a:rPr lang="en-US" sz="2400" dirty="0"/>
                  <a:t> gives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Using these expressions to eliminate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𝑧</m:t>
                        </m:r>
                      </m:e>
                    </m:acc>
                  </m:oMath>
                </a14:m>
                <a:r>
                  <a:rPr lang="en-US" sz="2400" dirty="0"/>
                  <a:t> in favor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you can </a:t>
                </a:r>
                <a:r>
                  <a:rPr lang="en-US" sz="2400" dirty="0" smtClean="0"/>
                  <a:t>verify that </a:t>
                </a:r>
                <a:r>
                  <a:rPr lang="en-US" sz="2400" dirty="0"/>
                  <a:t>the Hamiltonian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four Hamilton's equations are then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),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=0,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=−</m:t>
                      </m:r>
                      <m:r>
                        <a:rPr lang="en-US" sz="2400" i="1">
                          <a:latin typeface="Cambria Math"/>
                        </a:rPr>
                        <m:t>𝑘𝑧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57200"/>
                <a:ext cx="7696200" cy="6104235"/>
              </a:xfrm>
              <a:prstGeom prst="rect">
                <a:avLst/>
              </a:prstGeom>
              <a:blipFill rotWithShape="1">
                <a:blip r:embed="rId3"/>
                <a:stretch>
                  <a:fillRect l="-1268" t="-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58982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68164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09600" y="609600"/>
                <a:ext cx="7924800" cy="55188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The second and fourth are identical to the Euler-Lagrange equations,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=0,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</m:acc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⇒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ac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r>
                        <a:rPr lang="en-US" sz="2400" i="1">
                          <a:latin typeface="Cambria Math"/>
                        </a:rPr>
                        <m:t>𝑘𝑧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equation is the statement that the total momentum of the system is conserved, because </a:t>
                </a:r>
                <a:endParaRPr lang="en-US" sz="2400" i="1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</m:acc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are the positions of the two masses. The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𝑧</m:t>
                            </m:r>
                          </m:sub>
                        </m:sSub>
                      </m:e>
                    </m:acc>
                    <m:r>
                      <a:rPr lang="en-US" sz="2400" i="1">
                        <a:latin typeface="Cambria Math"/>
                      </a:rPr>
                      <m:t>=−</m:t>
                    </m:r>
                    <m:r>
                      <a:rPr lang="en-US" sz="2400" i="1">
                        <a:latin typeface="Cambria Math"/>
                      </a:rPr>
                      <m:t>𝑘𝑧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equation is equivalent to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=−</m:t>
                      </m:r>
                      <m:r>
                        <a:rPr lang="en-US" sz="2400" i="1">
                          <a:latin typeface="Cambria Math"/>
                        </a:rPr>
                        <m:t>𝑘𝑧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which is simply the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𝑚𝑎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statement for the right mass.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609600"/>
                <a:ext cx="7924800" cy="5518883"/>
              </a:xfrm>
              <a:prstGeom prst="rect">
                <a:avLst/>
              </a:prstGeom>
              <a:blipFill rotWithShape="1">
                <a:blip r:embed="rId3"/>
                <a:stretch>
                  <a:fillRect l="-1154" t="-884" r="-1154" b="-16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22081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="" xmlns:p14="http://schemas.microsoft.com/office/powerpoint/2010/main" val="155375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7</Words>
  <Application>Microsoft Office PowerPoint</Application>
  <PresentationFormat>On-screen Show (4:3)</PresentationFormat>
  <Paragraphs>13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Revision</vt:lpstr>
      <vt:lpstr>Slide 2</vt:lpstr>
      <vt:lpstr>Slide 3</vt:lpstr>
      <vt:lpstr>Slide 4</vt:lpstr>
      <vt:lpstr>Slide 5</vt:lpstr>
      <vt:lpstr>Miscellaneous Problems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Miscellaneous Problems</dc:title>
  <dc:creator>UMBER</dc:creator>
  <cp:lastModifiedBy>vcomsats</cp:lastModifiedBy>
  <cp:revision>8</cp:revision>
  <dcterms:created xsi:type="dcterms:W3CDTF">2013-01-10T07:25:41Z</dcterms:created>
  <dcterms:modified xsi:type="dcterms:W3CDTF">2013-01-11T06:02:11Z</dcterms:modified>
</cp:coreProperties>
</file>