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86" r:id="rId5"/>
    <p:sldId id="287" r:id="rId6"/>
    <p:sldId id="260" r:id="rId7"/>
    <p:sldId id="261" r:id="rId8"/>
    <p:sldId id="262" r:id="rId9"/>
    <p:sldId id="263" r:id="rId10"/>
    <p:sldId id="264" r:id="rId11"/>
    <p:sldId id="265" r:id="rId12"/>
    <p:sldId id="266" r:id="rId13"/>
    <p:sldId id="267" r:id="rId14"/>
    <p:sldId id="285" r:id="rId15"/>
    <p:sldId id="268" r:id="rId16"/>
    <p:sldId id="269" r:id="rId17"/>
    <p:sldId id="270" r:id="rId18"/>
    <p:sldId id="271" r:id="rId19"/>
    <p:sldId id="272" r:id="rId20"/>
    <p:sldId id="274" r:id="rId21"/>
    <p:sldId id="273" r:id="rId22"/>
    <p:sldId id="275" r:id="rId23"/>
    <p:sldId id="276" r:id="rId24"/>
    <p:sldId id="277" r:id="rId25"/>
    <p:sldId id="278" r:id="rId26"/>
    <p:sldId id="281" r:id="rId27"/>
    <p:sldId id="279" r:id="rId28"/>
    <p:sldId id="283" r:id="rId29"/>
    <p:sldId id="280" r:id="rId30"/>
    <p:sldId id="284" r:id="rId31"/>
    <p:sldId id="282"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1EAD992-9C83-489F-BA96-6A9FA8911437}" type="datetimeFigureOut">
              <a:rPr lang="en-US" smtClean="0"/>
              <a:pPr/>
              <a:t>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A9A21-175E-463E-ABE0-608B6E670E2E}" type="slidenum">
              <a:rPr lang="en-US" smtClean="0"/>
              <a:pPr/>
              <a:t>‹#›</a:t>
            </a:fld>
            <a:endParaRPr lang="en-US"/>
          </a:p>
        </p:txBody>
      </p:sp>
    </p:spTree>
    <p:extLst>
      <p:ext uri="{BB962C8B-B14F-4D97-AF65-F5344CB8AC3E}">
        <p14:creationId xmlns:p14="http://schemas.microsoft.com/office/powerpoint/2010/main" xmlns="" val="1584616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EAD992-9C83-489F-BA96-6A9FA8911437}" type="datetimeFigureOut">
              <a:rPr lang="en-US" smtClean="0"/>
              <a:pPr/>
              <a:t>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A9A21-175E-463E-ABE0-608B6E670E2E}" type="slidenum">
              <a:rPr lang="en-US" smtClean="0"/>
              <a:pPr/>
              <a:t>‹#›</a:t>
            </a:fld>
            <a:endParaRPr lang="en-US"/>
          </a:p>
        </p:txBody>
      </p:sp>
    </p:spTree>
    <p:extLst>
      <p:ext uri="{BB962C8B-B14F-4D97-AF65-F5344CB8AC3E}">
        <p14:creationId xmlns:p14="http://schemas.microsoft.com/office/powerpoint/2010/main" xmlns="" val="1999142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EAD992-9C83-489F-BA96-6A9FA8911437}" type="datetimeFigureOut">
              <a:rPr lang="en-US" smtClean="0"/>
              <a:pPr/>
              <a:t>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A9A21-175E-463E-ABE0-608B6E670E2E}" type="slidenum">
              <a:rPr lang="en-US" smtClean="0"/>
              <a:pPr/>
              <a:t>‹#›</a:t>
            </a:fld>
            <a:endParaRPr lang="en-US"/>
          </a:p>
        </p:txBody>
      </p:sp>
    </p:spTree>
    <p:extLst>
      <p:ext uri="{BB962C8B-B14F-4D97-AF65-F5344CB8AC3E}">
        <p14:creationId xmlns:p14="http://schemas.microsoft.com/office/powerpoint/2010/main" xmlns="" val="3061449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1EAD992-9C83-489F-BA96-6A9FA8911437}" type="datetimeFigureOut">
              <a:rPr lang="en-US" smtClean="0"/>
              <a:pPr/>
              <a:t>1/10/2013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EA9A21-175E-463E-ABE0-608B6E670E2E}" type="slidenum">
              <a:rPr lang="en-US" smtClean="0"/>
              <a:pPr/>
              <a:t>‹#›</a:t>
            </a:fld>
            <a:endParaRPr lang="en-US"/>
          </a:p>
        </p:txBody>
      </p:sp>
    </p:spTree>
    <p:extLst>
      <p:ext uri="{BB962C8B-B14F-4D97-AF65-F5344CB8AC3E}">
        <p14:creationId xmlns:p14="http://schemas.microsoft.com/office/powerpoint/2010/main" xmlns="" val="3751361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1EAD992-9C83-489F-BA96-6A9FA8911437}" type="datetimeFigureOut">
              <a:rPr lang="en-US" smtClean="0"/>
              <a:pPr/>
              <a:t>1/10/2013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EA9A21-175E-463E-ABE0-608B6E670E2E}" type="slidenum">
              <a:rPr lang="en-US" smtClean="0"/>
              <a:pPr/>
              <a:t>‹#›</a:t>
            </a:fld>
            <a:endParaRPr lang="en-US"/>
          </a:p>
        </p:txBody>
      </p:sp>
    </p:spTree>
    <p:extLst>
      <p:ext uri="{BB962C8B-B14F-4D97-AF65-F5344CB8AC3E}">
        <p14:creationId xmlns:p14="http://schemas.microsoft.com/office/powerpoint/2010/main" xmlns="" val="3417416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1EAD992-9C83-489F-BA96-6A9FA8911437}" type="datetimeFigureOut">
              <a:rPr lang="en-US" smtClean="0"/>
              <a:pPr/>
              <a:t>1/10/2013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EA9A21-175E-463E-ABE0-608B6E670E2E}" type="slidenum">
              <a:rPr lang="en-US" smtClean="0"/>
              <a:pPr/>
              <a:t>‹#›</a:t>
            </a:fld>
            <a:endParaRPr lang="en-US"/>
          </a:p>
        </p:txBody>
      </p:sp>
    </p:spTree>
    <p:extLst>
      <p:ext uri="{BB962C8B-B14F-4D97-AF65-F5344CB8AC3E}">
        <p14:creationId xmlns:p14="http://schemas.microsoft.com/office/powerpoint/2010/main" xmlns="" val="2814211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EAD992-9C83-489F-BA96-6A9FA8911437}" type="datetimeFigureOut">
              <a:rPr lang="en-US" smtClean="0"/>
              <a:pPr/>
              <a:t>1/10/2013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EA9A21-175E-463E-ABE0-608B6E670E2E}" type="slidenum">
              <a:rPr lang="en-US" smtClean="0"/>
              <a:pPr/>
              <a:t>‹#›</a:t>
            </a:fld>
            <a:endParaRPr lang="en-US"/>
          </a:p>
        </p:txBody>
      </p:sp>
    </p:spTree>
    <p:extLst>
      <p:ext uri="{BB962C8B-B14F-4D97-AF65-F5344CB8AC3E}">
        <p14:creationId xmlns:p14="http://schemas.microsoft.com/office/powerpoint/2010/main" xmlns="" val="3515332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EAD992-9C83-489F-BA96-6A9FA8911437}" type="datetimeFigureOut">
              <a:rPr lang="en-US" smtClean="0"/>
              <a:pPr/>
              <a:t>1/10/2013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EA9A21-175E-463E-ABE0-608B6E670E2E}" type="slidenum">
              <a:rPr lang="en-US" smtClean="0"/>
              <a:pPr/>
              <a:t>‹#›</a:t>
            </a:fld>
            <a:endParaRPr lang="en-US"/>
          </a:p>
        </p:txBody>
      </p:sp>
    </p:spTree>
    <p:extLst>
      <p:ext uri="{BB962C8B-B14F-4D97-AF65-F5344CB8AC3E}">
        <p14:creationId xmlns:p14="http://schemas.microsoft.com/office/powerpoint/2010/main" xmlns="" val="2148510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EAD992-9C83-489F-BA96-6A9FA8911437}" type="datetimeFigureOut">
              <a:rPr lang="en-US" smtClean="0"/>
              <a:pPr/>
              <a:t>1/10/2013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EA9A21-175E-463E-ABE0-608B6E670E2E}" type="slidenum">
              <a:rPr lang="en-US" smtClean="0"/>
              <a:pPr/>
              <a:t>‹#›</a:t>
            </a:fld>
            <a:endParaRPr lang="en-US"/>
          </a:p>
        </p:txBody>
      </p:sp>
    </p:spTree>
    <p:extLst>
      <p:ext uri="{BB962C8B-B14F-4D97-AF65-F5344CB8AC3E}">
        <p14:creationId xmlns:p14="http://schemas.microsoft.com/office/powerpoint/2010/main" xmlns="" val="3932814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EAD992-9C83-489F-BA96-6A9FA8911437}" type="datetimeFigureOut">
              <a:rPr lang="en-US" smtClean="0"/>
              <a:pPr/>
              <a:t>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A9A21-175E-463E-ABE0-608B6E670E2E}" type="slidenum">
              <a:rPr lang="en-US" smtClean="0"/>
              <a:pPr/>
              <a:t>‹#›</a:t>
            </a:fld>
            <a:endParaRPr lang="en-US"/>
          </a:p>
        </p:txBody>
      </p:sp>
    </p:spTree>
    <p:extLst>
      <p:ext uri="{BB962C8B-B14F-4D97-AF65-F5344CB8AC3E}">
        <p14:creationId xmlns:p14="http://schemas.microsoft.com/office/powerpoint/2010/main" xmlns="" val="3662091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EAD992-9C83-489F-BA96-6A9FA8911437}" type="datetimeFigureOut">
              <a:rPr lang="en-US" smtClean="0"/>
              <a:pPr/>
              <a:t>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A9A21-175E-463E-ABE0-608B6E670E2E}" type="slidenum">
              <a:rPr lang="en-US" smtClean="0"/>
              <a:pPr/>
              <a:t>‹#›</a:t>
            </a:fld>
            <a:endParaRPr lang="en-US"/>
          </a:p>
        </p:txBody>
      </p:sp>
    </p:spTree>
    <p:extLst>
      <p:ext uri="{BB962C8B-B14F-4D97-AF65-F5344CB8AC3E}">
        <p14:creationId xmlns:p14="http://schemas.microsoft.com/office/powerpoint/2010/main" xmlns="" val="3151445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EAD992-9C83-489F-BA96-6A9FA8911437}" type="datetimeFigureOut">
              <a:rPr lang="en-US" smtClean="0"/>
              <a:pPr/>
              <a:t>1/10/2013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EA9A21-175E-463E-ABE0-608B6E670E2E}" type="slidenum">
              <a:rPr lang="en-US" smtClean="0"/>
              <a:pPr/>
              <a:t>‹#›</a:t>
            </a:fld>
            <a:endParaRPr lang="en-US"/>
          </a:p>
        </p:txBody>
      </p:sp>
    </p:spTree>
    <p:extLst>
      <p:ext uri="{BB962C8B-B14F-4D97-AF65-F5344CB8AC3E}">
        <p14:creationId xmlns:p14="http://schemas.microsoft.com/office/powerpoint/2010/main" xmlns="" val="31312984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Revision</a:t>
            </a:r>
            <a:endParaRPr lang="en-US" dirty="0"/>
          </a:p>
        </p:txBody>
      </p:sp>
    </p:spTree>
    <p:extLst>
      <p:ext uri="{BB962C8B-B14F-4D97-AF65-F5344CB8AC3E}">
        <p14:creationId xmlns:p14="http://schemas.microsoft.com/office/powerpoint/2010/main" xmlns="" val="42831623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533400" y="810714"/>
                <a:ext cx="7924800" cy="3761286"/>
              </a:xfrm>
              <a:prstGeom prst="rect">
                <a:avLst/>
              </a:prstGeom>
            </p:spPr>
            <p:txBody>
              <a:bodyPr wrap="square">
                <a:spAutoFit/>
              </a:bodyPr>
              <a:lstStyle/>
              <a:p>
                <a:pPr algn="just"/>
                <a:r>
                  <a:rPr lang="en-US" sz="2400" b="1" dirty="0" smtClean="0"/>
                  <a:t>Solution</a:t>
                </a:r>
                <a:r>
                  <a:rPr lang="en-US" sz="2400" b="1" dirty="0"/>
                  <a:t>:</a:t>
                </a:r>
                <a:endParaRPr lang="en-US" sz="2400" dirty="0"/>
              </a:p>
              <a:p>
                <a:pPr algn="just"/>
                <a:r>
                  <a:rPr lang="en-US" sz="2400" dirty="0"/>
                  <a:t>First solution: With </a:t>
                </a:r>
                <a14:m>
                  <m:oMath xmlns:m="http://schemas.openxmlformats.org/officeDocument/2006/math">
                    <m:sSup>
                      <m:sSupPr>
                        <m:ctrlPr>
                          <a:rPr lang="en-US" sz="2400" i="1">
                            <a:latin typeface="Cambria Math"/>
                          </a:rPr>
                        </m:ctrlPr>
                      </m:sSupPr>
                      <m:e>
                        <m:r>
                          <a:rPr lang="en-US" sz="2400" i="1">
                            <a:latin typeface="Cambria Math"/>
                          </a:rPr>
                          <m:t>𝐿</m:t>
                        </m:r>
                      </m:e>
                      <m:sup>
                        <m:r>
                          <a:rPr lang="en-US" sz="2400" i="1">
                            <a:latin typeface="Cambria Math"/>
                          </a:rPr>
                          <m:t>′</m:t>
                        </m:r>
                      </m:sup>
                    </m:sSup>
                    <m:r>
                      <a:rPr lang="en-US" sz="2400" i="1">
                        <a:latin typeface="Cambria Math"/>
                      </a:rPr>
                      <m:t>=</m:t>
                    </m:r>
                    <m:r>
                      <a:rPr lang="en-US" sz="2400" i="1">
                        <a:latin typeface="Cambria Math"/>
                      </a:rPr>
                      <m:t>𝐿</m:t>
                    </m:r>
                    <m:r>
                      <a:rPr lang="en-US" sz="2400" i="1">
                        <a:latin typeface="Cambria Math"/>
                      </a:rPr>
                      <m:t>+</m:t>
                    </m:r>
                    <m:f>
                      <m:fPr>
                        <m:ctrlPr>
                          <a:rPr lang="en-US" sz="2400" i="1">
                            <a:latin typeface="Cambria Math"/>
                          </a:rPr>
                        </m:ctrlPr>
                      </m:fPr>
                      <m:num>
                        <m:r>
                          <a:rPr lang="en-US" sz="2400" i="1">
                            <a:latin typeface="Cambria Math"/>
                          </a:rPr>
                          <m:t>𝑑𝐹</m:t>
                        </m:r>
                      </m:num>
                      <m:den>
                        <m:r>
                          <a:rPr lang="en-US" sz="2400" i="1">
                            <a:latin typeface="Cambria Math"/>
                          </a:rPr>
                          <m:t>𝑑𝑡</m:t>
                        </m:r>
                      </m:den>
                    </m:f>
                    <m:r>
                      <a:rPr lang="en-US" sz="2400" i="1">
                        <a:latin typeface="Cambria Math"/>
                      </a:rPr>
                      <m:t>,</m:t>
                    </m:r>
                  </m:oMath>
                </a14:m>
                <a:r>
                  <a:rPr lang="en-US" sz="2400" dirty="0"/>
                  <a:t> our goal is to show that the Euler-Lagrange equation,</a:t>
                </a:r>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m:t>
                          </m:r>
                        </m:num>
                        <m:den>
                          <m:r>
                            <a:rPr lang="en-US" sz="2400" i="1">
                              <a:latin typeface="Cambria Math"/>
                            </a:rPr>
                            <m:t>𝑑𝑡</m:t>
                          </m:r>
                        </m:den>
                      </m:f>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𝐿</m:t>
                              </m:r>
                              <m:r>
                                <a:rPr lang="en-US" sz="2400" i="1">
                                  <a:latin typeface="Cambria Math"/>
                                </a:rPr>
                                <m:t>′</m:t>
                              </m:r>
                            </m:num>
                            <m:den>
                              <m:r>
                                <a:rPr lang="en-US" sz="2400" i="1">
                                  <a:latin typeface="Cambria Math"/>
                                </a:rPr>
                                <m:t>𝜕</m:t>
                              </m:r>
                              <m:acc>
                                <m:accPr>
                                  <m:chr m:val="̇"/>
                                  <m:ctrlPr>
                                    <a:rPr lang="en-US" sz="2400" i="1">
                                      <a:latin typeface="Cambria Math"/>
                                    </a:rPr>
                                  </m:ctrlPr>
                                </m:accPr>
                                <m:e>
                                  <m:r>
                                    <a:rPr lang="en-US" sz="2400" i="1">
                                      <a:latin typeface="Cambria Math"/>
                                    </a:rPr>
                                    <m:t>𝑞</m:t>
                                  </m:r>
                                </m:e>
                              </m:acc>
                            </m:den>
                          </m:f>
                        </m:e>
                      </m:d>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𝐿</m:t>
                          </m:r>
                          <m:r>
                            <a:rPr lang="en-US" sz="2400" i="1">
                              <a:latin typeface="Cambria Math"/>
                            </a:rPr>
                            <m:t>′</m:t>
                          </m:r>
                        </m:num>
                        <m:den>
                          <m:r>
                            <a:rPr lang="en-US" sz="2400" i="1">
                              <a:latin typeface="Cambria Math"/>
                            </a:rPr>
                            <m:t>𝜕</m:t>
                          </m:r>
                          <m:r>
                            <a:rPr lang="en-US" sz="2400" i="1">
                              <a:latin typeface="Cambria Math"/>
                            </a:rPr>
                            <m:t>𝑞</m:t>
                          </m:r>
                        </m:den>
                      </m:f>
                      <m:r>
                        <a:rPr lang="en-US" sz="2400" i="1">
                          <a:latin typeface="Cambria Math"/>
                        </a:rPr>
                        <m:t>,</m:t>
                      </m:r>
                    </m:oMath>
                  </m:oMathPara>
                </a14:m>
                <a:endParaRPr lang="en-US" sz="2400" dirty="0"/>
              </a:p>
              <a:p>
                <a:pPr algn="just"/>
                <a:r>
                  <a:rPr lang="en-US" sz="2400" dirty="0"/>
                  <a:t>is exactly the same equation as the original Euler-Lagrange equation,</a:t>
                </a:r>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m:t>
                          </m:r>
                        </m:num>
                        <m:den>
                          <m:r>
                            <a:rPr lang="en-US" sz="2400" i="1">
                              <a:latin typeface="Cambria Math"/>
                            </a:rPr>
                            <m:t>𝑑𝑡</m:t>
                          </m:r>
                        </m:den>
                      </m:f>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acc>
                                <m:accPr>
                                  <m:chr m:val="̇"/>
                                  <m:ctrlPr>
                                    <a:rPr lang="en-US" sz="2400" i="1">
                                      <a:latin typeface="Cambria Math"/>
                                    </a:rPr>
                                  </m:ctrlPr>
                                </m:accPr>
                                <m:e>
                                  <m:r>
                                    <a:rPr lang="en-US" sz="2400" i="1">
                                      <a:latin typeface="Cambria Math"/>
                                    </a:rPr>
                                    <m:t>𝑞</m:t>
                                  </m:r>
                                </m:e>
                              </m:acc>
                            </m:den>
                          </m:f>
                        </m:e>
                      </m:d>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r>
                            <a:rPr lang="en-US" sz="2400" i="1">
                              <a:latin typeface="Cambria Math"/>
                            </a:rPr>
                            <m:t>𝑞</m:t>
                          </m:r>
                        </m:den>
                      </m:f>
                      <m:r>
                        <a:rPr lang="en-US" sz="2400" i="1">
                          <a:latin typeface="Cambria Math"/>
                        </a:rPr>
                        <m:t>.</m:t>
                      </m:r>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533400" y="810714"/>
                <a:ext cx="7924800" cy="3761286"/>
              </a:xfrm>
              <a:prstGeom prst="rect">
                <a:avLst/>
              </a:prstGeom>
              <a:blipFill rotWithShape="1">
                <a:blip r:embed="rId3" cstate="print"/>
                <a:stretch>
                  <a:fillRect l="-1231" t="-1297" r="-1154"/>
                </a:stretch>
              </a:blipFill>
            </p:spPr>
            <p:txBody>
              <a:bodyPr/>
              <a:lstStyle/>
              <a:p>
                <a:r>
                  <a:rPr lang="en-US">
                    <a:noFill/>
                  </a:rPr>
                  <a:t> </a:t>
                </a:r>
              </a:p>
            </p:txBody>
          </p:sp>
        </mc:Fallback>
      </mc:AlternateContent>
    </p:spTree>
    <p:extLst>
      <p:ext uri="{BB962C8B-B14F-4D97-AF65-F5344CB8AC3E}">
        <p14:creationId xmlns:p14="http://schemas.microsoft.com/office/powerpoint/2010/main" xmlns="" val="2319082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609600" y="1388762"/>
                <a:ext cx="8305800" cy="4050661"/>
              </a:xfrm>
              <a:prstGeom prst="rect">
                <a:avLst/>
              </a:prstGeom>
            </p:spPr>
            <p:txBody>
              <a:bodyPr wrap="square">
                <a:spAutoFit/>
              </a:bodyPr>
              <a:lstStyle/>
              <a:p>
                <a:pPr algn="just"/>
                <a:r>
                  <a:rPr lang="en-US" sz="2400" dirty="0" smtClean="0"/>
                  <a:t>Put  </a:t>
                </a:r>
                <a14:m>
                  <m:oMath xmlns:m="http://schemas.openxmlformats.org/officeDocument/2006/math">
                    <m:sSup>
                      <m:sSupPr>
                        <m:ctrlPr>
                          <a:rPr lang="en-US" sz="2400" i="1">
                            <a:latin typeface="Cambria Math"/>
                          </a:rPr>
                        </m:ctrlPr>
                      </m:sSupPr>
                      <m:e>
                        <m:r>
                          <a:rPr lang="en-US" sz="2400" i="1">
                            <a:latin typeface="Cambria Math"/>
                          </a:rPr>
                          <m:t>𝐿</m:t>
                        </m:r>
                      </m:e>
                      <m:sup>
                        <m:r>
                          <a:rPr lang="en-US" sz="2400" i="1">
                            <a:latin typeface="Cambria Math"/>
                          </a:rPr>
                          <m:t>′</m:t>
                        </m:r>
                      </m:sup>
                    </m:sSup>
                    <m:r>
                      <a:rPr lang="en-US" sz="2400" i="1">
                        <a:latin typeface="Cambria Math"/>
                      </a:rPr>
                      <m:t>=</m:t>
                    </m:r>
                    <m:r>
                      <a:rPr lang="en-US" sz="2400" i="1">
                        <a:latin typeface="Cambria Math"/>
                      </a:rPr>
                      <m:t>𝐿</m:t>
                    </m:r>
                    <m:r>
                      <a:rPr lang="en-US" sz="2400" i="1">
                        <a:latin typeface="Cambria Math"/>
                      </a:rPr>
                      <m:t>+</m:t>
                    </m:r>
                    <m:f>
                      <m:fPr>
                        <m:ctrlPr>
                          <a:rPr lang="en-US" sz="2400" i="1">
                            <a:latin typeface="Cambria Math"/>
                          </a:rPr>
                        </m:ctrlPr>
                      </m:fPr>
                      <m:num>
                        <m:r>
                          <a:rPr lang="en-US" sz="2400" i="1">
                            <a:latin typeface="Cambria Math"/>
                          </a:rPr>
                          <m:t>𝑑𝐹</m:t>
                        </m:r>
                      </m:num>
                      <m:den>
                        <m:r>
                          <a:rPr lang="en-US" sz="2400" i="1">
                            <a:latin typeface="Cambria Math"/>
                          </a:rPr>
                          <m:t>𝑑𝑡</m:t>
                        </m:r>
                      </m:den>
                    </m:f>
                  </m:oMath>
                </a14:m>
                <a:r>
                  <a:rPr lang="en-US" sz="2400" dirty="0"/>
                  <a:t> in </a:t>
                </a:r>
                <a14:m>
                  <m:oMath xmlns:m="http://schemas.openxmlformats.org/officeDocument/2006/math">
                    <m:f>
                      <m:fPr>
                        <m:ctrlPr>
                          <a:rPr lang="en-US" sz="2400" i="1">
                            <a:latin typeface="Cambria Math"/>
                          </a:rPr>
                        </m:ctrlPr>
                      </m:fPr>
                      <m:num>
                        <m:r>
                          <a:rPr lang="en-US" sz="2400" i="1">
                            <a:latin typeface="Cambria Math"/>
                          </a:rPr>
                          <m:t>𝑑</m:t>
                        </m:r>
                      </m:num>
                      <m:den>
                        <m:r>
                          <a:rPr lang="en-US" sz="2400" i="1">
                            <a:latin typeface="Cambria Math"/>
                          </a:rPr>
                          <m:t>𝑑𝑡</m:t>
                        </m:r>
                      </m:den>
                    </m:f>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𝐿</m:t>
                            </m:r>
                            <m:r>
                              <a:rPr lang="en-US" sz="2400" i="1">
                                <a:latin typeface="Cambria Math"/>
                              </a:rPr>
                              <m:t>′</m:t>
                            </m:r>
                          </m:num>
                          <m:den>
                            <m:r>
                              <a:rPr lang="en-US" sz="2400" i="1">
                                <a:latin typeface="Cambria Math"/>
                              </a:rPr>
                              <m:t>𝜕</m:t>
                            </m:r>
                            <m:acc>
                              <m:accPr>
                                <m:chr m:val="̇"/>
                                <m:ctrlPr>
                                  <a:rPr lang="en-US" sz="2400" i="1">
                                    <a:latin typeface="Cambria Math"/>
                                  </a:rPr>
                                </m:ctrlPr>
                              </m:accPr>
                              <m:e>
                                <m:r>
                                  <a:rPr lang="en-US" sz="2400" i="1">
                                    <a:latin typeface="Cambria Math"/>
                                  </a:rPr>
                                  <m:t>𝑞</m:t>
                                </m:r>
                              </m:e>
                            </m:acc>
                          </m:den>
                        </m:f>
                      </m:e>
                    </m:d>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𝐿</m:t>
                        </m:r>
                        <m:r>
                          <a:rPr lang="en-US" sz="2400" i="1">
                            <a:latin typeface="Cambria Math"/>
                          </a:rPr>
                          <m:t>′</m:t>
                        </m:r>
                      </m:num>
                      <m:den>
                        <m:r>
                          <a:rPr lang="en-US" sz="2400" i="1">
                            <a:latin typeface="Cambria Math"/>
                          </a:rPr>
                          <m:t>𝜕</m:t>
                        </m:r>
                        <m:r>
                          <a:rPr lang="en-US" sz="2400" i="1">
                            <a:latin typeface="Cambria Math"/>
                          </a:rPr>
                          <m:t>𝑞</m:t>
                        </m:r>
                      </m:den>
                    </m:f>
                    <m:r>
                      <a:rPr lang="en-US" sz="2400" i="1">
                        <a:latin typeface="Cambria Math"/>
                      </a:rPr>
                      <m:t>,</m:t>
                    </m:r>
                  </m:oMath>
                </a14:m>
                <a:r>
                  <a:rPr lang="en-US" sz="2400" dirty="0"/>
                  <a:t> we get</a:t>
                </a:r>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m:t>
                          </m:r>
                        </m:num>
                        <m:den>
                          <m:r>
                            <a:rPr lang="en-US" sz="2400" i="1">
                              <a:latin typeface="Cambria Math"/>
                            </a:rPr>
                            <m:t>𝑑𝑡</m:t>
                          </m:r>
                        </m:den>
                      </m:f>
                      <m:d>
                        <m:dPr>
                          <m:ctrlPr>
                            <a:rPr lang="en-US" sz="2400" i="1">
                              <a:latin typeface="Cambria Math"/>
                            </a:rPr>
                          </m:ctrlPr>
                        </m:dPr>
                        <m:e>
                          <m:f>
                            <m:fPr>
                              <m:ctrlPr>
                                <a:rPr lang="en-US" sz="2400" i="1">
                                  <a:latin typeface="Cambria Math"/>
                                </a:rPr>
                              </m:ctrlPr>
                            </m:fPr>
                            <m:num>
                              <m:r>
                                <a:rPr lang="en-US" sz="2400" i="1">
                                  <a:latin typeface="Cambria Math"/>
                                </a:rPr>
                                <m:t>𝜕</m:t>
                              </m:r>
                              <m:d>
                                <m:dPr>
                                  <m:ctrlPr>
                                    <a:rPr lang="en-US" sz="2400" i="1">
                                      <a:latin typeface="Cambria Math"/>
                                    </a:rPr>
                                  </m:ctrlPr>
                                </m:dPr>
                                <m:e>
                                  <m:r>
                                    <a:rPr lang="en-US" sz="2400" i="1">
                                      <a:latin typeface="Cambria Math"/>
                                    </a:rPr>
                                    <m:t>𝐿</m:t>
                                  </m:r>
                                  <m:r>
                                    <a:rPr lang="en-US" sz="2400" i="1">
                                      <a:latin typeface="Cambria Math"/>
                                    </a:rPr>
                                    <m:t>+</m:t>
                                  </m:r>
                                  <m:f>
                                    <m:fPr>
                                      <m:ctrlPr>
                                        <a:rPr lang="en-US" sz="2400" i="1">
                                          <a:latin typeface="Cambria Math"/>
                                        </a:rPr>
                                      </m:ctrlPr>
                                    </m:fPr>
                                    <m:num>
                                      <m:r>
                                        <a:rPr lang="en-US" sz="2400" i="1">
                                          <a:latin typeface="Cambria Math"/>
                                        </a:rPr>
                                        <m:t>𝑑𝐹</m:t>
                                      </m:r>
                                    </m:num>
                                    <m:den>
                                      <m:r>
                                        <a:rPr lang="en-US" sz="2400" i="1">
                                          <a:latin typeface="Cambria Math"/>
                                        </a:rPr>
                                        <m:t>𝑑𝑡</m:t>
                                      </m:r>
                                    </m:den>
                                  </m:f>
                                </m:e>
                              </m:d>
                            </m:num>
                            <m:den>
                              <m:r>
                                <a:rPr lang="en-US" sz="2400" i="1">
                                  <a:latin typeface="Cambria Math"/>
                                </a:rPr>
                                <m:t>𝜕</m:t>
                              </m:r>
                              <m:acc>
                                <m:accPr>
                                  <m:chr m:val="̇"/>
                                  <m:ctrlPr>
                                    <a:rPr lang="en-US" sz="2400" i="1">
                                      <a:latin typeface="Cambria Math"/>
                                    </a:rPr>
                                  </m:ctrlPr>
                                </m:accPr>
                                <m:e>
                                  <m:r>
                                    <a:rPr lang="en-US" sz="2400" i="1">
                                      <a:latin typeface="Cambria Math"/>
                                    </a:rPr>
                                    <m:t>𝑞</m:t>
                                  </m:r>
                                </m:e>
                              </m:acc>
                            </m:den>
                          </m:f>
                        </m:e>
                      </m:d>
                      <m:r>
                        <a:rPr lang="en-US" sz="2400" i="1">
                          <a:latin typeface="Cambria Math"/>
                        </a:rPr>
                        <m:t>=</m:t>
                      </m:r>
                      <m:f>
                        <m:fPr>
                          <m:ctrlPr>
                            <a:rPr lang="en-US" sz="2400" i="1">
                              <a:latin typeface="Cambria Math"/>
                            </a:rPr>
                          </m:ctrlPr>
                        </m:fPr>
                        <m:num>
                          <m:r>
                            <a:rPr lang="en-US" sz="2400" i="1">
                              <a:latin typeface="Cambria Math"/>
                            </a:rPr>
                            <m:t>𝜕</m:t>
                          </m:r>
                          <m:d>
                            <m:dPr>
                              <m:ctrlPr>
                                <a:rPr lang="en-US" sz="2400" i="1">
                                  <a:latin typeface="Cambria Math"/>
                                </a:rPr>
                              </m:ctrlPr>
                            </m:dPr>
                            <m:e>
                              <m:r>
                                <a:rPr lang="en-US" sz="2400" i="1">
                                  <a:latin typeface="Cambria Math"/>
                                </a:rPr>
                                <m:t>𝐿</m:t>
                              </m:r>
                              <m:r>
                                <a:rPr lang="en-US" sz="2400" i="1">
                                  <a:latin typeface="Cambria Math"/>
                                </a:rPr>
                                <m:t>+</m:t>
                              </m:r>
                              <m:f>
                                <m:fPr>
                                  <m:ctrlPr>
                                    <a:rPr lang="en-US" sz="2400" i="1">
                                      <a:latin typeface="Cambria Math"/>
                                    </a:rPr>
                                  </m:ctrlPr>
                                </m:fPr>
                                <m:num>
                                  <m:r>
                                    <a:rPr lang="en-US" sz="2400" i="1">
                                      <a:latin typeface="Cambria Math"/>
                                    </a:rPr>
                                    <m:t>𝑑𝐹</m:t>
                                  </m:r>
                                </m:num>
                                <m:den>
                                  <m:r>
                                    <a:rPr lang="en-US" sz="2400" i="1">
                                      <a:latin typeface="Cambria Math"/>
                                    </a:rPr>
                                    <m:t>𝑑𝑡</m:t>
                                  </m:r>
                                </m:den>
                              </m:f>
                            </m:e>
                          </m:d>
                        </m:num>
                        <m:den>
                          <m:r>
                            <a:rPr lang="en-US" sz="2400" i="1">
                              <a:latin typeface="Cambria Math"/>
                            </a:rPr>
                            <m:t>𝜕</m:t>
                          </m:r>
                          <m:r>
                            <a:rPr lang="en-US" sz="2400" i="1">
                              <a:latin typeface="Cambria Math"/>
                            </a:rPr>
                            <m:t>𝑞</m:t>
                          </m:r>
                        </m:den>
                      </m:f>
                      <m:r>
                        <a:rPr lang="en-US" sz="2400" i="1">
                          <a:latin typeface="Cambria Math"/>
                        </a:rPr>
                        <m:t>,</m:t>
                      </m:r>
                    </m:oMath>
                  </m:oMathPara>
                </a14:m>
                <a:endParaRPr lang="en-US" sz="2400" dirty="0"/>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m:t>
                          </m:r>
                        </m:num>
                        <m:den>
                          <m:r>
                            <a:rPr lang="en-US" sz="2400" i="1">
                              <a:latin typeface="Cambria Math"/>
                            </a:rPr>
                            <m:t>𝑑𝑡</m:t>
                          </m:r>
                        </m:den>
                      </m:f>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𝐹</m:t>
                              </m:r>
                              <m:r>
                                <a:rPr lang="en-US" sz="2400" i="1">
                                  <a:latin typeface="Cambria Math"/>
                                </a:rPr>
                                <m:t>(</m:t>
                              </m:r>
                              <m:r>
                                <a:rPr lang="en-US" sz="2400" i="1">
                                  <a:latin typeface="Cambria Math"/>
                                </a:rPr>
                                <m:t>𝑞</m:t>
                              </m:r>
                              <m:r>
                                <a:rPr lang="en-US" sz="2400" i="1">
                                  <a:latin typeface="Cambria Math"/>
                                </a:rPr>
                                <m:t>,</m:t>
                              </m:r>
                              <m:r>
                                <a:rPr lang="en-US" sz="2400" i="1">
                                  <a:latin typeface="Cambria Math"/>
                                </a:rPr>
                                <m:t>𝑡</m:t>
                              </m:r>
                              <m:r>
                                <a:rPr lang="en-US" sz="2400" i="1">
                                  <a:latin typeface="Cambria Math"/>
                                </a:rPr>
                                <m:t>)</m:t>
                              </m:r>
                            </m:num>
                            <m:den>
                              <m:r>
                                <a:rPr lang="en-US" sz="2400" i="1">
                                  <a:latin typeface="Cambria Math"/>
                                </a:rPr>
                                <m:t>𝜕</m:t>
                              </m:r>
                              <m:r>
                                <a:rPr lang="en-US" sz="2400" i="1">
                                  <a:latin typeface="Cambria Math"/>
                                </a:rPr>
                                <m:t>𝑞</m:t>
                              </m:r>
                            </m:den>
                          </m:f>
                        </m:e>
                      </m:d>
                      <m:r>
                        <a:rPr lang="en-US" sz="2400" i="1">
                          <a:latin typeface="Cambria Math"/>
                        </a:rPr>
                        <m:t>=</m:t>
                      </m:r>
                      <m:f>
                        <m:fPr>
                          <m:ctrlPr>
                            <a:rPr lang="en-US" sz="2400" i="1">
                              <a:latin typeface="Cambria Math"/>
                            </a:rPr>
                          </m:ctrlPr>
                        </m:fPr>
                        <m:num>
                          <m:r>
                            <a:rPr lang="en-US" sz="2400" i="1">
                              <a:latin typeface="Cambria Math"/>
                            </a:rPr>
                            <m:t>𝜕</m:t>
                          </m:r>
                        </m:num>
                        <m:den>
                          <m:r>
                            <a:rPr lang="en-US" sz="2400" i="1">
                              <a:latin typeface="Cambria Math"/>
                            </a:rPr>
                            <m:t>𝜕</m:t>
                          </m:r>
                          <m:r>
                            <a:rPr lang="en-US" sz="2400" i="1">
                              <a:latin typeface="Cambria Math"/>
                            </a:rPr>
                            <m:t>𝑞</m:t>
                          </m:r>
                        </m:den>
                      </m:f>
                      <m:d>
                        <m:dPr>
                          <m:ctrlPr>
                            <a:rPr lang="en-US" sz="2400" i="1">
                              <a:latin typeface="Cambria Math"/>
                            </a:rPr>
                          </m:ctrlPr>
                        </m:dPr>
                        <m:e>
                          <m:f>
                            <m:fPr>
                              <m:ctrlPr>
                                <a:rPr lang="en-US" sz="2400" i="1">
                                  <a:latin typeface="Cambria Math"/>
                                </a:rPr>
                              </m:ctrlPr>
                            </m:fPr>
                            <m:num>
                              <m:r>
                                <a:rPr lang="en-US" sz="2400" i="1">
                                  <a:latin typeface="Cambria Math"/>
                                </a:rPr>
                                <m:t>𝑑𝐹</m:t>
                              </m:r>
                              <m:r>
                                <a:rPr lang="en-US" sz="2400" i="1">
                                  <a:latin typeface="Cambria Math"/>
                                </a:rPr>
                                <m:t>(</m:t>
                              </m:r>
                              <m:r>
                                <a:rPr lang="en-US" sz="2400" i="1">
                                  <a:latin typeface="Cambria Math"/>
                                </a:rPr>
                                <m:t>𝑞</m:t>
                              </m:r>
                              <m:r>
                                <a:rPr lang="en-US" sz="2400" i="1">
                                  <a:latin typeface="Cambria Math"/>
                                </a:rPr>
                                <m:t>,</m:t>
                              </m:r>
                              <m:r>
                                <a:rPr lang="en-US" sz="2400" i="1">
                                  <a:latin typeface="Cambria Math"/>
                                </a:rPr>
                                <m:t>𝑡</m:t>
                              </m:r>
                              <m:r>
                                <a:rPr lang="en-US" sz="2400" i="1">
                                  <a:latin typeface="Cambria Math"/>
                                </a:rPr>
                                <m:t>)</m:t>
                              </m:r>
                            </m:num>
                            <m:den>
                              <m:r>
                                <a:rPr lang="en-US" sz="2400" i="1">
                                  <a:latin typeface="Cambria Math"/>
                                </a:rPr>
                                <m:t>𝑑𝑡</m:t>
                              </m:r>
                            </m:den>
                          </m:f>
                        </m:e>
                      </m:d>
                      <m:r>
                        <a:rPr lang="en-US" sz="2400" i="1">
                          <a:latin typeface="Cambria Math"/>
                        </a:rPr>
                        <m:t>,</m:t>
                      </m:r>
                    </m:oMath>
                  </m:oMathPara>
                </a14:m>
                <a:endParaRPr lang="en-US" sz="2400" dirty="0"/>
              </a:p>
              <a:p>
                <a:pPr algn="just"/>
                <a:r>
                  <a:rPr lang="en-US" sz="2400" i="1" dirty="0"/>
                  <a:t> </a:t>
                </a:r>
                <a14:m>
                  <m:oMath xmlns:m="http://schemas.openxmlformats.org/officeDocument/2006/math">
                    <m:f>
                      <m:fPr>
                        <m:ctrlPr>
                          <a:rPr lang="en-US" sz="2400" i="1">
                            <a:latin typeface="Cambria Math"/>
                          </a:rPr>
                        </m:ctrlPr>
                      </m:fPr>
                      <m:num>
                        <m:sSup>
                          <m:sSupPr>
                            <m:ctrlPr>
                              <a:rPr lang="en-US" sz="2400" i="1">
                                <a:latin typeface="Cambria Math"/>
                              </a:rPr>
                            </m:ctrlPr>
                          </m:sSupPr>
                          <m:e>
                            <m:r>
                              <a:rPr lang="en-US" sz="2400" i="1">
                                <a:latin typeface="Cambria Math"/>
                              </a:rPr>
                              <m:t>𝜕</m:t>
                            </m:r>
                          </m:e>
                          <m:sup>
                            <m:r>
                              <a:rPr lang="en-US" sz="2400" i="1">
                                <a:latin typeface="Cambria Math"/>
                              </a:rPr>
                              <m:t>2</m:t>
                            </m:r>
                          </m:sup>
                        </m:sSup>
                        <m:r>
                          <a:rPr lang="en-US" sz="2400" i="1">
                            <a:latin typeface="Cambria Math"/>
                          </a:rPr>
                          <m:t>𝐹</m:t>
                        </m:r>
                        <m:r>
                          <a:rPr lang="en-US" sz="2400" i="1">
                            <a:latin typeface="Cambria Math"/>
                          </a:rPr>
                          <m:t>(</m:t>
                        </m:r>
                        <m:r>
                          <a:rPr lang="en-US" sz="2400" i="1">
                            <a:latin typeface="Cambria Math"/>
                          </a:rPr>
                          <m:t>𝑞</m:t>
                        </m:r>
                        <m:r>
                          <a:rPr lang="en-US" sz="2400" i="1">
                            <a:latin typeface="Cambria Math"/>
                          </a:rPr>
                          <m:t>,</m:t>
                        </m:r>
                        <m:r>
                          <a:rPr lang="en-US" sz="2400" i="1">
                            <a:latin typeface="Cambria Math"/>
                          </a:rPr>
                          <m:t>𝑡</m:t>
                        </m:r>
                        <m:r>
                          <a:rPr lang="en-US" sz="2400" i="1">
                            <a:latin typeface="Cambria Math"/>
                          </a:rPr>
                          <m:t>)</m:t>
                        </m:r>
                      </m:num>
                      <m:den>
                        <m:r>
                          <a:rPr lang="en-US" sz="2400" i="1">
                            <a:latin typeface="Cambria Math"/>
                          </a:rPr>
                          <m:t>𝜕</m:t>
                        </m:r>
                        <m:sSup>
                          <m:sSupPr>
                            <m:ctrlPr>
                              <a:rPr lang="en-US" sz="2400" i="1">
                                <a:latin typeface="Cambria Math"/>
                              </a:rPr>
                            </m:ctrlPr>
                          </m:sSupPr>
                          <m:e>
                            <m:r>
                              <a:rPr lang="en-US" sz="2400" i="1">
                                <a:latin typeface="Cambria Math"/>
                              </a:rPr>
                              <m:t>𝑞</m:t>
                            </m:r>
                          </m:e>
                          <m:sup>
                            <m:r>
                              <a:rPr lang="en-US" sz="2400" i="1">
                                <a:latin typeface="Cambria Math"/>
                              </a:rPr>
                              <m:t>2</m:t>
                            </m:r>
                          </m:sup>
                        </m:sSup>
                      </m:den>
                    </m:f>
                    <m:acc>
                      <m:accPr>
                        <m:chr m:val="̇"/>
                        <m:ctrlPr>
                          <a:rPr lang="en-US" sz="2400" i="1">
                            <a:latin typeface="Cambria Math"/>
                          </a:rPr>
                        </m:ctrlPr>
                      </m:accPr>
                      <m:e>
                        <m:r>
                          <a:rPr lang="en-US" sz="2400" i="1">
                            <a:latin typeface="Cambria Math"/>
                          </a:rPr>
                          <m:t>𝑞</m:t>
                        </m:r>
                      </m:e>
                    </m:acc>
                    <m:r>
                      <a:rPr lang="en-US" sz="2400" i="1">
                        <a:latin typeface="Cambria Math"/>
                      </a:rPr>
                      <m:t>+</m:t>
                    </m:r>
                    <m:f>
                      <m:fPr>
                        <m:ctrlPr>
                          <a:rPr lang="en-US" sz="2400" i="1">
                            <a:latin typeface="Cambria Math"/>
                          </a:rPr>
                        </m:ctrlPr>
                      </m:fPr>
                      <m:num>
                        <m:sSup>
                          <m:sSupPr>
                            <m:ctrlPr>
                              <a:rPr lang="en-US" sz="2400" i="1">
                                <a:latin typeface="Cambria Math"/>
                              </a:rPr>
                            </m:ctrlPr>
                          </m:sSupPr>
                          <m:e>
                            <m:r>
                              <a:rPr lang="en-US" sz="2400" i="1">
                                <a:latin typeface="Cambria Math"/>
                              </a:rPr>
                              <m:t>𝜕</m:t>
                            </m:r>
                          </m:e>
                          <m:sup>
                            <m:r>
                              <a:rPr lang="en-US" sz="2400" i="1">
                                <a:latin typeface="Cambria Math"/>
                              </a:rPr>
                              <m:t>2</m:t>
                            </m:r>
                          </m:sup>
                        </m:sSup>
                        <m:r>
                          <a:rPr lang="en-US" sz="2400" i="1">
                            <a:latin typeface="Cambria Math"/>
                          </a:rPr>
                          <m:t>𝐹</m:t>
                        </m:r>
                        <m:r>
                          <a:rPr lang="en-US" sz="2400" i="1">
                            <a:latin typeface="Cambria Math"/>
                          </a:rPr>
                          <m:t>(</m:t>
                        </m:r>
                        <m:r>
                          <a:rPr lang="en-US" sz="2400" i="1">
                            <a:latin typeface="Cambria Math"/>
                          </a:rPr>
                          <m:t>𝑞</m:t>
                        </m:r>
                        <m:r>
                          <a:rPr lang="en-US" sz="2400" i="1">
                            <a:latin typeface="Cambria Math"/>
                          </a:rPr>
                          <m:t>,</m:t>
                        </m:r>
                        <m:r>
                          <a:rPr lang="en-US" sz="2400" i="1">
                            <a:latin typeface="Cambria Math"/>
                          </a:rPr>
                          <m:t>𝑡</m:t>
                        </m:r>
                        <m:r>
                          <a:rPr lang="en-US" sz="2400" i="1">
                            <a:latin typeface="Cambria Math"/>
                          </a:rPr>
                          <m:t>)</m:t>
                        </m:r>
                      </m:num>
                      <m:den>
                        <m:r>
                          <a:rPr lang="en-US" sz="2400" i="1">
                            <a:latin typeface="Cambria Math"/>
                          </a:rPr>
                          <m:t>𝜕</m:t>
                        </m:r>
                        <m:r>
                          <a:rPr lang="en-US" sz="2400" i="1">
                            <a:latin typeface="Cambria Math"/>
                          </a:rPr>
                          <m:t>𝑡</m:t>
                        </m:r>
                        <m:r>
                          <a:rPr lang="en-US" sz="2400" i="1">
                            <a:latin typeface="Cambria Math"/>
                          </a:rPr>
                          <m:t>𝜕</m:t>
                        </m:r>
                        <m:r>
                          <a:rPr lang="en-US" sz="2400" i="1">
                            <a:latin typeface="Cambria Math"/>
                          </a:rPr>
                          <m:t>𝑞</m:t>
                        </m:r>
                      </m:den>
                    </m:f>
                    <m:r>
                      <a:rPr lang="en-US" sz="2400" i="1">
                        <a:latin typeface="Cambria Math"/>
                      </a:rPr>
                      <m:t>=</m:t>
                    </m:r>
                    <m:f>
                      <m:fPr>
                        <m:ctrlPr>
                          <a:rPr lang="en-US" sz="2400" i="1">
                            <a:latin typeface="Cambria Math"/>
                          </a:rPr>
                        </m:ctrlPr>
                      </m:fPr>
                      <m:num>
                        <m:sSup>
                          <m:sSupPr>
                            <m:ctrlPr>
                              <a:rPr lang="en-US" sz="2400" i="1">
                                <a:latin typeface="Cambria Math"/>
                              </a:rPr>
                            </m:ctrlPr>
                          </m:sSupPr>
                          <m:e>
                            <m:r>
                              <a:rPr lang="en-US" sz="2400" i="1">
                                <a:latin typeface="Cambria Math"/>
                              </a:rPr>
                              <m:t>𝜕</m:t>
                            </m:r>
                          </m:e>
                          <m:sup>
                            <m:r>
                              <a:rPr lang="en-US" sz="2400" i="1">
                                <a:latin typeface="Cambria Math"/>
                              </a:rPr>
                              <m:t>2</m:t>
                            </m:r>
                          </m:sup>
                        </m:sSup>
                        <m:r>
                          <a:rPr lang="en-US" sz="2400" i="1">
                            <a:latin typeface="Cambria Math"/>
                          </a:rPr>
                          <m:t>𝐹</m:t>
                        </m:r>
                        <m:r>
                          <a:rPr lang="en-US" sz="2400" i="1">
                            <a:latin typeface="Cambria Math"/>
                          </a:rPr>
                          <m:t>(</m:t>
                        </m:r>
                        <m:r>
                          <a:rPr lang="en-US" sz="2400" i="1">
                            <a:latin typeface="Cambria Math"/>
                          </a:rPr>
                          <m:t>𝑞</m:t>
                        </m:r>
                        <m:r>
                          <a:rPr lang="en-US" sz="2400" i="1">
                            <a:latin typeface="Cambria Math"/>
                          </a:rPr>
                          <m:t>,</m:t>
                        </m:r>
                        <m:r>
                          <a:rPr lang="en-US" sz="2400" i="1">
                            <a:latin typeface="Cambria Math"/>
                          </a:rPr>
                          <m:t>𝑡</m:t>
                        </m:r>
                        <m:r>
                          <a:rPr lang="en-US" sz="2400" i="1">
                            <a:latin typeface="Cambria Math"/>
                          </a:rPr>
                          <m:t>)</m:t>
                        </m:r>
                      </m:num>
                      <m:den>
                        <m:r>
                          <a:rPr lang="en-US" sz="2400" i="1">
                            <a:latin typeface="Cambria Math"/>
                          </a:rPr>
                          <m:t>𝜕</m:t>
                        </m:r>
                        <m:sSup>
                          <m:sSupPr>
                            <m:ctrlPr>
                              <a:rPr lang="en-US" sz="2400" i="1">
                                <a:latin typeface="Cambria Math"/>
                              </a:rPr>
                            </m:ctrlPr>
                          </m:sSupPr>
                          <m:e>
                            <m:r>
                              <a:rPr lang="en-US" sz="2400" i="1">
                                <a:latin typeface="Cambria Math"/>
                              </a:rPr>
                              <m:t>𝑞</m:t>
                            </m:r>
                          </m:e>
                          <m:sup>
                            <m:r>
                              <a:rPr lang="en-US" sz="2400" i="1">
                                <a:latin typeface="Cambria Math"/>
                              </a:rPr>
                              <m:t>2</m:t>
                            </m:r>
                          </m:sup>
                        </m:sSup>
                      </m:den>
                    </m:f>
                    <m:acc>
                      <m:accPr>
                        <m:chr m:val="̇"/>
                        <m:ctrlPr>
                          <a:rPr lang="en-US" sz="2400" i="1">
                            <a:latin typeface="Cambria Math"/>
                          </a:rPr>
                        </m:ctrlPr>
                      </m:accPr>
                      <m:e>
                        <m:r>
                          <a:rPr lang="en-US" sz="2400" i="1">
                            <a:latin typeface="Cambria Math"/>
                          </a:rPr>
                          <m:t>𝑞</m:t>
                        </m:r>
                      </m:e>
                    </m:acc>
                    <m:r>
                      <a:rPr lang="en-US" sz="2400" i="1">
                        <a:latin typeface="Cambria Math"/>
                      </a:rPr>
                      <m:t>+</m:t>
                    </m:r>
                    <m:f>
                      <m:fPr>
                        <m:ctrlPr>
                          <a:rPr lang="en-US" sz="2400" i="1">
                            <a:latin typeface="Cambria Math"/>
                          </a:rPr>
                        </m:ctrlPr>
                      </m:fPr>
                      <m:num>
                        <m:sSup>
                          <m:sSupPr>
                            <m:ctrlPr>
                              <a:rPr lang="en-US" sz="2400" i="1">
                                <a:latin typeface="Cambria Math"/>
                              </a:rPr>
                            </m:ctrlPr>
                          </m:sSupPr>
                          <m:e>
                            <m:r>
                              <a:rPr lang="en-US" sz="2400" i="1">
                                <a:latin typeface="Cambria Math"/>
                              </a:rPr>
                              <m:t>𝜕</m:t>
                            </m:r>
                          </m:e>
                          <m:sup>
                            <m:r>
                              <a:rPr lang="en-US" sz="2400" i="1">
                                <a:latin typeface="Cambria Math"/>
                              </a:rPr>
                              <m:t>2</m:t>
                            </m:r>
                          </m:sup>
                        </m:sSup>
                        <m:r>
                          <a:rPr lang="en-US" sz="2400" i="1">
                            <a:latin typeface="Cambria Math"/>
                          </a:rPr>
                          <m:t>𝐹</m:t>
                        </m:r>
                        <m:r>
                          <a:rPr lang="en-US" sz="2400" i="1">
                            <a:latin typeface="Cambria Math"/>
                          </a:rPr>
                          <m:t>(</m:t>
                        </m:r>
                        <m:r>
                          <a:rPr lang="en-US" sz="2400" i="1">
                            <a:latin typeface="Cambria Math"/>
                          </a:rPr>
                          <m:t>𝑞</m:t>
                        </m:r>
                        <m:r>
                          <a:rPr lang="en-US" sz="2400" i="1">
                            <a:latin typeface="Cambria Math"/>
                          </a:rPr>
                          <m:t>,</m:t>
                        </m:r>
                        <m:r>
                          <a:rPr lang="en-US" sz="2400" i="1">
                            <a:latin typeface="Cambria Math"/>
                          </a:rPr>
                          <m:t>𝑡</m:t>
                        </m:r>
                        <m:r>
                          <a:rPr lang="en-US" sz="2400" i="1">
                            <a:latin typeface="Cambria Math"/>
                          </a:rPr>
                          <m:t>)</m:t>
                        </m:r>
                      </m:num>
                      <m:den>
                        <m:r>
                          <a:rPr lang="en-US" sz="2400" i="1">
                            <a:latin typeface="Cambria Math"/>
                          </a:rPr>
                          <m:t>𝜕</m:t>
                        </m:r>
                        <m:r>
                          <a:rPr lang="en-US" sz="2400" i="1">
                            <a:latin typeface="Cambria Math"/>
                          </a:rPr>
                          <m:t>𝑞</m:t>
                        </m:r>
                        <m:r>
                          <a:rPr lang="en-US" sz="2400" i="1">
                            <a:latin typeface="Cambria Math"/>
                          </a:rPr>
                          <m:t>𝜕</m:t>
                        </m:r>
                        <m:r>
                          <a:rPr lang="en-US" sz="2400" i="1">
                            <a:latin typeface="Cambria Math"/>
                          </a:rPr>
                          <m:t>𝑡</m:t>
                        </m:r>
                      </m:den>
                    </m:f>
                    <m:r>
                      <a:rPr lang="en-US" sz="2400" i="1">
                        <a:latin typeface="Cambria Math"/>
                      </a:rPr>
                      <m:t>,</m:t>
                    </m:r>
                  </m:oMath>
                </a14:m>
                <a:endParaRPr lang="en-US" sz="2400" dirty="0"/>
              </a:p>
              <a:p>
                <a:pPr algn="just"/>
                <a:r>
                  <a:rPr lang="en-US" sz="2400" dirty="0"/>
                  <a:t>which is indeed true, due to the </a:t>
                </a:r>
                <a:r>
                  <a:rPr lang="en-US" sz="2400" dirty="0" err="1" smtClean="0"/>
                  <a:t>commutivity</a:t>
                </a:r>
                <a:r>
                  <a:rPr lang="en-US" sz="2400" dirty="0" smtClean="0"/>
                  <a:t> </a:t>
                </a:r>
                <a:r>
                  <a:rPr lang="en-US" sz="2400" dirty="0"/>
                  <a:t>of partial derivatives</a:t>
                </a:r>
                <a:r>
                  <a:rPr lang="en-US" sz="2400" dirty="0" smtClean="0"/>
                  <a:t>.</a:t>
                </a:r>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609600" y="1388762"/>
                <a:ext cx="8305800" cy="4050661"/>
              </a:xfrm>
              <a:prstGeom prst="rect">
                <a:avLst/>
              </a:prstGeom>
              <a:blipFill rotWithShape="1">
                <a:blip r:embed="rId3" cstate="print"/>
                <a:stretch>
                  <a:fillRect l="-1101" r="-1027" b="-2560"/>
                </a:stretch>
              </a:blipFill>
            </p:spPr>
            <p:txBody>
              <a:bodyPr/>
              <a:lstStyle/>
              <a:p>
                <a:r>
                  <a:rPr lang="en-US">
                    <a:noFill/>
                  </a:rPr>
                  <a:t> </a:t>
                </a:r>
              </a:p>
            </p:txBody>
          </p:sp>
        </mc:Fallback>
      </mc:AlternateContent>
    </p:spTree>
    <p:extLst>
      <p:ext uri="{BB962C8B-B14F-4D97-AF65-F5344CB8AC3E}">
        <p14:creationId xmlns:p14="http://schemas.microsoft.com/office/powerpoint/2010/main" xmlns="" val="25797255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838200" y="488291"/>
                <a:ext cx="7620000" cy="5536580"/>
              </a:xfrm>
              <a:prstGeom prst="rect">
                <a:avLst/>
              </a:prstGeom>
            </p:spPr>
            <p:txBody>
              <a:bodyPr wrap="square">
                <a:spAutoFit/>
              </a:bodyPr>
              <a:lstStyle/>
              <a:p>
                <a:r>
                  <a:rPr lang="en-US" sz="2400" b="1" dirty="0"/>
                  <a:t>Question:</a:t>
                </a:r>
                <a:endParaRPr lang="en-US" sz="2400" dirty="0"/>
              </a:p>
              <a:p>
                <a:r>
                  <a:rPr lang="en-US" sz="2400" i="1" dirty="0"/>
                  <a:t> </a:t>
                </a:r>
                <a:endParaRPr lang="en-US" sz="2400" dirty="0"/>
              </a:p>
              <a:p>
                <a:r>
                  <a:rPr lang="en-US" sz="2400" dirty="0"/>
                  <a:t>Find the Legendre transform of </a:t>
                </a:r>
                <a14:m>
                  <m:oMath xmlns:m="http://schemas.openxmlformats.org/officeDocument/2006/math">
                    <m:r>
                      <a:rPr lang="en-US" sz="2400" i="1"/>
                      <m:t>𝐹</m:t>
                    </m:r>
                    <m:r>
                      <a:rPr lang="en-US" sz="2400" i="1"/>
                      <m:t>(</m:t>
                    </m:r>
                    <m:r>
                      <a:rPr lang="en-US" sz="2400" i="1"/>
                      <m:t>𝑥</m:t>
                    </m:r>
                    <m:r>
                      <a:rPr lang="en-US" sz="2400" i="1"/>
                      <m:t>)=</m:t>
                    </m:r>
                    <m:sSup>
                      <m:sSupPr>
                        <m:ctrlPr>
                          <a:rPr lang="en-US" sz="2400" i="1"/>
                        </m:ctrlPr>
                      </m:sSupPr>
                      <m:e>
                        <m:r>
                          <a:rPr lang="en-US" sz="2400" i="1"/>
                          <m:t>𝑥</m:t>
                        </m:r>
                      </m:e>
                      <m:sup>
                        <m:r>
                          <a:rPr lang="en-US" sz="2400" i="1"/>
                          <m:t>𝑛</m:t>
                        </m:r>
                      </m:sup>
                    </m:sSup>
                  </m:oMath>
                </a14:m>
                <a:r>
                  <a:rPr lang="en-US" sz="2400" dirty="0"/>
                  <a:t>, and verify that </a:t>
                </a:r>
                <a14:m>
                  <m:oMath xmlns:m="http://schemas.openxmlformats.org/officeDocument/2006/math">
                    <m:r>
                      <a:rPr lang="en-US" sz="2400" i="1"/>
                      <m:t>𝑑𝐺</m:t>
                    </m:r>
                    <m:r>
                      <a:rPr lang="en-US" sz="2400" i="1"/>
                      <m:t>(</m:t>
                    </m:r>
                    <m:r>
                      <a:rPr lang="en-US" sz="2400" i="1"/>
                      <m:t>𝑠</m:t>
                    </m:r>
                    <m:r>
                      <a:rPr lang="en-US" sz="2400" i="1"/>
                      <m:t>)=</m:t>
                    </m:r>
                    <m:r>
                      <a:rPr lang="en-US" sz="2400" i="1"/>
                      <m:t>𝑑𝑠</m:t>
                    </m:r>
                    <m:r>
                      <a:rPr lang="en-US" sz="2400" i="1"/>
                      <m:t>= </m:t>
                    </m:r>
                    <m:r>
                      <a:rPr lang="en-US" sz="2400" i="1"/>
                      <m:t>𝑥</m:t>
                    </m:r>
                    <m:r>
                      <a:rPr lang="en-US" sz="2400" i="1"/>
                      <m:t>.</m:t>
                    </m:r>
                  </m:oMath>
                </a14:m>
                <a:endParaRPr lang="en-US" sz="2400" dirty="0"/>
              </a:p>
              <a:p>
                <a:r>
                  <a:rPr lang="en-US" sz="2400" b="1" dirty="0"/>
                  <a:t> </a:t>
                </a:r>
                <a:endParaRPr lang="en-US" sz="2400" dirty="0"/>
              </a:p>
              <a:p>
                <a:r>
                  <a:rPr lang="en-US" sz="2400" b="1" dirty="0"/>
                  <a:t>Solution:</a:t>
                </a:r>
                <a:endParaRPr lang="en-US" sz="2400" dirty="0"/>
              </a:p>
              <a:p>
                <a14:m>
                  <m:oMathPara xmlns:m="http://schemas.openxmlformats.org/officeDocument/2006/math">
                    <m:oMathParaPr>
                      <m:jc m:val="centerGroup"/>
                    </m:oMathParaPr>
                    <m:oMath xmlns:m="http://schemas.openxmlformats.org/officeDocument/2006/math">
                      <m:r>
                        <a:rPr lang="en-US" sz="2400" i="1"/>
                        <m:t>𝐹</m:t>
                      </m:r>
                      <m:r>
                        <a:rPr lang="en-US" sz="2400" i="1"/>
                        <m:t>(</m:t>
                      </m:r>
                      <m:r>
                        <a:rPr lang="en-US" sz="2400" i="1"/>
                        <m:t>𝑥</m:t>
                      </m:r>
                      <m:r>
                        <a:rPr lang="en-US" sz="2400" i="1"/>
                        <m:t>)=</m:t>
                      </m:r>
                      <m:sSup>
                        <m:sSupPr>
                          <m:ctrlPr>
                            <a:rPr lang="en-US" sz="2400" i="1"/>
                          </m:ctrlPr>
                        </m:sSupPr>
                        <m:e>
                          <m:r>
                            <a:rPr lang="en-US" sz="2400" i="1"/>
                            <m:t>𝑥</m:t>
                          </m:r>
                        </m:e>
                        <m:sup>
                          <m:r>
                            <a:rPr lang="en-US" sz="2400" i="1"/>
                            <m:t>𝑛</m:t>
                          </m:r>
                        </m:sup>
                      </m:sSup>
                    </m:oMath>
                  </m:oMathPara>
                </a14:m>
                <a:endParaRPr lang="en-US" sz="2400" dirty="0"/>
              </a:p>
              <a:p>
                <a:r>
                  <a:rPr lang="en-US" sz="2400" dirty="0"/>
                  <a:t>We have </a:t>
                </a:r>
                <a14:m>
                  <m:oMath xmlns:m="http://schemas.openxmlformats.org/officeDocument/2006/math">
                    <m:r>
                      <a:rPr lang="en-US" sz="2400" i="1"/>
                      <m:t>𝐹</m:t>
                    </m:r>
                    <m:r>
                      <a:rPr lang="en-US" sz="2400" i="1"/>
                      <m:t>’(</m:t>
                    </m:r>
                    <m:r>
                      <a:rPr lang="en-US" sz="2400" i="1"/>
                      <m:t>𝑥</m:t>
                    </m:r>
                    <m:r>
                      <a:rPr lang="en-US" sz="2400" i="1"/>
                      <m:t>)=</m:t>
                    </m:r>
                    <m:r>
                      <a:rPr lang="en-US" sz="2400" i="1"/>
                      <m:t>𝑛</m:t>
                    </m:r>
                    <m:sSup>
                      <m:sSupPr>
                        <m:ctrlPr>
                          <a:rPr lang="en-US" sz="2400" i="1"/>
                        </m:ctrlPr>
                      </m:sSupPr>
                      <m:e>
                        <m:r>
                          <a:rPr lang="en-US" sz="2400" i="1"/>
                          <m:t>𝑥</m:t>
                        </m:r>
                      </m:e>
                      <m:sup>
                        <m:r>
                          <a:rPr lang="en-US" sz="2400" i="1"/>
                          <m:t>𝑛</m:t>
                        </m:r>
                        <m:r>
                          <a:rPr lang="en-US" sz="2400" i="1"/>
                          <m:t>−1</m:t>
                        </m:r>
                      </m:sup>
                    </m:sSup>
                  </m:oMath>
                </a14:m>
                <a:r>
                  <a:rPr lang="en-US" sz="2400" dirty="0"/>
                  <a:t>, so </a:t>
                </a:r>
                <a14:m>
                  <m:oMath xmlns:m="http://schemas.openxmlformats.org/officeDocument/2006/math">
                    <m:r>
                      <a:rPr lang="en-US" sz="2400" i="1"/>
                      <m:t>𝑥</m:t>
                    </m:r>
                    <m:r>
                      <a:rPr lang="en-US" sz="2400" i="1"/>
                      <m:t>(</m:t>
                    </m:r>
                    <m:r>
                      <a:rPr lang="en-US" sz="2400" i="1"/>
                      <m:t>𝑠</m:t>
                    </m:r>
                    <m:r>
                      <a:rPr lang="en-US" sz="2400" i="1"/>
                      <m:t>) = </m:t>
                    </m:r>
                    <m:sSup>
                      <m:sSupPr>
                        <m:ctrlPr>
                          <a:rPr lang="en-US" sz="2400" i="1"/>
                        </m:ctrlPr>
                      </m:sSupPr>
                      <m:e>
                        <m:r>
                          <a:rPr lang="en-US" sz="2400" i="1"/>
                          <m:t>(</m:t>
                        </m:r>
                        <m:r>
                          <a:rPr lang="en-US" sz="2400" i="1"/>
                          <m:t>𝑠</m:t>
                        </m:r>
                        <m:r>
                          <a:rPr lang="en-US" sz="2400" i="1"/>
                          <m:t>/</m:t>
                        </m:r>
                        <m:r>
                          <a:rPr lang="en-US" sz="2400" i="1"/>
                          <m:t>𝑛</m:t>
                        </m:r>
                        <m:r>
                          <a:rPr lang="en-US" sz="2400" i="1"/>
                          <m:t>)</m:t>
                        </m:r>
                      </m:e>
                      <m:sup>
                        <m:r>
                          <a:rPr lang="en-US" sz="2400" i="1"/>
                          <m:t>1/(</m:t>
                        </m:r>
                        <m:r>
                          <a:rPr lang="en-US" sz="2400" i="1"/>
                          <m:t>𝑛</m:t>
                        </m:r>
                        <m:r>
                          <a:rPr lang="en-US" sz="2400" i="1"/>
                          <m:t>−1)</m:t>
                        </m:r>
                      </m:sup>
                    </m:sSup>
                  </m:oMath>
                </a14:m>
                <a:r>
                  <a:rPr lang="en-US" sz="2400" dirty="0"/>
                  <a:t>. </a:t>
                </a:r>
                <a:endParaRPr lang="en-US" sz="2400" dirty="0" smtClean="0"/>
              </a:p>
              <a:p>
                <a:r>
                  <a:rPr lang="en-US" sz="2400" dirty="0" smtClean="0"/>
                  <a:t>The </a:t>
                </a:r>
                <a:r>
                  <a:rPr lang="en-US" sz="2400" dirty="0"/>
                  <a:t>Legendre transform of</a:t>
                </a:r>
                <a:r>
                  <a:rPr lang="en-US" sz="2400" dirty="0" smtClean="0"/>
                  <a:t> </a:t>
                </a:r>
                <a14:m>
                  <m:oMath xmlns:m="http://schemas.openxmlformats.org/officeDocument/2006/math">
                    <m:r>
                      <a:rPr lang="en-US" sz="2400" i="1"/>
                      <m:t>𝐹</m:t>
                    </m:r>
                    <m:r>
                      <a:rPr lang="en-US" sz="2400" i="1"/>
                      <m:t>(</m:t>
                    </m:r>
                    <m:r>
                      <a:rPr lang="en-US" sz="2400" i="1"/>
                      <m:t>𝑥</m:t>
                    </m:r>
                    <m:r>
                      <a:rPr lang="en-US" sz="2400" i="1"/>
                      <m:t>)</m:t>
                    </m:r>
                  </m:oMath>
                </a14:m>
                <a:r>
                  <a:rPr lang="en-US" sz="2400" dirty="0"/>
                  <a:t> is then</a:t>
                </a:r>
              </a:p>
              <a:p>
                <a14:m>
                  <m:oMathPara xmlns:m="http://schemas.openxmlformats.org/officeDocument/2006/math">
                    <m:oMathParaPr>
                      <m:jc m:val="centerGroup"/>
                    </m:oMathParaPr>
                    <m:oMath xmlns:m="http://schemas.openxmlformats.org/officeDocument/2006/math">
                      <m:r>
                        <a:rPr lang="en-US" sz="2400" i="1"/>
                        <m:t>𝐺</m:t>
                      </m:r>
                      <m:r>
                        <a:rPr lang="en-US" sz="2400" i="1"/>
                        <m:t>(</m:t>
                      </m:r>
                      <m:r>
                        <a:rPr lang="en-US" sz="2400" i="1"/>
                        <m:t>𝑠</m:t>
                      </m:r>
                      <m:r>
                        <a:rPr lang="en-US" sz="2400" i="1"/>
                        <m:t>) = </m:t>
                      </m:r>
                      <m:r>
                        <a:rPr lang="en-US" sz="2400" i="1"/>
                        <m:t>𝑠𝑥</m:t>
                      </m:r>
                      <m:r>
                        <a:rPr lang="en-US" sz="2400" i="1"/>
                        <m:t>(</m:t>
                      </m:r>
                      <m:r>
                        <a:rPr lang="en-US" sz="2400" i="1"/>
                        <m:t>𝑠</m:t>
                      </m:r>
                      <m:r>
                        <a:rPr lang="en-US" sz="2400" i="1"/>
                        <m:t>)−</m:t>
                      </m:r>
                      <m:r>
                        <a:rPr lang="en-US" sz="2400" i="1"/>
                        <m:t>𝐹</m:t>
                      </m:r>
                      <m:r>
                        <a:rPr lang="en-US" sz="2400" i="1"/>
                        <m:t>(</m:t>
                      </m:r>
                      <m:r>
                        <a:rPr lang="en-US" sz="2400" i="1"/>
                        <m:t>𝑥</m:t>
                      </m:r>
                      <m:r>
                        <a:rPr lang="en-US" sz="2400" i="1"/>
                        <m:t>(</m:t>
                      </m:r>
                      <m:r>
                        <a:rPr lang="en-US" sz="2400" i="1"/>
                        <m:t>𝑠</m:t>
                      </m:r>
                      <m:r>
                        <a:rPr lang="en-US" sz="2400" i="1"/>
                        <m:t>))= </m:t>
                      </m:r>
                      <m:r>
                        <a:rPr lang="en-US" sz="2400" i="1"/>
                        <m:t>𝑠</m:t>
                      </m:r>
                      <m:r>
                        <a:rPr lang="en-US" sz="2400" i="1"/>
                        <m:t>. </m:t>
                      </m:r>
                      <m:sSup>
                        <m:sSupPr>
                          <m:ctrlPr>
                            <a:rPr lang="en-US" sz="2400" i="1"/>
                          </m:ctrlPr>
                        </m:sSupPr>
                        <m:e>
                          <m:r>
                            <a:rPr lang="en-US" sz="2400" i="1"/>
                            <m:t>(</m:t>
                          </m:r>
                          <m:r>
                            <a:rPr lang="en-US" sz="2400" i="1"/>
                            <m:t>𝑠</m:t>
                          </m:r>
                          <m:r>
                            <a:rPr lang="en-US" sz="2400" i="1"/>
                            <m:t>/</m:t>
                          </m:r>
                          <m:r>
                            <a:rPr lang="en-US" sz="2400" i="1"/>
                            <m:t>𝑛</m:t>
                          </m:r>
                          <m:r>
                            <a:rPr lang="en-US" sz="2400" i="1"/>
                            <m:t>)</m:t>
                          </m:r>
                        </m:e>
                        <m:sup>
                          <m:r>
                            <a:rPr lang="en-US" sz="2400" i="1"/>
                            <m:t>1/(</m:t>
                          </m:r>
                          <m:r>
                            <a:rPr lang="en-US" sz="2400" i="1"/>
                            <m:t>𝑛</m:t>
                          </m:r>
                          <m:r>
                            <a:rPr lang="en-US" sz="2400" i="1"/>
                            <m:t>−1)</m:t>
                          </m:r>
                        </m:sup>
                      </m:sSup>
                      <m:r>
                        <a:rPr lang="en-US" sz="2400" i="1"/>
                        <m:t>−</m:t>
                      </m:r>
                      <m:sSup>
                        <m:sSupPr>
                          <m:ctrlPr>
                            <a:rPr lang="en-US" sz="2400" i="1"/>
                          </m:ctrlPr>
                        </m:sSupPr>
                        <m:e>
                          <m:d>
                            <m:dPr>
                              <m:ctrlPr>
                                <a:rPr lang="en-US" sz="2400" i="1"/>
                              </m:ctrlPr>
                            </m:dPr>
                            <m:e>
                              <m:sSup>
                                <m:sSupPr>
                                  <m:ctrlPr>
                                    <a:rPr lang="en-US" sz="2400" i="1"/>
                                  </m:ctrlPr>
                                </m:sSupPr>
                                <m:e>
                                  <m:r>
                                    <a:rPr lang="en-US" sz="2400" i="1"/>
                                    <m:t>(</m:t>
                                  </m:r>
                                  <m:r>
                                    <a:rPr lang="en-US" sz="2400" i="1"/>
                                    <m:t>𝑠</m:t>
                                  </m:r>
                                  <m:r>
                                    <a:rPr lang="en-US" sz="2400" i="1"/>
                                    <m:t>/</m:t>
                                  </m:r>
                                  <m:r>
                                    <a:rPr lang="en-US" sz="2400" i="1"/>
                                    <m:t>𝑛</m:t>
                                  </m:r>
                                  <m:r>
                                    <a:rPr lang="en-US" sz="2400" i="1"/>
                                    <m:t>)</m:t>
                                  </m:r>
                                </m:e>
                                <m:sup>
                                  <m:r>
                                    <a:rPr lang="en-US" sz="2400" i="1"/>
                                    <m:t>1/(</m:t>
                                  </m:r>
                                  <m:r>
                                    <a:rPr lang="en-US" sz="2400" i="1"/>
                                    <m:t>𝑛</m:t>
                                  </m:r>
                                  <m:r>
                                    <a:rPr lang="en-US" sz="2400" i="1"/>
                                    <m:t>−1)</m:t>
                                  </m:r>
                                </m:sup>
                              </m:sSup>
                            </m:e>
                          </m:d>
                        </m:e>
                        <m:sup>
                          <m:r>
                            <a:rPr lang="en-US" sz="2400" i="1"/>
                            <m:t>𝑛</m:t>
                          </m:r>
                        </m:sup>
                      </m:sSup>
                    </m:oMath>
                  </m:oMathPara>
                </a14:m>
                <a:endParaRPr lang="en-US" sz="2400" dirty="0"/>
              </a:p>
              <a:p>
                <a14:m>
                  <m:oMathPara xmlns:m="http://schemas.openxmlformats.org/officeDocument/2006/math">
                    <m:oMathParaPr>
                      <m:jc m:val="centerGroup"/>
                    </m:oMathParaPr>
                    <m:oMath xmlns:m="http://schemas.openxmlformats.org/officeDocument/2006/math">
                      <m:r>
                        <a:rPr lang="en-US" sz="2400" i="1"/>
                        <m:t>=</m:t>
                      </m:r>
                      <m:r>
                        <a:rPr lang="en-US" sz="2400" i="1"/>
                        <m:t>𝑛</m:t>
                      </m:r>
                      <m:r>
                        <a:rPr lang="en-US" sz="2400" i="1"/>
                        <m:t>.</m:t>
                      </m:r>
                      <m:r>
                        <a:rPr lang="en-US" sz="2400" i="1"/>
                        <m:t>𝑠</m:t>
                      </m:r>
                      <m:r>
                        <a:rPr lang="en-US" sz="2400" i="1"/>
                        <m:t>/</m:t>
                      </m:r>
                      <m:r>
                        <a:rPr lang="en-US" sz="2400" i="1"/>
                        <m:t>𝑛</m:t>
                      </m:r>
                      <m:sSup>
                        <m:sSupPr>
                          <m:ctrlPr>
                            <a:rPr lang="en-US" sz="2400" i="1"/>
                          </m:ctrlPr>
                        </m:sSupPr>
                        <m:e>
                          <m:r>
                            <a:rPr lang="en-US" sz="2400" i="1"/>
                            <m:t>(</m:t>
                          </m:r>
                          <m:r>
                            <a:rPr lang="en-US" sz="2400" i="1"/>
                            <m:t>𝑠</m:t>
                          </m:r>
                          <m:r>
                            <a:rPr lang="en-US" sz="2400" i="1"/>
                            <m:t>/</m:t>
                          </m:r>
                          <m:r>
                            <a:rPr lang="en-US" sz="2400" i="1"/>
                            <m:t>𝑛</m:t>
                          </m:r>
                          <m:r>
                            <a:rPr lang="en-US" sz="2400" i="1"/>
                            <m:t>)</m:t>
                          </m:r>
                        </m:e>
                        <m:sup>
                          <m:r>
                            <a:rPr lang="en-US" sz="2400" i="1"/>
                            <m:t>1/(</m:t>
                          </m:r>
                          <m:r>
                            <a:rPr lang="en-US" sz="2400" i="1"/>
                            <m:t>𝑛</m:t>
                          </m:r>
                          <m:r>
                            <a:rPr lang="en-US" sz="2400" i="1"/>
                            <m:t>−1)</m:t>
                          </m:r>
                        </m:sup>
                      </m:sSup>
                      <m:r>
                        <a:rPr lang="en-US" sz="2400" i="1"/>
                        <m:t>−</m:t>
                      </m:r>
                      <m:sSup>
                        <m:sSupPr>
                          <m:ctrlPr>
                            <a:rPr lang="en-US" sz="2400" i="1"/>
                          </m:ctrlPr>
                        </m:sSupPr>
                        <m:e>
                          <m:r>
                            <a:rPr lang="en-US" sz="2400" i="1"/>
                            <m:t>(</m:t>
                          </m:r>
                          <m:r>
                            <a:rPr lang="en-US" sz="2400" i="1"/>
                            <m:t>𝑠</m:t>
                          </m:r>
                          <m:r>
                            <a:rPr lang="en-US" sz="2400" i="1"/>
                            <m:t>/</m:t>
                          </m:r>
                          <m:r>
                            <a:rPr lang="en-US" sz="2400" i="1"/>
                            <m:t>𝑛</m:t>
                          </m:r>
                          <m:r>
                            <a:rPr lang="en-US" sz="2400" i="1"/>
                            <m:t>)</m:t>
                          </m:r>
                        </m:e>
                        <m:sup>
                          <m:r>
                            <a:rPr lang="en-US" sz="2400" i="1"/>
                            <m:t>𝑛</m:t>
                          </m:r>
                          <m:r>
                            <a:rPr lang="en-US" sz="2400" i="1"/>
                            <m:t>/(</m:t>
                          </m:r>
                          <m:r>
                            <a:rPr lang="en-US" sz="2400" i="1"/>
                            <m:t>𝑛</m:t>
                          </m:r>
                          <m:r>
                            <a:rPr lang="en-US" sz="2400" i="1"/>
                            <m:t>−1)</m:t>
                          </m:r>
                        </m:sup>
                      </m:sSup>
                    </m:oMath>
                  </m:oMathPara>
                </a14:m>
                <a:endParaRPr lang="en-US" sz="2400" dirty="0"/>
              </a:p>
              <a:p>
                <a14:m>
                  <m:oMathPara xmlns:m="http://schemas.openxmlformats.org/officeDocument/2006/math">
                    <m:oMathParaPr>
                      <m:jc m:val="centerGroup"/>
                    </m:oMathParaPr>
                    <m:oMath xmlns:m="http://schemas.openxmlformats.org/officeDocument/2006/math">
                      <m:r>
                        <a:rPr lang="en-US" sz="2400" i="1" smtClean="0"/>
                        <m:t>=</m:t>
                      </m:r>
                      <m:d>
                        <m:dPr>
                          <m:ctrlPr>
                            <a:rPr lang="en-US" sz="2400" i="1"/>
                          </m:ctrlPr>
                        </m:dPr>
                        <m:e>
                          <m:r>
                            <a:rPr lang="en-US" sz="2400" i="1"/>
                            <m:t>𝑛</m:t>
                          </m:r>
                          <m:r>
                            <a:rPr lang="en-US" sz="2400" i="1"/>
                            <m:t>−1</m:t>
                          </m:r>
                        </m:e>
                      </m:d>
                      <m:sSup>
                        <m:sSupPr>
                          <m:ctrlPr>
                            <a:rPr lang="en-US" sz="2400" i="1"/>
                          </m:ctrlPr>
                        </m:sSupPr>
                        <m:e>
                          <m:d>
                            <m:dPr>
                              <m:ctrlPr>
                                <a:rPr lang="en-US" sz="2400" i="1"/>
                              </m:ctrlPr>
                            </m:dPr>
                            <m:e>
                              <m:f>
                                <m:fPr>
                                  <m:ctrlPr>
                                    <a:rPr lang="en-US" sz="2400" i="1"/>
                                  </m:ctrlPr>
                                </m:fPr>
                                <m:num>
                                  <m:r>
                                    <a:rPr lang="en-US" sz="2400" i="1"/>
                                    <m:t>𝑠</m:t>
                                  </m:r>
                                </m:num>
                                <m:den>
                                  <m:r>
                                    <a:rPr lang="en-US" sz="2400" i="1"/>
                                    <m:t>𝑛</m:t>
                                  </m:r>
                                </m:den>
                              </m:f>
                            </m:e>
                          </m:d>
                        </m:e>
                        <m:sup>
                          <m:f>
                            <m:fPr>
                              <m:ctrlPr>
                                <a:rPr lang="en-US" sz="2400" i="1"/>
                              </m:ctrlPr>
                            </m:fPr>
                            <m:num>
                              <m:r>
                                <a:rPr lang="en-US" sz="2400" i="1"/>
                                <m:t>𝑛</m:t>
                              </m:r>
                            </m:num>
                            <m:den>
                              <m:r>
                                <a:rPr lang="en-US" sz="2400" i="1"/>
                                <m:t>𝑛</m:t>
                              </m:r>
                              <m:r>
                                <a:rPr lang="en-US" sz="2400" i="1"/>
                                <m:t>−1</m:t>
                              </m:r>
                            </m:den>
                          </m:f>
                        </m:sup>
                      </m:sSup>
                      <m:r>
                        <a:rPr lang="en-US" sz="2400" i="1"/>
                        <m:t>.</m:t>
                      </m:r>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838200" y="488291"/>
                <a:ext cx="7620000" cy="5536580"/>
              </a:xfrm>
              <a:prstGeom prst="rect">
                <a:avLst/>
              </a:prstGeom>
              <a:blipFill rotWithShape="1">
                <a:blip r:embed="rId3" cstate="print"/>
                <a:stretch>
                  <a:fillRect l="-1280" t="-881"/>
                </a:stretch>
              </a:blipFill>
            </p:spPr>
            <p:txBody>
              <a:bodyPr/>
              <a:lstStyle/>
              <a:p>
                <a:r>
                  <a:rPr lang="en-US">
                    <a:noFill/>
                  </a:rPr>
                  <a:t> </a:t>
                </a:r>
              </a:p>
            </p:txBody>
          </p:sp>
        </mc:Fallback>
      </mc:AlternateContent>
    </p:spTree>
    <p:extLst>
      <p:ext uri="{BB962C8B-B14F-4D97-AF65-F5344CB8AC3E}">
        <p14:creationId xmlns:p14="http://schemas.microsoft.com/office/powerpoint/2010/main" xmlns="" val="15735365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extBox 1"/>
              <p:cNvSpPr txBox="1"/>
              <p:nvPr/>
            </p:nvSpPr>
            <p:spPr>
              <a:xfrm>
                <a:off x="609600" y="685800"/>
                <a:ext cx="7162800" cy="6001643"/>
              </a:xfrm>
              <a:prstGeom prst="rect">
                <a:avLst/>
              </a:prstGeom>
              <a:noFill/>
            </p:spPr>
            <p:txBody>
              <a:bodyPr wrap="square" rtlCol="0">
                <a:spAutoFit/>
              </a:bodyPr>
              <a:lstStyle/>
              <a:p>
                <a:pPr algn="just"/>
                <a:r>
                  <a:rPr lang="en-US" sz="2400" b="1" dirty="0" smtClean="0"/>
                  <a:t>Question:</a:t>
                </a:r>
                <a:endParaRPr lang="en-US" sz="2400" dirty="0"/>
              </a:p>
              <a:p>
                <a:pPr algn="just"/>
                <a:r>
                  <a:rPr lang="en-US" sz="2400" dirty="0"/>
                  <a:t>Let </a:t>
                </a:r>
                <a14:m>
                  <m:oMath xmlns:m="http://schemas.openxmlformats.org/officeDocument/2006/math">
                    <m:r>
                      <a:rPr lang="en-US" sz="2400" i="1" smtClean="0"/>
                      <m:t>𝐺</m:t>
                    </m:r>
                    <m:r>
                      <a:rPr lang="en-US" sz="2400" i="1" smtClean="0"/>
                      <m:t>(</m:t>
                    </m:r>
                    <m:r>
                      <a:rPr lang="en-US" sz="2400" i="1" smtClean="0"/>
                      <m:t>𝑠</m:t>
                    </m:r>
                    <m:r>
                      <a:rPr lang="en-US" sz="2400" i="1" smtClean="0"/>
                      <m:t>)</m:t>
                    </m:r>
                  </m:oMath>
                </a14:m>
                <a:r>
                  <a:rPr lang="en-US" sz="2400" dirty="0" smtClean="0"/>
                  <a:t> </a:t>
                </a:r>
                <a:r>
                  <a:rPr lang="en-US" sz="2400" dirty="0"/>
                  <a:t>be the Legendre transform of </a:t>
                </a:r>
                <a14:m>
                  <m:oMath xmlns:m="http://schemas.openxmlformats.org/officeDocument/2006/math">
                    <m:r>
                      <a:rPr lang="en-US" sz="2400" i="1"/>
                      <m:t>𝐹</m:t>
                    </m:r>
                    <m:r>
                      <a:rPr lang="en-US" sz="2400" i="1"/>
                      <m:t>(</m:t>
                    </m:r>
                    <m:r>
                      <a:rPr lang="en-US" sz="2400" i="1"/>
                      <m:t>𝑥</m:t>
                    </m:r>
                    <m:r>
                      <a:rPr lang="en-US" sz="2400" i="1"/>
                      <m:t>)</m:t>
                    </m:r>
                  </m:oMath>
                </a14:m>
                <a:r>
                  <a:rPr lang="en-US" sz="2400" dirty="0"/>
                  <a:t>. Show that if two different values of </a:t>
                </a:r>
                <a14:m>
                  <m:oMath xmlns:m="http://schemas.openxmlformats.org/officeDocument/2006/math">
                    <m:r>
                      <a:rPr lang="en-US" sz="2400" i="1"/>
                      <m:t>𝑠</m:t>
                    </m:r>
                  </m:oMath>
                </a14:m>
                <a:r>
                  <a:rPr lang="en-US" sz="2400" i="1" dirty="0"/>
                  <a:t> </a:t>
                </a:r>
                <a:r>
                  <a:rPr lang="en-US" sz="2400" dirty="0"/>
                  <a:t>yield the same value of </a:t>
                </a:r>
                <a14:m>
                  <m:oMath xmlns:m="http://schemas.openxmlformats.org/officeDocument/2006/math">
                    <m:r>
                      <a:rPr lang="en-US" sz="2400" i="1"/>
                      <m:t>𝐺</m:t>
                    </m:r>
                    <m:r>
                      <a:rPr lang="en-US" sz="2400" i="1"/>
                      <m:t>(</m:t>
                    </m:r>
                    <m:r>
                      <a:rPr lang="en-US" sz="2400" i="1"/>
                      <m:t>𝑠</m:t>
                    </m:r>
                    <m:r>
                      <a:rPr lang="en-US" sz="2400" i="1"/>
                      <m:t>),</m:t>
                    </m:r>
                  </m:oMath>
                </a14:m>
                <a:r>
                  <a:rPr lang="en-US" sz="2400" dirty="0"/>
                  <a:t> and if additionally the two associated values of </a:t>
                </a:r>
                <a14:m>
                  <m:oMath xmlns:m="http://schemas.openxmlformats.org/officeDocument/2006/math">
                    <m:r>
                      <a:rPr lang="en-US" sz="2400" i="1"/>
                      <m:t>𝑥</m:t>
                    </m:r>
                  </m:oMath>
                </a14:m>
                <a:r>
                  <a:rPr lang="en-US" sz="2400" i="1" dirty="0"/>
                  <a:t> </a:t>
                </a:r>
                <a:r>
                  <a:rPr lang="en-US" sz="2400" dirty="0"/>
                  <a:t>have the same sign, then </a:t>
                </a:r>
                <a14:m>
                  <m:oMath xmlns:m="http://schemas.openxmlformats.org/officeDocument/2006/math">
                    <m:r>
                      <a:rPr lang="en-US" sz="2400" i="1"/>
                      <m:t>𝐹</m:t>
                    </m:r>
                    <m:r>
                      <a:rPr lang="en-US" sz="2400" i="1"/>
                      <m:t>(</m:t>
                    </m:r>
                    <m:r>
                      <a:rPr lang="en-US" sz="2400" i="1"/>
                      <m:t>𝑥</m:t>
                    </m:r>
                    <m:r>
                      <a:rPr lang="en-US" sz="2400" i="1"/>
                      <m:t>)</m:t>
                    </m:r>
                  </m:oMath>
                </a14:m>
                <a:r>
                  <a:rPr lang="en-US" sz="2400" dirty="0"/>
                  <a:t> must have an inflection point (a point where the second derivative is zero).</a:t>
                </a:r>
              </a:p>
              <a:p>
                <a:pPr algn="just"/>
                <a:r>
                  <a:rPr lang="en-US" sz="2400" b="1" dirty="0"/>
                  <a:t> </a:t>
                </a:r>
                <a:endParaRPr lang="en-US" sz="2400" dirty="0"/>
              </a:p>
              <a:p>
                <a:pPr algn="just"/>
                <a:r>
                  <a:rPr lang="en-US" sz="2400" b="1" dirty="0"/>
                  <a:t>Solution:</a:t>
                </a:r>
                <a:endParaRPr lang="en-US" sz="2400" dirty="0"/>
              </a:p>
              <a:p>
                <a:pPr algn="just"/>
                <a:r>
                  <a:rPr lang="en-US" sz="2400" dirty="0"/>
                  <a:t>The value of </a:t>
                </a:r>
                <a14:m>
                  <m:oMath xmlns:m="http://schemas.openxmlformats.org/officeDocument/2006/math">
                    <m:r>
                      <a:rPr lang="en-US" sz="2400" i="1" dirty="0" smtClean="0">
                        <a:latin typeface="Cambria Math"/>
                      </a:rPr>
                      <m:t>𝐺</m:t>
                    </m:r>
                    <m:r>
                      <a:rPr lang="en-US" sz="2400" i="1" dirty="0" smtClean="0">
                        <a:latin typeface="Cambria Math"/>
                      </a:rPr>
                      <m:t>(</m:t>
                    </m:r>
                    <m:r>
                      <a:rPr lang="en-US" sz="2400" i="1" dirty="0" smtClean="0">
                        <a:latin typeface="Cambria Math"/>
                      </a:rPr>
                      <m:t>𝑠</m:t>
                    </m:r>
                    <m:r>
                      <a:rPr lang="en-US" sz="2400" i="1" dirty="0" smtClean="0">
                        <a:latin typeface="Cambria Math"/>
                      </a:rPr>
                      <m:t>(</m:t>
                    </m:r>
                    <m:r>
                      <a:rPr lang="en-US" sz="2400" i="1" dirty="0" smtClean="0">
                        <a:latin typeface="Cambria Math"/>
                      </a:rPr>
                      <m:t>𝑥</m:t>
                    </m:r>
                    <m:r>
                      <a:rPr lang="en-US" sz="2400" i="1" dirty="0" smtClean="0">
                        <a:latin typeface="Cambria Math"/>
                      </a:rPr>
                      <m:t>))</m:t>
                    </m:r>
                  </m:oMath>
                </a14:m>
                <a:r>
                  <a:rPr lang="en-US" sz="2400" dirty="0"/>
                  <a:t> as a function of </a:t>
                </a:r>
                <a14:m>
                  <m:oMath xmlns:m="http://schemas.openxmlformats.org/officeDocument/2006/math">
                    <m:r>
                      <a:rPr lang="en-US" sz="2400" i="1" dirty="0" smtClean="0">
                        <a:latin typeface="Cambria Math"/>
                      </a:rPr>
                      <m:t>𝑥</m:t>
                    </m:r>
                  </m:oMath>
                </a14:m>
                <a:r>
                  <a:rPr lang="en-US" sz="2400" i="1" dirty="0"/>
                  <a:t> </a:t>
                </a:r>
                <a:r>
                  <a:rPr lang="en-US" sz="2400" dirty="0"/>
                  <a:t>is </a:t>
                </a:r>
                <a14:m>
                  <m:oMath xmlns:m="http://schemas.openxmlformats.org/officeDocument/2006/math">
                    <m:r>
                      <a:rPr lang="en-US" sz="2400" i="1" dirty="0" smtClean="0">
                        <a:latin typeface="Cambria Math"/>
                      </a:rPr>
                      <m:t>𝐹</m:t>
                    </m:r>
                    <m:r>
                      <a:rPr lang="en-US" sz="2400" i="1" dirty="0" smtClean="0">
                        <a:latin typeface="Cambria Math"/>
                      </a:rPr>
                      <m:t>’(</m:t>
                    </m:r>
                    <m:r>
                      <a:rPr lang="en-US" sz="2400" i="1" dirty="0" smtClean="0">
                        <a:latin typeface="Cambria Math"/>
                      </a:rPr>
                      <m:t>𝑥</m:t>
                    </m:r>
                    <m:r>
                      <a:rPr lang="en-US" sz="2400" i="1" dirty="0" smtClean="0">
                        <a:latin typeface="Cambria Math"/>
                      </a:rPr>
                      <m:t>).</m:t>
                    </m:r>
                    <m:r>
                      <a:rPr lang="en-US" sz="2400" i="1" dirty="0" smtClean="0">
                        <a:latin typeface="Cambria Math"/>
                      </a:rPr>
                      <m:t>𝑥</m:t>
                    </m:r>
                    <m:r>
                      <a:rPr lang="en-US" sz="2400" i="1" dirty="0" smtClean="0">
                        <a:latin typeface="Cambria Math"/>
                      </a:rPr>
                      <m:t>−</m:t>
                    </m:r>
                    <m:r>
                      <a:rPr lang="en-US" sz="2400" i="1" dirty="0" smtClean="0">
                        <a:latin typeface="Cambria Math"/>
                      </a:rPr>
                      <m:t>𝐹</m:t>
                    </m:r>
                    <m:r>
                      <a:rPr lang="en-US" sz="2400" i="1" dirty="0" smtClean="0">
                        <a:latin typeface="Cambria Math"/>
                      </a:rPr>
                      <m:t>(</m:t>
                    </m:r>
                    <m:r>
                      <a:rPr lang="en-US" sz="2400" i="1" dirty="0" smtClean="0">
                        <a:latin typeface="Cambria Math"/>
                      </a:rPr>
                      <m:t>𝑥</m:t>
                    </m:r>
                    <m:r>
                      <a:rPr lang="en-US" sz="2400" i="1" dirty="0" smtClean="0">
                        <a:latin typeface="Cambria Math"/>
                      </a:rPr>
                      <m:t>).</m:t>
                    </m:r>
                  </m:oMath>
                </a14:m>
                <a:r>
                  <a:rPr lang="en-US" sz="2400" dirty="0"/>
                  <a:t> We are given that this function has the same value for two different values of </a:t>
                </a:r>
                <a14:m>
                  <m:oMath xmlns:m="http://schemas.openxmlformats.org/officeDocument/2006/math">
                    <m:r>
                      <a:rPr lang="en-US" sz="2400" i="1" dirty="0" smtClean="0">
                        <a:latin typeface="Cambria Math"/>
                      </a:rPr>
                      <m:t>𝑥</m:t>
                    </m:r>
                  </m:oMath>
                </a14:m>
                <a:r>
                  <a:rPr lang="en-US" sz="2400" dirty="0"/>
                  <a:t>. Call them </a:t>
                </a:r>
                <a14:m>
                  <m:oMath xmlns:m="http://schemas.openxmlformats.org/officeDocument/2006/math">
                    <m:sSub>
                      <m:sSubPr>
                        <m:ctrlPr>
                          <a:rPr lang="en-US" sz="2400" i="1" dirty="0" smtClean="0">
                            <a:latin typeface="Cambria Math"/>
                          </a:rPr>
                        </m:ctrlPr>
                      </m:sSubPr>
                      <m:e>
                        <m:r>
                          <a:rPr lang="en-US" sz="2400" i="1" dirty="0" smtClean="0">
                            <a:latin typeface="Cambria Math"/>
                          </a:rPr>
                          <m:t>𝑥</m:t>
                        </m:r>
                      </m:e>
                      <m:sub>
                        <m:r>
                          <a:rPr lang="en-US" sz="2400" b="0" i="1" dirty="0" smtClean="0">
                            <a:latin typeface="Cambria Math"/>
                          </a:rPr>
                          <m:t>1</m:t>
                        </m:r>
                      </m:sub>
                    </m:sSub>
                  </m:oMath>
                </a14:m>
                <a:r>
                  <a:rPr lang="en-US" sz="2400" dirty="0"/>
                  <a:t> and </a:t>
                </a:r>
                <a14:m>
                  <m:oMath xmlns:m="http://schemas.openxmlformats.org/officeDocument/2006/math">
                    <m:sSub>
                      <m:sSubPr>
                        <m:ctrlPr>
                          <a:rPr lang="en-US" sz="2400" i="1" dirty="0" smtClean="0">
                            <a:latin typeface="Cambria Math"/>
                          </a:rPr>
                        </m:ctrlPr>
                      </m:sSubPr>
                      <m:e>
                        <m:r>
                          <a:rPr lang="en-US" sz="2400" i="1" dirty="0" smtClean="0">
                            <a:latin typeface="Cambria Math"/>
                          </a:rPr>
                          <m:t>𝑥</m:t>
                        </m:r>
                      </m:e>
                      <m:sub>
                        <m:r>
                          <a:rPr lang="en-US" sz="2400" b="0" i="1" dirty="0" smtClean="0">
                            <a:latin typeface="Cambria Math"/>
                          </a:rPr>
                          <m:t>2</m:t>
                        </m:r>
                      </m:sub>
                    </m:sSub>
                    <m:r>
                      <a:rPr lang="en-US" sz="2400" i="1" dirty="0" smtClean="0">
                        <a:latin typeface="Cambria Math"/>
                      </a:rPr>
                      <m:t>.</m:t>
                    </m:r>
                  </m:oMath>
                </a14:m>
                <a:r>
                  <a:rPr lang="en-US" sz="2400" dirty="0" smtClean="0"/>
                  <a:t> </a:t>
                </a:r>
                <a:r>
                  <a:rPr lang="en-US" sz="2400" dirty="0"/>
                  <a:t>The mean value theorem then tells us that there must be a point between </a:t>
                </a:r>
                <a14:m>
                  <m:oMath xmlns:m="http://schemas.openxmlformats.org/officeDocument/2006/math">
                    <m:sSub>
                      <m:sSubPr>
                        <m:ctrlPr>
                          <a:rPr lang="en-US" sz="2400" i="1" dirty="0" smtClean="0">
                            <a:latin typeface="Cambria Math"/>
                          </a:rPr>
                        </m:ctrlPr>
                      </m:sSubPr>
                      <m:e>
                        <m:r>
                          <a:rPr lang="en-US" sz="2400" i="1" dirty="0" smtClean="0">
                            <a:latin typeface="Cambria Math"/>
                          </a:rPr>
                          <m:t>𝑥</m:t>
                        </m:r>
                      </m:e>
                      <m:sub>
                        <m:r>
                          <a:rPr lang="en-US" sz="2400" b="0" i="1" dirty="0" smtClean="0">
                            <a:latin typeface="Cambria Math"/>
                          </a:rPr>
                          <m:t>1</m:t>
                        </m:r>
                      </m:sub>
                    </m:sSub>
                  </m:oMath>
                </a14:m>
                <a:r>
                  <a:rPr lang="en-US" sz="2400" dirty="0"/>
                  <a:t> and </a:t>
                </a:r>
                <a14:m>
                  <m:oMath xmlns:m="http://schemas.openxmlformats.org/officeDocument/2006/math">
                    <m:sSub>
                      <m:sSubPr>
                        <m:ctrlPr>
                          <a:rPr lang="en-US" sz="2400" i="1" dirty="0" smtClean="0">
                            <a:latin typeface="Cambria Math"/>
                          </a:rPr>
                        </m:ctrlPr>
                      </m:sSubPr>
                      <m:e>
                        <m:r>
                          <a:rPr lang="en-US" sz="2400" i="1" dirty="0" smtClean="0">
                            <a:latin typeface="Cambria Math"/>
                          </a:rPr>
                          <m:t>𝑥</m:t>
                        </m:r>
                      </m:e>
                      <m:sub>
                        <m:r>
                          <a:rPr lang="en-US" sz="2400" b="0" i="1" dirty="0" smtClean="0">
                            <a:latin typeface="Cambria Math"/>
                          </a:rPr>
                          <m:t>2</m:t>
                        </m:r>
                      </m:sub>
                    </m:sSub>
                  </m:oMath>
                </a14:m>
                <a:r>
                  <a:rPr lang="en-US" sz="2400" dirty="0"/>
                  <a:t> where the derivative of </a:t>
                </a:r>
                <a14:m>
                  <m:oMath xmlns:m="http://schemas.openxmlformats.org/officeDocument/2006/math">
                    <m:r>
                      <a:rPr lang="en-US" sz="2400" i="1" dirty="0" smtClean="0">
                        <a:latin typeface="Cambria Math"/>
                      </a:rPr>
                      <m:t>𝐹</m:t>
                    </m:r>
                    <m:r>
                      <a:rPr lang="en-US" sz="2400" i="1" dirty="0" smtClean="0">
                        <a:latin typeface="Cambria Math"/>
                      </a:rPr>
                      <m:t>’(</m:t>
                    </m:r>
                    <m:r>
                      <a:rPr lang="en-US" sz="2400" i="1" dirty="0" smtClean="0">
                        <a:latin typeface="Cambria Math"/>
                      </a:rPr>
                      <m:t>𝑥</m:t>
                    </m:r>
                    <m:r>
                      <a:rPr lang="en-US" sz="2400" i="1" dirty="0" smtClean="0">
                        <a:latin typeface="Cambria Math"/>
                      </a:rPr>
                      <m:t>)=</m:t>
                    </m:r>
                    <m:r>
                      <a:rPr lang="en-US" sz="2400" i="1" dirty="0" err="1">
                        <a:latin typeface="Cambria Math"/>
                      </a:rPr>
                      <m:t>𝑠𝑥</m:t>
                    </m:r>
                    <m:r>
                      <a:rPr lang="en-US" sz="2400" i="1" dirty="0">
                        <a:latin typeface="Cambria Math"/>
                      </a:rPr>
                      <m:t>−</m:t>
                    </m:r>
                    <m:r>
                      <a:rPr lang="en-US" sz="2400" i="1" dirty="0">
                        <a:latin typeface="Cambria Math"/>
                      </a:rPr>
                      <m:t>𝐹</m:t>
                    </m:r>
                    <m:r>
                      <a:rPr lang="en-US" sz="2400" i="1" dirty="0">
                        <a:latin typeface="Cambria Math"/>
                      </a:rPr>
                      <m:t>(</m:t>
                    </m:r>
                    <m:r>
                      <a:rPr lang="en-US" sz="2400" i="1" dirty="0">
                        <a:latin typeface="Cambria Math"/>
                      </a:rPr>
                      <m:t>𝑥</m:t>
                    </m:r>
                    <m:r>
                      <a:rPr lang="en-US" sz="2400" i="1" dirty="0">
                        <a:latin typeface="Cambria Math"/>
                      </a:rPr>
                      <m:t>)</m:t>
                    </m:r>
                  </m:oMath>
                </a14:m>
                <a:r>
                  <a:rPr lang="en-US" sz="2400" dirty="0"/>
                  <a:t> is zero (in other words, </a:t>
                </a:r>
                <a14:m>
                  <m:oMath xmlns:m="http://schemas.openxmlformats.org/officeDocument/2006/math">
                    <m:r>
                      <a:rPr lang="en-US" sz="2400" i="1" dirty="0" smtClean="0">
                        <a:latin typeface="Cambria Math"/>
                      </a:rPr>
                      <m:t>𝐹</m:t>
                    </m:r>
                    <m:r>
                      <a:rPr lang="en-US" sz="2400" i="1" dirty="0" smtClean="0">
                        <a:latin typeface="Cambria Math"/>
                      </a:rPr>
                      <m:t>’(</m:t>
                    </m:r>
                    <m:r>
                      <a:rPr lang="en-US" sz="2400" i="1" dirty="0" smtClean="0">
                        <a:latin typeface="Cambria Math"/>
                      </a:rPr>
                      <m:t>𝑥</m:t>
                    </m:r>
                    <m:r>
                      <a:rPr lang="en-US" sz="2400" i="1" dirty="0" smtClean="0">
                        <a:latin typeface="Cambria Math"/>
                      </a:rPr>
                      <m:t>)=</m:t>
                    </m:r>
                    <m:r>
                      <a:rPr lang="en-US" sz="2400" i="1" dirty="0" err="1">
                        <a:latin typeface="Cambria Math"/>
                      </a:rPr>
                      <m:t>𝑠𝑥</m:t>
                    </m:r>
                    <m:r>
                      <a:rPr lang="en-US" sz="2400" i="1" dirty="0">
                        <a:latin typeface="Cambria Math"/>
                      </a:rPr>
                      <m:t>−</m:t>
                    </m:r>
                    <m:r>
                      <a:rPr lang="en-US" sz="2400" i="1" dirty="0">
                        <a:latin typeface="Cambria Math"/>
                      </a:rPr>
                      <m:t>𝐹</m:t>
                    </m:r>
                    <m:r>
                      <a:rPr lang="en-US" sz="2400" i="1" dirty="0">
                        <a:latin typeface="Cambria Math"/>
                      </a:rPr>
                      <m:t>(</m:t>
                    </m:r>
                    <m:r>
                      <a:rPr lang="en-US" sz="2400" i="1" dirty="0">
                        <a:latin typeface="Cambria Math"/>
                      </a:rPr>
                      <m:t>𝑥</m:t>
                    </m:r>
                    <m:r>
                      <a:rPr lang="en-US" sz="2400" i="1" dirty="0">
                        <a:latin typeface="Cambria Math"/>
                      </a:rPr>
                      <m:t>)</m:t>
                    </m:r>
                  </m:oMath>
                </a14:m>
                <a:r>
                  <a:rPr lang="en-US" sz="2400" dirty="0"/>
                  <a:t> achieves a max or min somewhere between </a:t>
                </a:r>
                <a14:m>
                  <m:oMath xmlns:m="http://schemas.openxmlformats.org/officeDocument/2006/math">
                    <m:sSub>
                      <m:sSubPr>
                        <m:ctrlPr>
                          <a:rPr lang="en-US" sz="2400" i="1" dirty="0" smtClean="0">
                            <a:latin typeface="Cambria Math"/>
                          </a:rPr>
                        </m:ctrlPr>
                      </m:sSubPr>
                      <m:e>
                        <m:r>
                          <a:rPr lang="en-US" sz="2400" i="1" dirty="0" smtClean="0">
                            <a:latin typeface="Cambria Math"/>
                          </a:rPr>
                          <m:t>𝑥</m:t>
                        </m:r>
                      </m:e>
                      <m:sub>
                        <m:r>
                          <a:rPr lang="en-US" sz="2400" b="0" i="1" dirty="0" smtClean="0">
                            <a:latin typeface="Cambria Math"/>
                          </a:rPr>
                          <m:t>1</m:t>
                        </m:r>
                      </m:sub>
                    </m:sSub>
                  </m:oMath>
                </a14:m>
                <a:r>
                  <a:rPr lang="en-US" sz="2400" dirty="0"/>
                  <a:t> and </a:t>
                </a:r>
                <a14:m>
                  <m:oMath xmlns:m="http://schemas.openxmlformats.org/officeDocument/2006/math">
                    <m:sSub>
                      <m:sSubPr>
                        <m:ctrlPr>
                          <a:rPr lang="en-US" sz="2400" i="1" dirty="0" smtClean="0">
                            <a:latin typeface="Cambria Math"/>
                          </a:rPr>
                        </m:ctrlPr>
                      </m:sSubPr>
                      <m:e>
                        <m:r>
                          <a:rPr lang="en-US" sz="2400" i="1" dirty="0" smtClean="0">
                            <a:latin typeface="Cambria Math"/>
                          </a:rPr>
                          <m:t>𝑥</m:t>
                        </m:r>
                      </m:e>
                      <m:sub>
                        <m:r>
                          <a:rPr lang="en-US" sz="2400" b="0" i="1" dirty="0" smtClean="0">
                            <a:latin typeface="Cambria Math"/>
                          </a:rPr>
                          <m:t>2</m:t>
                        </m:r>
                      </m:sub>
                    </m:sSub>
                  </m:oMath>
                </a14:m>
                <a:r>
                  <a:rPr lang="en-US" sz="2400" dirty="0"/>
                  <a:t>).</a:t>
                </a:r>
              </a:p>
            </p:txBody>
          </p:sp>
        </mc:Choice>
        <mc:Fallback>
          <p:sp>
            <p:nvSpPr>
              <p:cNvPr id="2" name="TextBox 1"/>
              <p:cNvSpPr txBox="1">
                <a:spLocks noRot="1" noChangeAspect="1" noMove="1" noResize="1" noEditPoints="1" noAdjustHandles="1" noChangeArrowheads="1" noChangeShapeType="1" noTextEdit="1"/>
              </p:cNvSpPr>
              <p:nvPr/>
            </p:nvSpPr>
            <p:spPr>
              <a:xfrm>
                <a:off x="609600" y="685800"/>
                <a:ext cx="7162800" cy="6001643"/>
              </a:xfrm>
              <a:prstGeom prst="rect">
                <a:avLst/>
              </a:prstGeom>
              <a:blipFill rotWithShape="1">
                <a:blip r:embed="rId3" cstate="print"/>
                <a:stretch>
                  <a:fillRect l="-1277" t="-813" r="-1277" b="-1321"/>
                </a:stretch>
              </a:blipFill>
            </p:spPr>
            <p:txBody>
              <a:bodyPr/>
              <a:lstStyle/>
              <a:p>
                <a:r>
                  <a:rPr lang="en-US">
                    <a:noFill/>
                  </a:rPr>
                  <a:t> </a:t>
                </a:r>
              </a:p>
            </p:txBody>
          </p:sp>
        </mc:Fallback>
      </mc:AlternateContent>
    </p:spTree>
    <p:extLst>
      <p:ext uri="{BB962C8B-B14F-4D97-AF65-F5344CB8AC3E}">
        <p14:creationId xmlns:p14="http://schemas.microsoft.com/office/powerpoint/2010/main" xmlns="" val="3924096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914400" y="1676400"/>
                <a:ext cx="7543800" cy="3025124"/>
              </a:xfrm>
              <a:prstGeom prst="rect">
                <a:avLst/>
              </a:prstGeom>
            </p:spPr>
            <p:txBody>
              <a:bodyPr wrap="square">
                <a:spAutoFit/>
              </a:bodyPr>
              <a:lstStyle/>
              <a:p>
                <a:pPr algn="just"/>
                <a:r>
                  <a:rPr lang="en-US" sz="2400" dirty="0" smtClean="0"/>
                  <a:t> So there must be an </a:t>
                </a:r>
                <a14:m>
                  <m:oMath xmlns:m="http://schemas.openxmlformats.org/officeDocument/2006/math">
                    <m:r>
                      <a:rPr lang="en-US" sz="2400" i="1" dirty="0" smtClean="0">
                        <a:latin typeface="Cambria Math"/>
                      </a:rPr>
                      <m:t>𝑥</m:t>
                    </m:r>
                  </m:oMath>
                </a14:m>
                <a:r>
                  <a:rPr lang="en-US" sz="2400" i="1" dirty="0"/>
                  <a:t> </a:t>
                </a:r>
                <a:r>
                  <a:rPr lang="en-US" sz="2400" dirty="0"/>
                  <a:t>for which</a:t>
                </a:r>
              </a:p>
              <a:p>
                <a:pPr algn="just"/>
                <a14:m>
                  <m:oMathPara xmlns:m="http://schemas.openxmlformats.org/officeDocument/2006/math">
                    <m:oMathParaPr>
                      <m:jc m:val="centerGroup"/>
                    </m:oMathParaPr>
                    <m:oMath xmlns:m="http://schemas.openxmlformats.org/officeDocument/2006/math">
                      <m:r>
                        <a:rPr lang="en-US" sz="2400" i="1">
                          <a:latin typeface="Cambria Math"/>
                        </a:rPr>
                        <m:t>0=</m:t>
                      </m:r>
                      <m:f>
                        <m:fPr>
                          <m:ctrlPr>
                            <a:rPr lang="en-US" sz="2400" i="1">
                              <a:latin typeface="Cambria Math"/>
                            </a:rPr>
                          </m:ctrlPr>
                        </m:fPr>
                        <m:num>
                          <m:r>
                            <a:rPr lang="en-US" sz="2400" i="1">
                              <a:latin typeface="Cambria Math"/>
                            </a:rPr>
                            <m:t>𝑑</m:t>
                          </m:r>
                          <m:r>
                            <a:rPr lang="en-US" sz="2400" i="1">
                              <a:latin typeface="Cambria Math"/>
                            </a:rPr>
                            <m:t>(</m:t>
                          </m:r>
                          <m:sSup>
                            <m:sSupPr>
                              <m:ctrlPr>
                                <a:rPr lang="en-US" sz="2400" i="1">
                                  <a:latin typeface="Cambria Math"/>
                                </a:rPr>
                              </m:ctrlPr>
                            </m:sSupPr>
                            <m:e>
                              <m:r>
                                <a:rPr lang="en-US" sz="2400" i="1">
                                  <a:latin typeface="Cambria Math"/>
                                </a:rPr>
                                <m:t>𝐹</m:t>
                              </m:r>
                            </m:e>
                            <m:sup>
                              <m:r>
                                <a:rPr lang="en-US" sz="2400" i="1">
                                  <a:latin typeface="Cambria Math"/>
                                </a:rPr>
                                <m:t>′</m:t>
                              </m:r>
                            </m:sup>
                          </m:sSup>
                          <m:d>
                            <m:dPr>
                              <m:ctrlPr>
                                <a:rPr lang="en-US" sz="2400" i="1">
                                  <a:latin typeface="Cambria Math"/>
                                </a:rPr>
                              </m:ctrlPr>
                            </m:dPr>
                            <m:e>
                              <m:r>
                                <a:rPr lang="en-US" sz="2400" i="1">
                                  <a:latin typeface="Cambria Math"/>
                                </a:rPr>
                                <m:t>𝑥</m:t>
                              </m:r>
                            </m:e>
                          </m:d>
                          <m:r>
                            <a:rPr lang="en-US" sz="2400" i="1">
                              <a:latin typeface="Cambria Math"/>
                            </a:rPr>
                            <m:t>𝑥</m:t>
                          </m:r>
                          <m:r>
                            <a:rPr lang="en-US" sz="2400" i="1">
                              <a:latin typeface="Cambria Math"/>
                            </a:rPr>
                            <m:t>−</m:t>
                          </m:r>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num>
                        <m:den>
                          <m:r>
                            <a:rPr lang="en-US" sz="2400" i="1">
                              <a:latin typeface="Cambria Math"/>
                            </a:rPr>
                            <m:t>𝑑𝑥</m:t>
                          </m:r>
                        </m:den>
                      </m:f>
                      <m:r>
                        <a:rPr lang="en-US" sz="2400" i="1">
                          <a:latin typeface="Cambria Math"/>
                        </a:rPr>
                        <m:t>=</m:t>
                      </m:r>
                      <m:d>
                        <m:dPr>
                          <m:ctrlPr>
                            <a:rPr lang="en-US" sz="2400" i="1">
                              <a:latin typeface="Cambria Math"/>
                            </a:rPr>
                          </m:ctrlPr>
                        </m:dPr>
                        <m:e>
                          <m:r>
                            <a:rPr lang="en-US" sz="2400" i="1">
                              <a:latin typeface="Cambria Math"/>
                            </a:rPr>
                            <m:t>𝑥𝐹</m:t>
                          </m:r>
                          <m:r>
                            <a:rPr lang="en-US" sz="2400" i="1">
                              <a:latin typeface="Cambria Math"/>
                            </a:rPr>
                            <m:t>"(</m:t>
                          </m:r>
                          <m:r>
                            <a:rPr lang="en-US" sz="2400" i="1">
                              <a:latin typeface="Cambria Math"/>
                            </a:rPr>
                            <m:t>𝑥</m:t>
                          </m:r>
                          <m:r>
                            <a:rPr lang="en-US" sz="2400" i="1">
                              <a:latin typeface="Cambria Math"/>
                            </a:rPr>
                            <m:t>)+</m:t>
                          </m:r>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e>
                      </m:d>
                      <m:r>
                        <a:rPr lang="en-US" sz="2400" i="1">
                          <a:latin typeface="Cambria Math"/>
                        </a:rPr>
                        <m:t>−</m:t>
                      </m:r>
                      <m:sSup>
                        <m:sSupPr>
                          <m:ctrlPr>
                            <a:rPr lang="en-US" sz="2400" i="1">
                              <a:latin typeface="Cambria Math"/>
                            </a:rPr>
                          </m:ctrlPr>
                        </m:sSupPr>
                        <m:e>
                          <m:r>
                            <a:rPr lang="en-US" sz="2400" i="1">
                              <a:latin typeface="Cambria Math"/>
                            </a:rPr>
                            <m:t>𝐹</m:t>
                          </m:r>
                        </m:e>
                        <m:sup>
                          <m:r>
                            <a:rPr lang="en-US" sz="2400" i="1">
                              <a:latin typeface="Cambria Math"/>
                            </a:rPr>
                            <m:t>′</m:t>
                          </m:r>
                        </m:sup>
                      </m:sSup>
                      <m:d>
                        <m:dPr>
                          <m:ctrlPr>
                            <a:rPr lang="en-US" sz="2400" i="1">
                              <a:latin typeface="Cambria Math"/>
                            </a:rPr>
                          </m:ctrlPr>
                        </m:dPr>
                        <m:e>
                          <m:r>
                            <a:rPr lang="en-US" sz="2400" i="1">
                              <a:latin typeface="Cambria Math"/>
                            </a:rPr>
                            <m:t>𝑥</m:t>
                          </m:r>
                        </m:e>
                      </m:d>
                      <m:r>
                        <a:rPr lang="en-US" sz="2400" i="1">
                          <a:latin typeface="Cambria Math"/>
                        </a:rPr>
                        <m:t>=</m:t>
                      </m:r>
                      <m:r>
                        <a:rPr lang="en-US" sz="2400" i="1">
                          <a:latin typeface="Cambria Math"/>
                        </a:rPr>
                        <m:t>𝑥𝐹</m:t>
                      </m:r>
                      <m:r>
                        <a:rPr lang="en-US" sz="2400" i="1">
                          <a:latin typeface="Cambria Math"/>
                        </a:rPr>
                        <m:t>"(</m:t>
                      </m:r>
                      <m:r>
                        <a:rPr lang="en-US" sz="2400" i="1">
                          <a:latin typeface="Cambria Math"/>
                        </a:rPr>
                        <m:t>𝑥</m:t>
                      </m:r>
                      <m:r>
                        <a:rPr lang="en-US" sz="2400" i="1">
                          <a:latin typeface="Cambria Math"/>
                        </a:rPr>
                        <m:t>)</m:t>
                      </m:r>
                    </m:oMath>
                  </m:oMathPara>
                </a14:m>
                <a:endParaRPr lang="en-US" sz="2400" dirty="0"/>
              </a:p>
              <a:p>
                <a:pPr algn="just"/>
                <a:r>
                  <a:rPr lang="en-US" sz="2400" dirty="0"/>
                  <a:t>Since we are assuming that </a:t>
                </a:r>
                <a14:m>
                  <m:oMath xmlns:m="http://schemas.openxmlformats.org/officeDocument/2006/math">
                    <m:sSub>
                      <m:sSubPr>
                        <m:ctrlPr>
                          <a:rPr lang="en-US" sz="2400" i="1" dirty="0" smtClean="0">
                            <a:latin typeface="Cambria Math"/>
                          </a:rPr>
                        </m:ctrlPr>
                      </m:sSubPr>
                      <m:e>
                        <m:r>
                          <a:rPr lang="en-US" sz="2400" i="1" dirty="0" smtClean="0">
                            <a:latin typeface="Cambria Math"/>
                          </a:rPr>
                          <m:t>𝑥</m:t>
                        </m:r>
                      </m:e>
                      <m:sub>
                        <m:r>
                          <a:rPr lang="en-US" sz="2400" b="0" i="1" dirty="0" smtClean="0">
                            <a:latin typeface="Cambria Math"/>
                          </a:rPr>
                          <m:t>1</m:t>
                        </m:r>
                      </m:sub>
                    </m:sSub>
                  </m:oMath>
                </a14:m>
                <a:r>
                  <a:rPr lang="en-US" sz="2400" dirty="0"/>
                  <a:t> and </a:t>
                </a:r>
                <a14:m>
                  <m:oMath xmlns:m="http://schemas.openxmlformats.org/officeDocument/2006/math">
                    <m:sSub>
                      <m:sSubPr>
                        <m:ctrlPr>
                          <a:rPr lang="en-US" sz="2400" i="1" dirty="0" smtClean="0">
                            <a:latin typeface="Cambria Math"/>
                          </a:rPr>
                        </m:ctrlPr>
                      </m:sSubPr>
                      <m:e>
                        <m:r>
                          <a:rPr lang="en-US" sz="2400" i="1" dirty="0" smtClean="0">
                            <a:latin typeface="Cambria Math"/>
                          </a:rPr>
                          <m:t>𝑥</m:t>
                        </m:r>
                      </m:e>
                      <m:sub>
                        <m:r>
                          <a:rPr lang="en-US" sz="2400" b="0" i="1" dirty="0" smtClean="0">
                            <a:latin typeface="Cambria Math"/>
                          </a:rPr>
                          <m:t>2</m:t>
                        </m:r>
                      </m:sub>
                    </m:sSub>
                  </m:oMath>
                </a14:m>
                <a:r>
                  <a:rPr lang="en-US" sz="2400" dirty="0"/>
                  <a:t> have the same sign, the factor of </a:t>
                </a:r>
                <a14:m>
                  <m:oMath xmlns:m="http://schemas.openxmlformats.org/officeDocument/2006/math">
                    <m:r>
                      <a:rPr lang="en-US" sz="2400" i="1" dirty="0" smtClean="0">
                        <a:latin typeface="Cambria Math"/>
                      </a:rPr>
                      <m:t>𝑥</m:t>
                    </m:r>
                  </m:oMath>
                </a14:m>
                <a:r>
                  <a:rPr lang="en-US" sz="2400" i="1" dirty="0"/>
                  <a:t> </a:t>
                </a:r>
                <a:r>
                  <a:rPr lang="en-US" sz="2400" dirty="0"/>
                  <a:t>here can't be zero. So we are left with  </a:t>
                </a:r>
                <a14:m>
                  <m:oMath xmlns:m="http://schemas.openxmlformats.org/officeDocument/2006/math">
                    <m:r>
                      <a:rPr lang="en-US" sz="2400" i="1" dirty="0" smtClean="0">
                        <a:latin typeface="Cambria Math"/>
                      </a:rPr>
                      <m:t>𝐹</m:t>
                    </m:r>
                    <m:r>
                      <a:rPr lang="en-US" sz="2400" i="1" dirty="0" smtClean="0">
                        <a:latin typeface="Cambria Math"/>
                      </a:rPr>
                      <m:t>’’(</m:t>
                    </m:r>
                    <m:r>
                      <a:rPr lang="en-US" sz="2400" i="1" dirty="0" smtClean="0">
                        <a:latin typeface="Cambria Math"/>
                      </a:rPr>
                      <m:t>𝑥</m:t>
                    </m:r>
                    <m:r>
                      <a:rPr lang="en-US" sz="2400" i="1" dirty="0" smtClean="0">
                        <a:latin typeface="Cambria Math"/>
                      </a:rPr>
                      <m:t>)=0</m:t>
                    </m:r>
                  </m:oMath>
                </a14:m>
                <a:r>
                  <a:rPr lang="en-US" sz="2400" dirty="0"/>
                  <a:t> as the only option, which means that there exists an inflection point.</a:t>
                </a:r>
              </a:p>
            </p:txBody>
          </p:sp>
        </mc:Choice>
        <mc:Fallback>
          <p:sp>
            <p:nvSpPr>
              <p:cNvPr id="2" name="Rectangle 1"/>
              <p:cNvSpPr>
                <a:spLocks noRot="1" noChangeAspect="1" noMove="1" noResize="1" noEditPoints="1" noAdjustHandles="1" noChangeArrowheads="1" noChangeShapeType="1" noTextEdit="1"/>
              </p:cNvSpPr>
              <p:nvPr/>
            </p:nvSpPr>
            <p:spPr>
              <a:xfrm>
                <a:off x="914400" y="1676400"/>
                <a:ext cx="7543800" cy="3025124"/>
              </a:xfrm>
              <a:prstGeom prst="rect">
                <a:avLst/>
              </a:prstGeom>
              <a:blipFill rotWithShape="1">
                <a:blip r:embed="rId3" cstate="print"/>
                <a:stretch>
                  <a:fillRect l="-1212" t="-1613" r="-1131" b="-3629"/>
                </a:stretch>
              </a:blipFill>
            </p:spPr>
            <p:txBody>
              <a:bodyPr/>
              <a:lstStyle/>
              <a:p>
                <a:r>
                  <a:rPr lang="en-US">
                    <a:noFill/>
                  </a:rPr>
                  <a:t> </a:t>
                </a:r>
              </a:p>
            </p:txBody>
          </p:sp>
        </mc:Fallback>
      </mc:AlternateContent>
    </p:spTree>
    <p:extLst>
      <p:ext uri="{BB962C8B-B14F-4D97-AF65-F5344CB8AC3E}">
        <p14:creationId xmlns:p14="http://schemas.microsoft.com/office/powerpoint/2010/main" xmlns="" val="6805672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685800" y="533400"/>
                <a:ext cx="7772400" cy="6001643"/>
              </a:xfrm>
              <a:prstGeom prst="rect">
                <a:avLst/>
              </a:prstGeom>
            </p:spPr>
            <p:txBody>
              <a:bodyPr wrap="square">
                <a:spAutoFit/>
              </a:bodyPr>
              <a:lstStyle/>
              <a:p>
                <a:pPr algn="just"/>
                <a:r>
                  <a:rPr lang="en-US" sz="2400" b="1" dirty="0"/>
                  <a:t>Question:</a:t>
                </a:r>
                <a:endParaRPr lang="en-US" sz="2400" dirty="0"/>
              </a:p>
              <a:p>
                <a:pPr algn="just"/>
                <a:r>
                  <a:rPr lang="en-US" sz="2400" dirty="0"/>
                  <a:t>Let </a:t>
                </a:r>
                <a14:m>
                  <m:oMath xmlns:m="http://schemas.openxmlformats.org/officeDocument/2006/math">
                    <m:r>
                      <a:rPr lang="en-US" sz="2400" i="1" dirty="0" smtClean="0">
                        <a:latin typeface="Cambria Math"/>
                      </a:rPr>
                      <m:t>𝐺</m:t>
                    </m:r>
                    <m:r>
                      <a:rPr lang="en-US" sz="2400" i="1" dirty="0" smtClean="0">
                        <a:latin typeface="Cambria Math"/>
                      </a:rPr>
                      <m:t>(</m:t>
                    </m:r>
                    <m:r>
                      <a:rPr lang="en-US" sz="2400" i="1" dirty="0" smtClean="0">
                        <a:latin typeface="Cambria Math"/>
                      </a:rPr>
                      <m:t>𝑠</m:t>
                    </m:r>
                    <m:r>
                      <a:rPr lang="en-US" sz="2400" i="1" dirty="0" smtClean="0">
                        <a:latin typeface="Cambria Math"/>
                      </a:rPr>
                      <m:t>)</m:t>
                    </m:r>
                  </m:oMath>
                </a14:m>
                <a:r>
                  <a:rPr lang="en-US" sz="2400" dirty="0"/>
                  <a:t> be the Legendre transform of </a:t>
                </a:r>
                <a14:m>
                  <m:oMath xmlns:m="http://schemas.openxmlformats.org/officeDocument/2006/math">
                    <m:r>
                      <a:rPr lang="en-US" sz="2400" i="1" dirty="0" smtClean="0">
                        <a:latin typeface="Cambria Math"/>
                      </a:rPr>
                      <m:t>𝐹</m:t>
                    </m:r>
                    <m:r>
                      <a:rPr lang="en-US" sz="2400" i="1" dirty="0" smtClean="0">
                        <a:latin typeface="Cambria Math"/>
                      </a:rPr>
                      <m:t>(</m:t>
                    </m:r>
                    <m:r>
                      <a:rPr lang="en-US" sz="2400" i="1" dirty="0" smtClean="0">
                        <a:latin typeface="Cambria Math"/>
                      </a:rPr>
                      <m:t>𝑥</m:t>
                    </m:r>
                    <m:r>
                      <a:rPr lang="en-US" sz="2400" i="1" dirty="0" smtClean="0">
                        <a:latin typeface="Cambria Math"/>
                      </a:rPr>
                      <m:t>)</m:t>
                    </m:r>
                  </m:oMath>
                </a14:m>
                <a:r>
                  <a:rPr lang="en-US" sz="2400" dirty="0"/>
                  <a:t>. Show that if </a:t>
                </a:r>
                <a14:m>
                  <m:oMath xmlns:m="http://schemas.openxmlformats.org/officeDocument/2006/math">
                    <m:r>
                      <a:rPr lang="en-US" sz="2400" i="1" dirty="0" smtClean="0">
                        <a:latin typeface="Cambria Math"/>
                      </a:rPr>
                      <m:t>𝐺</m:t>
                    </m:r>
                    <m:r>
                      <a:rPr lang="en-US" sz="2400" i="1" dirty="0" smtClean="0">
                        <a:latin typeface="Cambria Math"/>
                      </a:rPr>
                      <m:t>(</m:t>
                    </m:r>
                    <m:r>
                      <a:rPr lang="en-US" sz="2400" i="1" dirty="0" smtClean="0">
                        <a:latin typeface="Cambria Math"/>
                      </a:rPr>
                      <m:t>𝑠</m:t>
                    </m:r>
                    <m:r>
                      <a:rPr lang="en-US" sz="2400" i="1" dirty="0" smtClean="0">
                        <a:latin typeface="Cambria Math"/>
                      </a:rPr>
                      <m:t>)</m:t>
                    </m:r>
                  </m:oMath>
                </a14:m>
                <a:r>
                  <a:rPr lang="en-US" sz="2400" dirty="0"/>
                  <a:t> is double valued (that is, if a given value of </a:t>
                </a:r>
                <a:r>
                  <a:rPr lang="en-US" sz="2400" i="1" dirty="0"/>
                  <a:t>s </a:t>
                </a:r>
                <a:r>
                  <a:rPr lang="en-US" sz="2400" dirty="0"/>
                  <a:t>yields two different values of </a:t>
                </a:r>
                <a14:m>
                  <m:oMath xmlns:m="http://schemas.openxmlformats.org/officeDocument/2006/math">
                    <m:r>
                      <a:rPr lang="en-US" sz="2400" i="1" dirty="0" smtClean="0">
                        <a:latin typeface="Cambria Math"/>
                      </a:rPr>
                      <m:t>𝐺</m:t>
                    </m:r>
                    <m:r>
                      <a:rPr lang="en-US" sz="2400" i="1" dirty="0" smtClean="0">
                        <a:latin typeface="Cambria Math"/>
                      </a:rPr>
                      <m:t>(</m:t>
                    </m:r>
                    <m:r>
                      <a:rPr lang="en-US" sz="2400" i="1" dirty="0" smtClean="0">
                        <a:latin typeface="Cambria Math"/>
                      </a:rPr>
                      <m:t>𝑠</m:t>
                    </m:r>
                    <m:r>
                      <a:rPr lang="en-US" sz="2400" i="1" dirty="0" smtClean="0">
                        <a:latin typeface="Cambria Math"/>
                      </a:rPr>
                      <m:t>)</m:t>
                    </m:r>
                  </m:oMath>
                </a14:m>
                <a:r>
                  <a:rPr lang="en-US" sz="2400" dirty="0"/>
                  <a:t>), then </a:t>
                </a:r>
                <a14:m>
                  <m:oMath xmlns:m="http://schemas.openxmlformats.org/officeDocument/2006/math">
                    <m:r>
                      <a:rPr lang="en-US" sz="2400" i="1" dirty="0" smtClean="0">
                        <a:latin typeface="Cambria Math"/>
                      </a:rPr>
                      <m:t>𝐹</m:t>
                    </m:r>
                    <m:r>
                      <a:rPr lang="en-US" sz="2400" i="1" dirty="0" smtClean="0">
                        <a:latin typeface="Cambria Math"/>
                      </a:rPr>
                      <m:t>(</m:t>
                    </m:r>
                    <m:r>
                      <a:rPr lang="en-US" sz="2400" i="1" dirty="0" smtClean="0">
                        <a:latin typeface="Cambria Math"/>
                      </a:rPr>
                      <m:t>𝑥</m:t>
                    </m:r>
                    <m:r>
                      <a:rPr lang="en-US" sz="2400" i="1" dirty="0" smtClean="0">
                        <a:latin typeface="Cambria Math"/>
                      </a:rPr>
                      <m:t>)</m:t>
                    </m:r>
                  </m:oMath>
                </a14:m>
                <a:r>
                  <a:rPr lang="en-US" sz="2400" dirty="0"/>
                  <a:t> must have an </a:t>
                </a:r>
                <a:r>
                  <a:rPr lang="en-US" sz="2400" dirty="0" smtClean="0"/>
                  <a:t>inflection </a:t>
                </a:r>
                <a:r>
                  <a:rPr lang="en-US" sz="2400" dirty="0"/>
                  <a:t>point (a point where the second derivative is zero).</a:t>
                </a:r>
              </a:p>
              <a:p>
                <a:pPr algn="just"/>
                <a:r>
                  <a:rPr lang="en-US" sz="2400" dirty="0"/>
                  <a:t> </a:t>
                </a:r>
              </a:p>
              <a:p>
                <a:pPr algn="just"/>
                <a:r>
                  <a:rPr lang="en-US" sz="2400" b="1" dirty="0"/>
                  <a:t>Solution:</a:t>
                </a:r>
                <a:endParaRPr lang="en-US" sz="2400" dirty="0"/>
              </a:p>
              <a:p>
                <a:pPr algn="just"/>
                <a:r>
                  <a:rPr lang="en-US" sz="2400" dirty="0"/>
                  <a:t>Let </a:t>
                </a:r>
                <a14:m>
                  <m:oMath xmlns:m="http://schemas.openxmlformats.org/officeDocument/2006/math">
                    <m:sSub>
                      <m:sSubPr>
                        <m:ctrlPr>
                          <a:rPr lang="en-US" sz="2400" i="1" dirty="0" smtClean="0">
                            <a:latin typeface="Cambria Math"/>
                          </a:rPr>
                        </m:ctrlPr>
                      </m:sSubPr>
                      <m:e>
                        <m:r>
                          <a:rPr lang="en-US" sz="2400" i="1" dirty="0" smtClean="0">
                            <a:latin typeface="Cambria Math"/>
                          </a:rPr>
                          <m:t>𝑥</m:t>
                        </m:r>
                      </m:e>
                      <m:sub>
                        <m:r>
                          <a:rPr lang="en-US" sz="2400" b="0" i="1" dirty="0" smtClean="0">
                            <a:latin typeface="Cambria Math"/>
                          </a:rPr>
                          <m:t>1</m:t>
                        </m:r>
                      </m:sub>
                    </m:sSub>
                  </m:oMath>
                </a14:m>
                <a:r>
                  <a:rPr lang="en-US" sz="2400" dirty="0"/>
                  <a:t> and </a:t>
                </a:r>
                <a14:m>
                  <m:oMath xmlns:m="http://schemas.openxmlformats.org/officeDocument/2006/math">
                    <m:sSub>
                      <m:sSubPr>
                        <m:ctrlPr>
                          <a:rPr lang="en-US" sz="2400" i="1" dirty="0" smtClean="0">
                            <a:latin typeface="Cambria Math"/>
                          </a:rPr>
                        </m:ctrlPr>
                      </m:sSubPr>
                      <m:e>
                        <m:r>
                          <a:rPr lang="en-US" sz="2400" i="1" dirty="0" smtClean="0">
                            <a:latin typeface="Cambria Math"/>
                          </a:rPr>
                          <m:t>𝑥</m:t>
                        </m:r>
                      </m:e>
                      <m:sub>
                        <m:r>
                          <a:rPr lang="en-US" sz="2400" b="0" i="1" dirty="0" smtClean="0">
                            <a:latin typeface="Cambria Math"/>
                          </a:rPr>
                          <m:t>2</m:t>
                        </m:r>
                      </m:sub>
                    </m:sSub>
                  </m:oMath>
                </a14:m>
                <a:r>
                  <a:rPr lang="en-US" sz="2400" dirty="0"/>
                  <a:t> be the associated values of </a:t>
                </a:r>
                <a:r>
                  <a:rPr lang="en-US" sz="2400" i="1" dirty="0"/>
                  <a:t>x </a:t>
                </a:r>
                <a:r>
                  <a:rPr lang="en-US" sz="2400" dirty="0"/>
                  <a:t>where the lines of slope </a:t>
                </a:r>
                <a14:m>
                  <m:oMath xmlns:m="http://schemas.openxmlformats.org/officeDocument/2006/math">
                    <m:r>
                      <a:rPr lang="en-US" sz="2400" i="1" dirty="0" smtClean="0">
                        <a:latin typeface="Cambria Math"/>
                      </a:rPr>
                      <m:t>𝑠</m:t>
                    </m:r>
                  </m:oMath>
                </a14:m>
                <a:r>
                  <a:rPr lang="en-US" sz="2400" i="1" dirty="0"/>
                  <a:t> </a:t>
                </a:r>
                <a:r>
                  <a:rPr lang="en-US" sz="2400" dirty="0"/>
                  <a:t>are tangent to </a:t>
                </a:r>
                <a14:m>
                  <m:oMath xmlns:m="http://schemas.openxmlformats.org/officeDocument/2006/math">
                    <m:r>
                      <a:rPr lang="en-US" sz="2400" i="1" dirty="0" smtClean="0">
                        <a:latin typeface="Cambria Math"/>
                      </a:rPr>
                      <m:t>𝐹</m:t>
                    </m:r>
                    <m:r>
                      <a:rPr lang="en-US" sz="2400" i="1" dirty="0" smtClean="0">
                        <a:latin typeface="Cambria Math"/>
                      </a:rPr>
                      <m:t>(</m:t>
                    </m:r>
                    <m:r>
                      <a:rPr lang="en-US" sz="2400" i="1" dirty="0" smtClean="0">
                        <a:latin typeface="Cambria Math"/>
                      </a:rPr>
                      <m:t>𝑥</m:t>
                    </m:r>
                    <m:r>
                      <a:rPr lang="en-US" sz="2400" i="1" dirty="0" smtClean="0">
                        <a:latin typeface="Cambria Math"/>
                      </a:rPr>
                      <m:t>).</m:t>
                    </m:r>
                  </m:oMath>
                </a14:m>
                <a:r>
                  <a:rPr lang="en-US" sz="2400" dirty="0"/>
                  <a:t> Since </a:t>
                </a:r>
                <a14:m>
                  <m:oMath xmlns:m="http://schemas.openxmlformats.org/officeDocument/2006/math">
                    <m:sSub>
                      <m:sSubPr>
                        <m:ctrlPr>
                          <a:rPr lang="en-US" sz="2400" i="1" dirty="0" smtClean="0">
                            <a:latin typeface="Cambria Math"/>
                          </a:rPr>
                        </m:ctrlPr>
                      </m:sSubPr>
                      <m:e>
                        <m:r>
                          <a:rPr lang="en-US" sz="2400" i="1" dirty="0" smtClean="0">
                            <a:latin typeface="Cambria Math"/>
                          </a:rPr>
                          <m:t>𝑥</m:t>
                        </m:r>
                      </m:e>
                      <m:sub>
                        <m:r>
                          <a:rPr lang="en-US" sz="2400" b="0" i="1" dirty="0" smtClean="0">
                            <a:latin typeface="Cambria Math"/>
                          </a:rPr>
                          <m:t>1</m:t>
                        </m:r>
                      </m:sub>
                    </m:sSub>
                  </m:oMath>
                </a14:m>
                <a:r>
                  <a:rPr lang="en-US" sz="2400" dirty="0" smtClean="0">
                    <a:sym typeface="Symbol"/>
                  </a:rPr>
                  <a:t></a:t>
                </a:r>
                <a:r>
                  <a:rPr lang="en-US" sz="2400" dirty="0" smtClean="0"/>
                  <a:t> </a:t>
                </a:r>
                <a14:m>
                  <m:oMath xmlns:m="http://schemas.openxmlformats.org/officeDocument/2006/math">
                    <m:sSub>
                      <m:sSubPr>
                        <m:ctrlPr>
                          <a:rPr lang="en-US" sz="2400" i="1" dirty="0" smtClean="0">
                            <a:latin typeface="Cambria Math"/>
                          </a:rPr>
                        </m:ctrlPr>
                      </m:sSubPr>
                      <m:e>
                        <m:r>
                          <a:rPr lang="en-US" sz="2400" i="1" dirty="0" smtClean="0">
                            <a:latin typeface="Cambria Math"/>
                          </a:rPr>
                          <m:t>𝑥</m:t>
                        </m:r>
                      </m:e>
                      <m:sub>
                        <m:r>
                          <a:rPr lang="en-US" sz="2400" b="0" i="1" dirty="0" smtClean="0">
                            <a:latin typeface="Cambria Math"/>
                          </a:rPr>
                          <m:t>2</m:t>
                        </m:r>
                      </m:sub>
                    </m:sSub>
                  </m:oMath>
                </a14:m>
                <a:r>
                  <a:rPr lang="en-US" sz="2400" dirty="0" smtClean="0"/>
                  <a:t> </a:t>
                </a:r>
                <a:r>
                  <a:rPr lang="en-US" sz="2400" dirty="0" smtClean="0"/>
                  <a:t>(</a:t>
                </a:r>
                <a:r>
                  <a:rPr lang="en-US" sz="2400" dirty="0"/>
                  <a:t>because </a:t>
                </a:r>
                <a14:m>
                  <m:oMath xmlns:m="http://schemas.openxmlformats.org/officeDocument/2006/math">
                    <m:r>
                      <a:rPr lang="en-US" sz="2400" i="1" dirty="0" smtClean="0">
                        <a:latin typeface="Cambria Math"/>
                      </a:rPr>
                      <m:t>𝐹</m:t>
                    </m:r>
                    <m:r>
                      <a:rPr lang="en-US" sz="2400" i="1" dirty="0" smtClean="0">
                        <a:latin typeface="Cambria Math"/>
                      </a:rPr>
                      <m:t>(</m:t>
                    </m:r>
                    <m:r>
                      <a:rPr lang="en-US" sz="2400" i="1" dirty="0" smtClean="0">
                        <a:latin typeface="Cambria Math"/>
                      </a:rPr>
                      <m:t>𝑥</m:t>
                    </m:r>
                    <m:r>
                      <a:rPr lang="en-US" sz="2400" i="1" dirty="0" smtClean="0">
                        <a:latin typeface="Cambria Math"/>
                      </a:rPr>
                      <m:t>)</m:t>
                    </m:r>
                  </m:oMath>
                </a14:m>
                <a:r>
                  <a:rPr lang="en-US" sz="2400" dirty="0"/>
                  <a:t> is assumed to be well defined), we see that two different values of </a:t>
                </a:r>
                <a14:m>
                  <m:oMath xmlns:m="http://schemas.openxmlformats.org/officeDocument/2006/math">
                    <m:r>
                      <a:rPr lang="en-US" sz="2400" i="1" dirty="0" smtClean="0">
                        <a:latin typeface="Cambria Math"/>
                      </a:rPr>
                      <m:t>𝑥</m:t>
                    </m:r>
                  </m:oMath>
                </a14:m>
                <a:r>
                  <a:rPr lang="en-US" sz="2400" i="1" dirty="0"/>
                  <a:t> </a:t>
                </a:r>
                <a:r>
                  <a:rPr lang="en-US" sz="2400" dirty="0"/>
                  <a:t>yield the same slope. Consider the slope as a function of </a:t>
                </a:r>
                <a14:m>
                  <m:oMath xmlns:m="http://schemas.openxmlformats.org/officeDocument/2006/math">
                    <m:r>
                      <a:rPr lang="en-US" sz="2400" i="1" dirty="0" smtClean="0">
                        <a:latin typeface="Cambria Math"/>
                      </a:rPr>
                      <m:t>𝑥</m:t>
                    </m:r>
                  </m:oMath>
                </a14:m>
                <a:r>
                  <a:rPr lang="en-US" sz="2400" dirty="0"/>
                  <a:t>. Because the slopes are equal at </a:t>
                </a:r>
                <a14:m>
                  <m:oMath xmlns:m="http://schemas.openxmlformats.org/officeDocument/2006/math">
                    <m:sSub>
                      <m:sSubPr>
                        <m:ctrlPr>
                          <a:rPr lang="en-US" sz="2400" i="1" dirty="0" smtClean="0">
                            <a:latin typeface="Cambria Math"/>
                          </a:rPr>
                        </m:ctrlPr>
                      </m:sSubPr>
                      <m:e>
                        <m:r>
                          <a:rPr lang="en-US" sz="2400" i="1" dirty="0" smtClean="0">
                            <a:latin typeface="Cambria Math"/>
                          </a:rPr>
                          <m:t>𝑥</m:t>
                        </m:r>
                      </m:e>
                      <m:sub>
                        <m:r>
                          <a:rPr lang="en-US" sz="2400" b="0" i="1" dirty="0" smtClean="0">
                            <a:latin typeface="Cambria Math"/>
                          </a:rPr>
                          <m:t>1</m:t>
                        </m:r>
                      </m:sub>
                    </m:sSub>
                  </m:oMath>
                </a14:m>
                <a:r>
                  <a:rPr lang="en-US" sz="2400" dirty="0"/>
                  <a:t> and </a:t>
                </a:r>
                <a14:m>
                  <m:oMath xmlns:m="http://schemas.openxmlformats.org/officeDocument/2006/math">
                    <m:sSub>
                      <m:sSubPr>
                        <m:ctrlPr>
                          <a:rPr lang="en-US" sz="2400" i="1" dirty="0" smtClean="0">
                            <a:latin typeface="Cambria Math"/>
                          </a:rPr>
                        </m:ctrlPr>
                      </m:sSubPr>
                      <m:e>
                        <m:r>
                          <a:rPr lang="en-US" sz="2400" i="1" dirty="0" smtClean="0">
                            <a:latin typeface="Cambria Math"/>
                          </a:rPr>
                          <m:t>𝑥</m:t>
                        </m:r>
                      </m:e>
                      <m:sub>
                        <m:r>
                          <a:rPr lang="en-US" sz="2400" b="0" i="1" dirty="0" smtClean="0">
                            <a:latin typeface="Cambria Math"/>
                          </a:rPr>
                          <m:t>2</m:t>
                        </m:r>
                      </m:sub>
                    </m:sSub>
                  </m:oMath>
                </a14:m>
                <a:r>
                  <a:rPr lang="en-US" sz="2400" dirty="0"/>
                  <a:t>, the mean value theorem tells us that there must be a point between </a:t>
                </a:r>
                <a14:m>
                  <m:oMath xmlns:m="http://schemas.openxmlformats.org/officeDocument/2006/math">
                    <m:sSub>
                      <m:sSubPr>
                        <m:ctrlPr>
                          <a:rPr lang="en-US" sz="2400" i="1" dirty="0" smtClean="0">
                            <a:latin typeface="Cambria Math"/>
                          </a:rPr>
                        </m:ctrlPr>
                      </m:sSubPr>
                      <m:e>
                        <m:r>
                          <a:rPr lang="en-US" sz="2400" i="1" dirty="0" smtClean="0">
                            <a:latin typeface="Cambria Math"/>
                          </a:rPr>
                          <m:t>𝑥</m:t>
                        </m:r>
                      </m:e>
                      <m:sub>
                        <m:r>
                          <a:rPr lang="en-US" sz="2400" b="0" i="1" dirty="0" smtClean="0">
                            <a:latin typeface="Cambria Math"/>
                          </a:rPr>
                          <m:t>1</m:t>
                        </m:r>
                      </m:sub>
                    </m:sSub>
                  </m:oMath>
                </a14:m>
                <a:r>
                  <a:rPr lang="en-US" sz="2400" dirty="0"/>
                  <a:t> and </a:t>
                </a:r>
                <a14:m>
                  <m:oMath xmlns:m="http://schemas.openxmlformats.org/officeDocument/2006/math">
                    <m:sSub>
                      <m:sSubPr>
                        <m:ctrlPr>
                          <a:rPr lang="en-US" sz="2400" i="1" dirty="0" smtClean="0">
                            <a:latin typeface="Cambria Math"/>
                          </a:rPr>
                        </m:ctrlPr>
                      </m:sSubPr>
                      <m:e>
                        <m:r>
                          <a:rPr lang="en-US" sz="2400" i="1" dirty="0" smtClean="0">
                            <a:latin typeface="Cambria Math"/>
                          </a:rPr>
                          <m:t>𝑥</m:t>
                        </m:r>
                      </m:e>
                      <m:sub>
                        <m:r>
                          <a:rPr lang="en-US" sz="2400" b="0" i="1" dirty="0" smtClean="0">
                            <a:latin typeface="Cambria Math"/>
                          </a:rPr>
                          <m:t>2</m:t>
                        </m:r>
                      </m:sub>
                    </m:sSub>
                  </m:oMath>
                </a14:m>
                <a:r>
                  <a:rPr lang="en-US" sz="2400" dirty="0"/>
                  <a:t> where the derivative of the slope is </a:t>
                </a:r>
                <a:r>
                  <a:rPr lang="en-US" sz="2400" dirty="0" smtClean="0"/>
                  <a:t>zero. In </a:t>
                </a:r>
                <a:r>
                  <a:rPr lang="en-US" sz="2400" dirty="0"/>
                  <a:t>other words, the second derivative of </a:t>
                </a:r>
                <a14:m>
                  <m:oMath xmlns:m="http://schemas.openxmlformats.org/officeDocument/2006/math">
                    <m:r>
                      <a:rPr lang="en-US" sz="2400" i="1" dirty="0" smtClean="0">
                        <a:latin typeface="Cambria Math"/>
                      </a:rPr>
                      <m:t>𝐹</m:t>
                    </m:r>
                    <m:r>
                      <a:rPr lang="en-US" sz="2400" i="1" dirty="0" smtClean="0">
                        <a:latin typeface="Cambria Math"/>
                      </a:rPr>
                      <m:t>(</m:t>
                    </m:r>
                    <m:r>
                      <a:rPr lang="en-US" sz="2400" i="1" dirty="0" smtClean="0">
                        <a:latin typeface="Cambria Math"/>
                      </a:rPr>
                      <m:t>𝑥</m:t>
                    </m:r>
                    <m:r>
                      <a:rPr lang="en-US" sz="2400" i="1" dirty="0" smtClean="0">
                        <a:latin typeface="Cambria Math"/>
                      </a:rPr>
                      <m:t>)</m:t>
                    </m:r>
                  </m:oMath>
                </a14:m>
                <a:r>
                  <a:rPr lang="en-US" sz="2400" dirty="0"/>
                  <a:t> is zero, as we wanted to show.</a:t>
                </a:r>
              </a:p>
            </p:txBody>
          </p:sp>
        </mc:Choice>
        <mc:Fallback>
          <p:sp>
            <p:nvSpPr>
              <p:cNvPr id="2" name="Rectangle 1"/>
              <p:cNvSpPr>
                <a:spLocks noRot="1" noChangeAspect="1" noMove="1" noResize="1" noEditPoints="1" noAdjustHandles="1" noChangeArrowheads="1" noChangeShapeType="1" noTextEdit="1"/>
              </p:cNvSpPr>
              <p:nvPr/>
            </p:nvSpPr>
            <p:spPr>
              <a:xfrm>
                <a:off x="685800" y="533400"/>
                <a:ext cx="7772400" cy="6001643"/>
              </a:xfrm>
              <a:prstGeom prst="rect">
                <a:avLst/>
              </a:prstGeom>
              <a:blipFill rotWithShape="1">
                <a:blip r:embed="rId3" cstate="print"/>
                <a:stretch>
                  <a:fillRect l="-1255" t="-813" r="-1176" b="-1321"/>
                </a:stretch>
              </a:blipFill>
            </p:spPr>
            <p:txBody>
              <a:bodyPr/>
              <a:lstStyle/>
              <a:p>
                <a:r>
                  <a:rPr lang="en-US">
                    <a:noFill/>
                  </a:rPr>
                  <a:t> </a:t>
                </a:r>
              </a:p>
            </p:txBody>
          </p:sp>
        </mc:Fallback>
      </mc:AlternateContent>
    </p:spTree>
    <p:extLst>
      <p:ext uri="{BB962C8B-B14F-4D97-AF65-F5344CB8AC3E}">
        <p14:creationId xmlns:p14="http://schemas.microsoft.com/office/powerpoint/2010/main" xmlns="" val="564043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extBox 1"/>
              <p:cNvSpPr txBox="1"/>
              <p:nvPr/>
            </p:nvSpPr>
            <p:spPr>
              <a:xfrm>
                <a:off x="685800" y="606857"/>
                <a:ext cx="7772400" cy="5260543"/>
              </a:xfrm>
              <a:prstGeom prst="rect">
                <a:avLst/>
              </a:prstGeom>
              <a:noFill/>
            </p:spPr>
            <p:txBody>
              <a:bodyPr wrap="square" rtlCol="0">
                <a:spAutoFit/>
              </a:bodyPr>
              <a:lstStyle/>
              <a:p>
                <a:pPr algn="just"/>
                <a:r>
                  <a:rPr lang="en-US" sz="2400" b="1" dirty="0"/>
                  <a:t>Question:</a:t>
                </a:r>
                <a:endParaRPr lang="en-US" sz="2400" dirty="0"/>
              </a:p>
              <a:p>
                <a:pPr algn="just"/>
                <a:r>
                  <a:rPr lang="en-US" sz="2400" dirty="0"/>
                  <a:t>Given the Hamiltonian, </a:t>
                </a:r>
                <a14:m>
                  <m:oMath xmlns:m="http://schemas.openxmlformats.org/officeDocument/2006/math">
                    <m:r>
                      <a:rPr lang="en-US" sz="2400" i="1"/>
                      <m:t>𝐻</m:t>
                    </m:r>
                    <m:r>
                      <a:rPr lang="en-US" sz="2400" i="1"/>
                      <m:t> =</m:t>
                    </m:r>
                    <m:f>
                      <m:fPr>
                        <m:ctrlPr>
                          <a:rPr lang="en-US" sz="2400" i="1"/>
                        </m:ctrlPr>
                      </m:fPr>
                      <m:num>
                        <m:sSup>
                          <m:sSupPr>
                            <m:ctrlPr>
                              <a:rPr lang="en-US" sz="2400" i="1"/>
                            </m:ctrlPr>
                          </m:sSupPr>
                          <m:e>
                            <m:r>
                              <a:rPr lang="en-US" sz="2400" i="1"/>
                              <m:t>𝑝</m:t>
                            </m:r>
                          </m:e>
                          <m:sup>
                            <m:r>
                              <a:rPr lang="en-US" sz="2400" i="1"/>
                              <m:t>2</m:t>
                            </m:r>
                          </m:sup>
                        </m:sSup>
                      </m:num>
                      <m:den>
                        <m:r>
                          <a:rPr lang="en-US" sz="2400" i="1"/>
                          <m:t>2</m:t>
                        </m:r>
                        <m:r>
                          <a:rPr lang="en-US" sz="2400" i="1"/>
                          <m:t>𝑚</m:t>
                        </m:r>
                      </m:den>
                    </m:f>
                    <m:r>
                      <a:rPr lang="en-US" sz="2400" i="1"/>
                      <m:t>+</m:t>
                    </m:r>
                    <m:r>
                      <a:rPr lang="en-US" sz="2400" i="1"/>
                      <m:t>𝑉</m:t>
                    </m:r>
                    <m:d>
                      <m:dPr>
                        <m:ctrlPr>
                          <a:rPr lang="en-US" sz="2400" i="1"/>
                        </m:ctrlPr>
                      </m:dPr>
                      <m:e>
                        <m:r>
                          <a:rPr lang="en-US" sz="2400" i="1"/>
                          <m:t>𝑥</m:t>
                        </m:r>
                      </m:e>
                    </m:d>
                    <m:r>
                      <a:rPr lang="en-US" sz="2400" i="1"/>
                      <m:t>,</m:t>
                    </m:r>
                  </m:oMath>
                </a14:m>
                <a:r>
                  <a:rPr lang="en-US" sz="2400" dirty="0" smtClean="0"/>
                  <a:t> </a:t>
                </a:r>
                <a:r>
                  <a:rPr lang="en-US" sz="2400" dirty="0"/>
                  <a:t>show that Hamilton's equations are equivalent to </a:t>
                </a:r>
                <a14:m>
                  <m:oMath xmlns:m="http://schemas.openxmlformats.org/officeDocument/2006/math">
                    <m:r>
                      <a:rPr lang="en-US" sz="2400" i="1"/>
                      <m:t>𝐹</m:t>
                    </m:r>
                    <m:r>
                      <a:rPr lang="en-US" sz="2400" i="1"/>
                      <m:t>= </m:t>
                    </m:r>
                    <m:r>
                      <a:rPr lang="en-US" sz="2400" i="1"/>
                      <m:t>𝑚𝑎</m:t>
                    </m:r>
                  </m:oMath>
                </a14:m>
                <a:r>
                  <a:rPr lang="en-US" sz="2400" dirty="0"/>
                  <a:t>.</a:t>
                </a:r>
              </a:p>
              <a:p>
                <a:pPr algn="just"/>
                <a:r>
                  <a:rPr lang="en-US" sz="2400" b="1" dirty="0"/>
                  <a:t> </a:t>
                </a:r>
                <a:endParaRPr lang="en-US" sz="2400" dirty="0"/>
              </a:p>
              <a:p>
                <a:pPr algn="just"/>
                <a:r>
                  <a:rPr lang="en-US" sz="2400" b="1" dirty="0"/>
                  <a:t>Solution:</a:t>
                </a:r>
                <a:endParaRPr lang="en-US" sz="2400" dirty="0"/>
              </a:p>
              <a:p>
                <a:pPr algn="just"/>
                <a14:m>
                  <m:oMathPara xmlns:m="http://schemas.openxmlformats.org/officeDocument/2006/math">
                    <m:oMathParaPr>
                      <m:jc m:val="centerGroup"/>
                    </m:oMathParaPr>
                    <m:oMath xmlns:m="http://schemas.openxmlformats.org/officeDocument/2006/math">
                      <m:r>
                        <a:rPr lang="en-US" sz="2400" i="1"/>
                        <m:t>𝐻</m:t>
                      </m:r>
                      <m:r>
                        <a:rPr lang="en-US" sz="2400" i="1"/>
                        <m:t> = </m:t>
                      </m:r>
                      <m:sSup>
                        <m:sSupPr>
                          <m:ctrlPr>
                            <a:rPr lang="en-US" sz="2400" i="1"/>
                          </m:ctrlPr>
                        </m:sSupPr>
                        <m:e>
                          <m:r>
                            <a:rPr lang="en-US" sz="2400" i="1"/>
                            <m:t>𝑝</m:t>
                          </m:r>
                        </m:e>
                        <m:sup>
                          <m:r>
                            <a:rPr lang="en-US" sz="2400" i="1"/>
                            <m:t>2</m:t>
                          </m:r>
                        </m:sup>
                      </m:sSup>
                      <m:r>
                        <a:rPr lang="en-US" sz="2400" i="1"/>
                        <m:t>/2</m:t>
                      </m:r>
                      <m:r>
                        <a:rPr lang="en-US" sz="2400" i="1"/>
                        <m:t>𝑚</m:t>
                      </m:r>
                      <m:r>
                        <a:rPr lang="en-US" sz="2400" i="1"/>
                        <m:t>+</m:t>
                      </m:r>
                      <m:r>
                        <a:rPr lang="en-US" sz="2400" i="1"/>
                        <m:t>𝑉</m:t>
                      </m:r>
                      <m:r>
                        <a:rPr lang="en-US" sz="2400" i="1"/>
                        <m:t>(</m:t>
                      </m:r>
                      <m:r>
                        <a:rPr lang="en-US" sz="2400" i="1"/>
                        <m:t>𝑥</m:t>
                      </m:r>
                      <m:r>
                        <a:rPr lang="en-US" sz="2400" i="1"/>
                        <m:t>)</m:t>
                      </m:r>
                    </m:oMath>
                  </m:oMathPara>
                </a14:m>
                <a:endParaRPr lang="en-US" sz="2400" dirty="0"/>
              </a:p>
              <a:p>
                <a:pPr algn="just"/>
                <a:r>
                  <a:rPr lang="en-US" sz="2400" dirty="0"/>
                  <a:t>Hamilton Equations are</a:t>
                </a:r>
              </a:p>
              <a:p>
                <a:pPr algn="just"/>
                <a14:m>
                  <m:oMathPara xmlns:m="http://schemas.openxmlformats.org/officeDocument/2006/math">
                    <m:oMathParaPr>
                      <m:jc m:val="centerGroup"/>
                    </m:oMathParaPr>
                    <m:oMath xmlns:m="http://schemas.openxmlformats.org/officeDocument/2006/math">
                      <m:sSub>
                        <m:sSubPr>
                          <m:ctrlPr>
                            <a:rPr lang="en-US" sz="2400" i="1"/>
                          </m:ctrlPr>
                        </m:sSubPr>
                        <m:e>
                          <m:acc>
                            <m:accPr>
                              <m:chr m:val="̇"/>
                              <m:ctrlPr>
                                <a:rPr lang="en-US" sz="2400" i="1"/>
                              </m:ctrlPr>
                            </m:accPr>
                            <m:e>
                              <m:r>
                                <a:rPr lang="en-US" sz="2400" i="1"/>
                                <m:t>𝑞</m:t>
                              </m:r>
                            </m:e>
                          </m:acc>
                        </m:e>
                        <m:sub>
                          <m:r>
                            <a:rPr lang="en-US" sz="2400" i="1"/>
                            <m:t>𝑖</m:t>
                          </m:r>
                        </m:sub>
                      </m:sSub>
                      <m:r>
                        <a:rPr lang="en-US" sz="2400" i="1"/>
                        <m:t>=</m:t>
                      </m:r>
                      <m:f>
                        <m:fPr>
                          <m:ctrlPr>
                            <a:rPr lang="en-US" sz="2400" i="1"/>
                          </m:ctrlPr>
                        </m:fPr>
                        <m:num>
                          <m:r>
                            <a:rPr lang="en-US" sz="2400" i="1"/>
                            <m:t>𝜕</m:t>
                          </m:r>
                          <m:r>
                            <a:rPr lang="en-US" sz="2400" i="1"/>
                            <m:t>𝐻</m:t>
                          </m:r>
                        </m:num>
                        <m:den>
                          <m:r>
                            <a:rPr lang="en-US" sz="2400" i="1"/>
                            <m:t>𝜕</m:t>
                          </m:r>
                          <m:sSub>
                            <m:sSubPr>
                              <m:ctrlPr>
                                <a:rPr lang="en-US" sz="2400" i="1"/>
                              </m:ctrlPr>
                            </m:sSubPr>
                            <m:e>
                              <m:r>
                                <a:rPr lang="en-US" sz="2400" i="1"/>
                                <m:t>𝑝</m:t>
                              </m:r>
                            </m:e>
                            <m:sub>
                              <m:r>
                                <a:rPr lang="en-US" sz="2400" i="1"/>
                                <m:t>𝑖</m:t>
                              </m:r>
                            </m:sub>
                          </m:sSub>
                        </m:den>
                      </m:f>
                      <m:r>
                        <a:rPr lang="en-US" sz="2400" i="1"/>
                        <m:t>,</m:t>
                      </m:r>
                      <m:sSub>
                        <m:sSubPr>
                          <m:ctrlPr>
                            <a:rPr lang="en-US" sz="2400" i="1"/>
                          </m:ctrlPr>
                        </m:sSubPr>
                        <m:e>
                          <m:acc>
                            <m:accPr>
                              <m:chr m:val="̇"/>
                              <m:ctrlPr>
                                <a:rPr lang="en-US" sz="2400" i="1"/>
                              </m:ctrlPr>
                            </m:accPr>
                            <m:e>
                              <m:r>
                                <a:rPr lang="en-US" sz="2400" i="1"/>
                                <m:t>𝑝</m:t>
                              </m:r>
                            </m:e>
                          </m:acc>
                        </m:e>
                        <m:sub>
                          <m:r>
                            <a:rPr lang="en-US" sz="2400" i="1"/>
                            <m:t>𝑖</m:t>
                          </m:r>
                        </m:sub>
                      </m:sSub>
                      <m:r>
                        <a:rPr lang="en-US" sz="2400" i="1"/>
                        <m:t>=−</m:t>
                      </m:r>
                      <m:f>
                        <m:fPr>
                          <m:ctrlPr>
                            <a:rPr lang="en-US" sz="2400" i="1"/>
                          </m:ctrlPr>
                        </m:fPr>
                        <m:num>
                          <m:r>
                            <a:rPr lang="en-US" sz="2400" i="1"/>
                            <m:t>𝜕</m:t>
                          </m:r>
                          <m:r>
                            <a:rPr lang="en-US" sz="2400" i="1"/>
                            <m:t>𝐻</m:t>
                          </m:r>
                        </m:num>
                        <m:den>
                          <m:r>
                            <a:rPr lang="en-US" sz="2400" i="1"/>
                            <m:t>𝜕</m:t>
                          </m:r>
                          <m:sSub>
                            <m:sSubPr>
                              <m:ctrlPr>
                                <a:rPr lang="en-US" sz="2400" i="1"/>
                              </m:ctrlPr>
                            </m:sSubPr>
                            <m:e>
                              <m:r>
                                <a:rPr lang="en-US" sz="2400" i="1"/>
                                <m:t>𝑞</m:t>
                              </m:r>
                            </m:e>
                            <m:sub>
                              <m:r>
                                <a:rPr lang="en-US" sz="2400" i="1"/>
                                <m:t>𝑖</m:t>
                              </m:r>
                            </m:sub>
                          </m:sSub>
                        </m:den>
                      </m:f>
                      <m:r>
                        <a:rPr lang="en-US" sz="2400" i="1"/>
                        <m:t>,∀</m:t>
                      </m:r>
                      <m:r>
                        <a:rPr lang="en-US" sz="2400" i="1"/>
                        <m:t>𝑖</m:t>
                      </m:r>
                    </m:oMath>
                  </m:oMathPara>
                </a14:m>
                <a:endParaRPr lang="en-US" sz="2400" dirty="0"/>
              </a:p>
              <a:p>
                <a:pPr algn="just"/>
                <a:r>
                  <a:rPr lang="en-US" sz="2400" dirty="0"/>
                  <a:t>Here</a:t>
                </a:r>
              </a:p>
              <a:p>
                <a:pPr algn="just"/>
                <a14:m>
                  <m:oMathPara xmlns:m="http://schemas.openxmlformats.org/officeDocument/2006/math">
                    <m:oMathParaPr>
                      <m:jc m:val="centerGroup"/>
                    </m:oMathParaPr>
                    <m:oMath xmlns:m="http://schemas.openxmlformats.org/officeDocument/2006/math">
                      <m:sSub>
                        <m:sSubPr>
                          <m:ctrlPr>
                            <a:rPr lang="en-US" sz="2400" i="1"/>
                          </m:ctrlPr>
                        </m:sSubPr>
                        <m:e>
                          <m:r>
                            <a:rPr lang="en-US" sz="2400" i="1"/>
                            <m:t>𝑝</m:t>
                          </m:r>
                        </m:e>
                        <m:sub>
                          <m:r>
                            <a:rPr lang="en-US" sz="2400" i="1"/>
                            <m:t>𝑖</m:t>
                          </m:r>
                        </m:sub>
                      </m:sSub>
                      <m:r>
                        <a:rPr lang="en-US" sz="2400" i="1"/>
                        <m:t>=</m:t>
                      </m:r>
                      <m:r>
                        <a:rPr lang="en-US" sz="2400" i="1"/>
                        <m:t>𝑝</m:t>
                      </m:r>
                      <m:r>
                        <a:rPr lang="en-US" sz="2400" i="1"/>
                        <m:t>,</m:t>
                      </m:r>
                      <m:sSub>
                        <m:sSubPr>
                          <m:ctrlPr>
                            <a:rPr lang="en-US" sz="2400" i="1"/>
                          </m:ctrlPr>
                        </m:sSubPr>
                        <m:e>
                          <m:r>
                            <a:rPr lang="en-US" sz="2400" i="1"/>
                            <m:t>𝑞</m:t>
                          </m:r>
                        </m:e>
                        <m:sub>
                          <m:r>
                            <a:rPr lang="en-US" sz="2400" i="1"/>
                            <m:t>𝑖</m:t>
                          </m:r>
                        </m:sub>
                      </m:sSub>
                      <m:r>
                        <a:rPr lang="en-US" sz="2400" i="1"/>
                        <m:t>=</m:t>
                      </m:r>
                      <m:r>
                        <a:rPr lang="en-US" sz="2400" i="1"/>
                        <m:t>𝑥</m:t>
                      </m:r>
                    </m:oMath>
                  </m:oMathPara>
                </a14:m>
                <a:endParaRPr lang="en-US" sz="2400" dirty="0"/>
              </a:p>
              <a:p>
                <a:pPr algn="just"/>
                <a14:m>
                  <m:oMathPara xmlns:m="http://schemas.openxmlformats.org/officeDocument/2006/math">
                    <m:oMathParaPr>
                      <m:jc m:val="centerGroup"/>
                    </m:oMathParaPr>
                    <m:oMath xmlns:m="http://schemas.openxmlformats.org/officeDocument/2006/math">
                      <m:acc>
                        <m:accPr>
                          <m:chr m:val="̇"/>
                          <m:ctrlPr>
                            <a:rPr lang="en-US" sz="2400" i="1"/>
                          </m:ctrlPr>
                        </m:accPr>
                        <m:e>
                          <m:r>
                            <a:rPr lang="en-US" sz="2400" i="1"/>
                            <m:t>𝑥</m:t>
                          </m:r>
                        </m:e>
                      </m:acc>
                      <m:r>
                        <a:rPr lang="en-US" sz="2400" i="1"/>
                        <m:t>=</m:t>
                      </m:r>
                      <m:f>
                        <m:fPr>
                          <m:ctrlPr>
                            <a:rPr lang="en-US" sz="2400" i="1"/>
                          </m:ctrlPr>
                        </m:fPr>
                        <m:num>
                          <m:r>
                            <a:rPr lang="en-US" sz="2400" i="1"/>
                            <m:t>𝜕</m:t>
                          </m:r>
                          <m:r>
                            <a:rPr lang="en-US" sz="2400" i="1"/>
                            <m:t>𝐻</m:t>
                          </m:r>
                        </m:num>
                        <m:den>
                          <m:r>
                            <a:rPr lang="en-US" sz="2400" i="1"/>
                            <m:t>𝜕</m:t>
                          </m:r>
                          <m:r>
                            <a:rPr lang="en-US" sz="2400" i="1"/>
                            <m:t>𝑝</m:t>
                          </m:r>
                        </m:den>
                      </m:f>
                      <m:r>
                        <a:rPr lang="en-US" sz="2400" i="1"/>
                        <m:t>=</m:t>
                      </m:r>
                      <m:f>
                        <m:fPr>
                          <m:ctrlPr>
                            <a:rPr lang="en-US" sz="2400" i="1"/>
                          </m:ctrlPr>
                        </m:fPr>
                        <m:num>
                          <m:r>
                            <a:rPr lang="en-US" sz="2400" i="1"/>
                            <m:t>𝑝</m:t>
                          </m:r>
                        </m:num>
                        <m:den>
                          <m:r>
                            <a:rPr lang="en-US" sz="2400" i="1"/>
                            <m:t>𝑚</m:t>
                          </m:r>
                        </m:den>
                      </m:f>
                      <m:r>
                        <a:rPr lang="en-US" sz="2400" i="1"/>
                        <m:t>,</m:t>
                      </m:r>
                      <m:acc>
                        <m:accPr>
                          <m:chr m:val="̇"/>
                          <m:ctrlPr>
                            <a:rPr lang="en-US" sz="2400" i="1"/>
                          </m:ctrlPr>
                        </m:accPr>
                        <m:e>
                          <m:r>
                            <a:rPr lang="en-US" sz="2400" i="1"/>
                            <m:t>𝑝</m:t>
                          </m:r>
                        </m:e>
                      </m:acc>
                      <m:r>
                        <a:rPr lang="en-US" sz="2400" i="1"/>
                        <m:t>=−</m:t>
                      </m:r>
                      <m:f>
                        <m:fPr>
                          <m:ctrlPr>
                            <a:rPr lang="en-US" sz="2400" i="1"/>
                          </m:ctrlPr>
                        </m:fPr>
                        <m:num>
                          <m:r>
                            <a:rPr lang="en-US" sz="2400" i="1"/>
                            <m:t>𝜕</m:t>
                          </m:r>
                          <m:r>
                            <a:rPr lang="en-US" sz="2400" i="1"/>
                            <m:t>𝐻</m:t>
                          </m:r>
                        </m:num>
                        <m:den>
                          <m:r>
                            <a:rPr lang="en-US" sz="2400" i="1"/>
                            <m:t>𝜕</m:t>
                          </m:r>
                          <m:r>
                            <a:rPr lang="en-US" sz="2400" i="1"/>
                            <m:t>𝑥</m:t>
                          </m:r>
                        </m:den>
                      </m:f>
                      <m:r>
                        <a:rPr lang="en-US" sz="2400" i="1"/>
                        <m:t>=</m:t>
                      </m:r>
                      <m:r>
                        <a:rPr lang="en-US" sz="2400" i="1"/>
                        <m:t>𝑉</m:t>
                      </m:r>
                      <m:r>
                        <a:rPr lang="en-US" sz="2400" i="1"/>
                        <m:t>′(</m:t>
                      </m:r>
                      <m:r>
                        <a:rPr lang="en-US" sz="2400" i="1"/>
                        <m:t>𝑥</m:t>
                      </m:r>
                      <m:r>
                        <a:rPr lang="en-US" sz="2400" i="1"/>
                        <m:t>)</m:t>
                      </m:r>
                    </m:oMath>
                  </m:oMathPara>
                </a14:m>
                <a:endParaRPr lang="en-US" sz="2400" dirty="0"/>
              </a:p>
            </p:txBody>
          </p:sp>
        </mc:Choice>
        <mc:Fallback>
          <p:sp>
            <p:nvSpPr>
              <p:cNvPr id="2" name="TextBox 1"/>
              <p:cNvSpPr txBox="1">
                <a:spLocks noRot="1" noChangeAspect="1" noMove="1" noResize="1" noEditPoints="1" noAdjustHandles="1" noChangeArrowheads="1" noChangeShapeType="1" noTextEdit="1"/>
              </p:cNvSpPr>
              <p:nvPr/>
            </p:nvSpPr>
            <p:spPr>
              <a:xfrm>
                <a:off x="685800" y="606857"/>
                <a:ext cx="7772400" cy="5260543"/>
              </a:xfrm>
              <a:prstGeom prst="rect">
                <a:avLst/>
              </a:prstGeom>
              <a:blipFill rotWithShape="1">
                <a:blip r:embed="rId3" cstate="print"/>
                <a:stretch>
                  <a:fillRect l="-1255" t="-927" r="-1176"/>
                </a:stretch>
              </a:blipFill>
            </p:spPr>
            <p:txBody>
              <a:bodyPr/>
              <a:lstStyle/>
              <a:p>
                <a:r>
                  <a:rPr lang="en-US">
                    <a:noFill/>
                  </a:rPr>
                  <a:t> </a:t>
                </a:r>
              </a:p>
            </p:txBody>
          </p:sp>
        </mc:Fallback>
      </mc:AlternateContent>
    </p:spTree>
    <p:extLst>
      <p:ext uri="{BB962C8B-B14F-4D97-AF65-F5344CB8AC3E}">
        <p14:creationId xmlns:p14="http://schemas.microsoft.com/office/powerpoint/2010/main" xmlns="" val="35667632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extBox 1"/>
              <p:cNvSpPr txBox="1"/>
              <p:nvPr/>
            </p:nvSpPr>
            <p:spPr>
              <a:xfrm>
                <a:off x="762000" y="319450"/>
                <a:ext cx="7848600" cy="5755422"/>
              </a:xfrm>
              <a:prstGeom prst="rect">
                <a:avLst/>
              </a:prstGeom>
              <a:noFill/>
            </p:spPr>
            <p:txBody>
              <a:bodyPr wrap="square" rtlCol="0">
                <a:spAutoFit/>
              </a:bodyPr>
              <a:lstStyle/>
              <a:p>
                <a:pPr algn="just"/>
                <a:r>
                  <a:rPr lang="en-US" sz="2400" b="1" dirty="0"/>
                  <a:t>Question:</a:t>
                </a:r>
                <a:endParaRPr lang="en-US" sz="2400" dirty="0"/>
              </a:p>
              <a:p>
                <a:pPr algn="just"/>
                <a:r>
                  <a:rPr lang="en-US" sz="2400" dirty="0"/>
                  <a:t>A particle of mass </a:t>
                </a:r>
                <a14:m>
                  <m:oMath xmlns:m="http://schemas.openxmlformats.org/officeDocument/2006/math">
                    <m:r>
                      <a:rPr lang="en-US" sz="2400" i="1"/>
                      <m:t>𝑚</m:t>
                    </m:r>
                  </m:oMath>
                </a14:m>
                <a:r>
                  <a:rPr lang="en-US" sz="2400" i="1" dirty="0"/>
                  <a:t> </a:t>
                </a:r>
                <a:r>
                  <a:rPr lang="en-US" sz="2400" dirty="0"/>
                  <a:t>is constrained to move on a curve whose height is given by the function </a:t>
                </a:r>
                <a14:m>
                  <m:oMath xmlns:m="http://schemas.openxmlformats.org/officeDocument/2006/math">
                    <m:r>
                      <a:rPr lang="en-US" sz="2400" i="1"/>
                      <m:t>𝑦</m:t>
                    </m:r>
                    <m:r>
                      <a:rPr lang="en-US" sz="2400" i="1"/>
                      <m:t>=</m:t>
                    </m:r>
                    <m:r>
                      <a:rPr lang="en-US" sz="2400" i="1"/>
                      <m:t>𝑓</m:t>
                    </m:r>
                    <m:r>
                      <a:rPr lang="en-US" sz="2400" i="1"/>
                      <m:t>(</m:t>
                    </m:r>
                    <m:r>
                      <a:rPr lang="en-US" sz="2400" i="1"/>
                      <m:t>𝑥</m:t>
                    </m:r>
                    <m:r>
                      <a:rPr lang="en-US" sz="2400" i="1"/>
                      <m:t>).</m:t>
                    </m:r>
                  </m:oMath>
                </a14:m>
                <a:r>
                  <a:rPr lang="en-US" sz="2400" dirty="0"/>
                  <a:t> Find the Hamiltonian in terms of </a:t>
                </a:r>
                <a:r>
                  <a:rPr lang="en-US" sz="2400" i="1" dirty="0"/>
                  <a:t>x </a:t>
                </a:r>
                <a:r>
                  <a:rPr lang="en-US" sz="2400" dirty="0"/>
                  <a:t>and its conjugate momentum, and then write down Hamilton's  equations. Show that the </a:t>
                </a:r>
                <a14:m>
                  <m:oMath xmlns:m="http://schemas.openxmlformats.org/officeDocument/2006/math">
                    <m:acc>
                      <m:accPr>
                        <m:chr m:val="̇"/>
                        <m:ctrlPr>
                          <a:rPr lang="en-US" sz="2400" i="1"/>
                        </m:ctrlPr>
                      </m:accPr>
                      <m:e>
                        <m:r>
                          <a:rPr lang="en-US" sz="2400" i="1"/>
                          <m:t>𝑝</m:t>
                        </m:r>
                      </m:e>
                    </m:acc>
                    <m:r>
                      <a:rPr lang="en-US" sz="2400" i="1"/>
                      <m:t>=−</m:t>
                    </m:r>
                    <m:f>
                      <m:fPr>
                        <m:ctrlPr>
                          <a:rPr lang="en-US" sz="2400" i="1"/>
                        </m:ctrlPr>
                      </m:fPr>
                      <m:num>
                        <m:r>
                          <a:rPr lang="en-US" sz="2400" i="1"/>
                          <m:t>𝜕</m:t>
                        </m:r>
                        <m:r>
                          <a:rPr lang="en-US" sz="2400" i="1"/>
                          <m:t>𝐻</m:t>
                        </m:r>
                      </m:num>
                      <m:den>
                        <m:r>
                          <a:rPr lang="en-US" sz="2400" i="1"/>
                          <m:t>𝜕</m:t>
                        </m:r>
                        <m:r>
                          <a:rPr lang="en-US" sz="2400" i="1"/>
                          <m:t>𝑥</m:t>
                        </m:r>
                      </m:den>
                    </m:f>
                  </m:oMath>
                </a14:m>
                <a:r>
                  <a:rPr lang="en-US" sz="2400" i="1" dirty="0"/>
                  <a:t> </a:t>
                </a:r>
                <a:r>
                  <a:rPr lang="en-US" sz="2400" dirty="0"/>
                  <a:t>equation reproduces the Euler Lagrange equation.</a:t>
                </a:r>
              </a:p>
              <a:p>
                <a:pPr algn="just"/>
                <a:endParaRPr lang="en-US" sz="2400" b="1" dirty="0" smtClean="0"/>
              </a:p>
              <a:p>
                <a:pPr algn="just"/>
                <a:r>
                  <a:rPr lang="en-US" sz="2400" b="1" dirty="0" smtClean="0"/>
                  <a:t>Solution</a:t>
                </a:r>
                <a:r>
                  <a:rPr lang="en-US" sz="2400" b="1" dirty="0"/>
                  <a:t>:</a:t>
                </a:r>
                <a:endParaRPr lang="en-US" sz="2400" dirty="0"/>
              </a:p>
              <a:p>
                <a:pPr algn="just"/>
                <a:r>
                  <a:rPr lang="en-US" sz="2400" dirty="0" smtClean="0"/>
                  <a:t>The </a:t>
                </a:r>
                <a:r>
                  <a:rPr lang="en-US" sz="2400" dirty="0"/>
                  <a:t>horizontal speed is </a:t>
                </a:r>
                <a14:m>
                  <m:oMath xmlns:m="http://schemas.openxmlformats.org/officeDocument/2006/math">
                    <m:acc>
                      <m:accPr>
                        <m:chr m:val="̇"/>
                        <m:ctrlPr>
                          <a:rPr lang="en-US" sz="2400" i="1"/>
                        </m:ctrlPr>
                      </m:accPr>
                      <m:e>
                        <m:r>
                          <a:rPr lang="en-US" sz="2400" i="1"/>
                          <m:t>𝑥</m:t>
                        </m:r>
                      </m:e>
                    </m:acc>
                  </m:oMath>
                </a14:m>
                <a:r>
                  <a:rPr lang="en-US" sz="2400" dirty="0"/>
                  <a:t>, and the vertical speed is </a:t>
                </a:r>
                <a14:m>
                  <m:oMath xmlns:m="http://schemas.openxmlformats.org/officeDocument/2006/math">
                    <m:acc>
                      <m:accPr>
                        <m:chr m:val="̇"/>
                        <m:ctrlPr>
                          <a:rPr lang="en-US" sz="2400" i="1"/>
                        </m:ctrlPr>
                      </m:accPr>
                      <m:e>
                        <m:r>
                          <a:rPr lang="en-US" sz="2400" i="1"/>
                          <m:t>𝑥</m:t>
                        </m:r>
                      </m:e>
                    </m:acc>
                  </m:oMath>
                </a14:m>
                <a:r>
                  <a:rPr lang="en-US" sz="2400" dirty="0"/>
                  <a:t> times the slope, or </a:t>
                </a:r>
                <a14:m>
                  <m:oMath xmlns:m="http://schemas.openxmlformats.org/officeDocument/2006/math">
                    <m:acc>
                      <m:accPr>
                        <m:chr m:val="̇"/>
                        <m:ctrlPr>
                          <a:rPr lang="en-US" sz="2400" i="1" smtClean="0"/>
                        </m:ctrlPr>
                      </m:accPr>
                      <m:e>
                        <m:r>
                          <a:rPr lang="en-US" sz="2400" i="1"/>
                          <m:t>𝑥</m:t>
                        </m:r>
                      </m:e>
                    </m:acc>
                    <m:r>
                      <a:rPr lang="en-US" sz="2400" i="1" smtClean="0"/>
                      <m:t>.</m:t>
                    </m:r>
                    <m:r>
                      <m:rPr>
                        <m:nor/>
                      </m:rPr>
                      <a:rPr lang="en-US" sz="2400" i="1" dirty="0" smtClean="0"/>
                      <m:t>f</m:t>
                    </m:r>
                    <m:r>
                      <m:rPr>
                        <m:nor/>
                      </m:rPr>
                      <a:rPr lang="en-US" sz="2400" i="1" dirty="0" smtClean="0"/>
                      <m:t>’</m:t>
                    </m:r>
                    <m:r>
                      <m:rPr>
                        <m:nor/>
                      </m:rPr>
                      <a:rPr lang="en-US" sz="2400" dirty="0" smtClean="0"/>
                      <m:t>(</m:t>
                    </m:r>
                    <m:r>
                      <m:rPr>
                        <m:nor/>
                      </m:rPr>
                      <a:rPr lang="en-US" sz="2400" i="1" dirty="0" smtClean="0"/>
                      <m:t>x</m:t>
                    </m:r>
                    <m:r>
                      <m:rPr>
                        <m:nor/>
                      </m:rPr>
                      <a:rPr lang="en-US" sz="2400" dirty="0" smtClean="0"/>
                      <m:t>).</m:t>
                    </m:r>
                  </m:oMath>
                </a14:m>
                <a:endParaRPr lang="en-US" sz="2400" dirty="0"/>
              </a:p>
              <a:p>
                <a:pPr algn="just"/>
                <a:r>
                  <a:rPr lang="en-US" sz="2400" dirty="0"/>
                  <a:t>So the </a:t>
                </a:r>
                <a:r>
                  <a:rPr lang="en-US" sz="2400" dirty="0" err="1"/>
                  <a:t>Lagrangian</a:t>
                </a:r>
                <a:r>
                  <a:rPr lang="en-US" sz="2400" dirty="0"/>
                  <a:t> is (with </a:t>
                </a:r>
                <a14:m>
                  <m:oMath xmlns:m="http://schemas.openxmlformats.org/officeDocument/2006/math">
                    <m:r>
                      <a:rPr lang="en-US" sz="2400" i="1"/>
                      <m:t>𝑓</m:t>
                    </m:r>
                  </m:oMath>
                </a14:m>
                <a:r>
                  <a:rPr lang="en-US" sz="2400" i="1" dirty="0"/>
                  <a:t> </a:t>
                </a:r>
                <a:r>
                  <a:rPr lang="en-US" sz="2400" dirty="0"/>
                  <a:t>and </a:t>
                </a:r>
                <a14:m>
                  <m:oMath xmlns:m="http://schemas.openxmlformats.org/officeDocument/2006/math">
                    <m:r>
                      <a:rPr lang="en-US" sz="2400" i="1"/>
                      <m:t>𝑓</m:t>
                    </m:r>
                    <m:r>
                      <a:rPr lang="en-US" sz="2400" i="1"/>
                      <m:t>’</m:t>
                    </m:r>
                  </m:oMath>
                </a14:m>
                <a:r>
                  <a:rPr lang="en-US" sz="2400" i="1" dirty="0"/>
                  <a:t> </a:t>
                </a:r>
                <a:r>
                  <a:rPr lang="en-US" sz="2400" dirty="0"/>
                  <a:t>written as shorthand for </a:t>
                </a:r>
                <a14:m>
                  <m:oMath xmlns:m="http://schemas.openxmlformats.org/officeDocument/2006/math">
                    <m:r>
                      <a:rPr lang="en-US" sz="2400" i="1"/>
                      <m:t>𝑓</m:t>
                    </m:r>
                    <m:r>
                      <a:rPr lang="en-US" sz="2400" i="1"/>
                      <m:t>(</m:t>
                    </m:r>
                    <m:r>
                      <a:rPr lang="en-US" sz="2400" i="1"/>
                      <m:t>𝑥</m:t>
                    </m:r>
                    <m:r>
                      <a:rPr lang="en-US" sz="2400" i="1"/>
                      <m:t>)</m:t>
                    </m:r>
                  </m:oMath>
                </a14:m>
                <a:r>
                  <a:rPr lang="en-US" sz="2400" dirty="0"/>
                  <a:t> and </a:t>
                </a:r>
                <a14:m>
                  <m:oMath xmlns:m="http://schemas.openxmlformats.org/officeDocument/2006/math">
                    <m:r>
                      <a:rPr lang="en-US" sz="2400" i="1"/>
                      <m:t>𝑓</m:t>
                    </m:r>
                    <m:r>
                      <a:rPr lang="en-US" sz="2400" i="1"/>
                      <m:t>’(</m:t>
                    </m:r>
                    <m:r>
                      <a:rPr lang="en-US" sz="2400" i="1"/>
                      <m:t>𝑥</m:t>
                    </m:r>
                    <m:r>
                      <a:rPr lang="en-US" sz="2400" i="1"/>
                      <m:t>)</m:t>
                    </m:r>
                  </m:oMath>
                </a14:m>
                <a:r>
                  <a:rPr lang="en-US" sz="2400" dirty="0"/>
                  <a:t>)</a:t>
                </a:r>
              </a:p>
              <a:p>
                <a:pPr algn="just"/>
                <a14:m>
                  <m:oMathPara xmlns:m="http://schemas.openxmlformats.org/officeDocument/2006/math">
                    <m:oMathParaPr>
                      <m:jc m:val="centerGroup"/>
                    </m:oMathParaPr>
                    <m:oMath xmlns:m="http://schemas.openxmlformats.org/officeDocument/2006/math">
                      <m:r>
                        <a:rPr lang="en-US" sz="2400" i="1"/>
                        <m:t>𝐿</m:t>
                      </m:r>
                      <m:r>
                        <a:rPr lang="en-US" sz="2400" i="1"/>
                        <m:t>=</m:t>
                      </m:r>
                      <m:f>
                        <m:fPr>
                          <m:ctrlPr>
                            <a:rPr lang="en-US" sz="2400" i="1"/>
                          </m:ctrlPr>
                        </m:fPr>
                        <m:num>
                          <m:r>
                            <a:rPr lang="en-US" sz="2400" i="1"/>
                            <m:t>1</m:t>
                          </m:r>
                        </m:num>
                        <m:den>
                          <m:r>
                            <a:rPr lang="en-US" sz="2400" i="1"/>
                            <m:t>2</m:t>
                          </m:r>
                        </m:den>
                      </m:f>
                      <m:r>
                        <a:rPr lang="en-US" sz="2400" i="1"/>
                        <m:t>𝑚</m:t>
                      </m:r>
                      <m:d>
                        <m:dPr>
                          <m:ctrlPr>
                            <a:rPr lang="en-US" sz="2400" i="1"/>
                          </m:ctrlPr>
                        </m:dPr>
                        <m:e>
                          <m:r>
                            <a:rPr lang="en-US" sz="2400" i="1"/>
                            <m:t>1+</m:t>
                          </m:r>
                          <m:sSup>
                            <m:sSupPr>
                              <m:ctrlPr>
                                <a:rPr lang="en-US" sz="2400" i="1"/>
                              </m:ctrlPr>
                            </m:sSupPr>
                            <m:e>
                              <m:sSup>
                                <m:sSupPr>
                                  <m:ctrlPr>
                                    <a:rPr lang="en-US" sz="2400" i="1"/>
                                  </m:ctrlPr>
                                </m:sSupPr>
                                <m:e>
                                  <m:r>
                                    <a:rPr lang="en-US" sz="2400" i="1"/>
                                    <m:t>𝑓</m:t>
                                  </m:r>
                                </m:e>
                                <m:sup>
                                  <m:r>
                                    <a:rPr lang="en-US" sz="2400" i="1"/>
                                    <m:t>′</m:t>
                                  </m:r>
                                </m:sup>
                              </m:sSup>
                            </m:e>
                            <m:sup>
                              <m:r>
                                <a:rPr lang="en-US" sz="2400" i="1"/>
                                <m:t>2</m:t>
                              </m:r>
                            </m:sup>
                          </m:sSup>
                        </m:e>
                      </m:d>
                      <m:sSup>
                        <m:sSupPr>
                          <m:ctrlPr>
                            <a:rPr lang="en-US" sz="2400" i="1"/>
                          </m:ctrlPr>
                        </m:sSupPr>
                        <m:e>
                          <m:acc>
                            <m:accPr>
                              <m:chr m:val="̇"/>
                              <m:ctrlPr>
                                <a:rPr lang="en-US" sz="2400" i="1"/>
                              </m:ctrlPr>
                            </m:accPr>
                            <m:e>
                              <m:r>
                                <a:rPr lang="en-US" sz="2400" i="1"/>
                                <m:t>𝑥</m:t>
                              </m:r>
                            </m:e>
                          </m:acc>
                        </m:e>
                        <m:sup>
                          <m:r>
                            <a:rPr lang="en-US" sz="2400" i="1"/>
                            <m:t>2</m:t>
                          </m:r>
                        </m:sup>
                      </m:sSup>
                      <m:r>
                        <a:rPr lang="en-US" sz="2400" i="1"/>
                        <m:t>−</m:t>
                      </m:r>
                      <m:r>
                        <a:rPr lang="en-US" sz="2400" i="1"/>
                        <m:t>𝑚𝑔𝑓</m:t>
                      </m:r>
                      <m:r>
                        <a:rPr lang="en-US" sz="2400" i="1"/>
                        <m:t>.</m:t>
                      </m:r>
                    </m:oMath>
                  </m:oMathPara>
                </a14:m>
                <a:endParaRPr lang="en-US" sz="2400" dirty="0"/>
              </a:p>
              <a:p>
                <a:pPr algn="just"/>
                <a:r>
                  <a:rPr lang="en-US" sz="2400" dirty="0"/>
                  <a:t> </a:t>
                </a:r>
              </a:p>
            </p:txBody>
          </p:sp>
        </mc:Choice>
        <mc:Fallback>
          <p:sp>
            <p:nvSpPr>
              <p:cNvPr id="2" name="TextBox 1"/>
              <p:cNvSpPr txBox="1">
                <a:spLocks noRot="1" noChangeAspect="1" noMove="1" noResize="1" noEditPoints="1" noAdjustHandles="1" noChangeArrowheads="1" noChangeShapeType="1" noTextEdit="1"/>
              </p:cNvSpPr>
              <p:nvPr/>
            </p:nvSpPr>
            <p:spPr>
              <a:xfrm>
                <a:off x="762000" y="319450"/>
                <a:ext cx="7848600" cy="5755422"/>
              </a:xfrm>
              <a:prstGeom prst="rect">
                <a:avLst/>
              </a:prstGeom>
              <a:blipFill rotWithShape="1">
                <a:blip r:embed="rId3" cstate="print"/>
                <a:stretch>
                  <a:fillRect l="-1165" t="-847" r="-1087"/>
                </a:stretch>
              </a:blipFill>
            </p:spPr>
            <p:txBody>
              <a:bodyPr/>
              <a:lstStyle/>
              <a:p>
                <a:r>
                  <a:rPr lang="en-US">
                    <a:noFill/>
                  </a:rPr>
                  <a:t> </a:t>
                </a:r>
              </a:p>
            </p:txBody>
          </p:sp>
        </mc:Fallback>
      </mc:AlternateContent>
    </p:spTree>
    <p:extLst>
      <p:ext uri="{BB962C8B-B14F-4D97-AF65-F5344CB8AC3E}">
        <p14:creationId xmlns:p14="http://schemas.microsoft.com/office/powerpoint/2010/main" xmlns="" val="37902448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685800" y="893693"/>
                <a:ext cx="7696200" cy="5038239"/>
              </a:xfrm>
              <a:prstGeom prst="rect">
                <a:avLst/>
              </a:prstGeom>
            </p:spPr>
            <p:txBody>
              <a:bodyPr wrap="square">
                <a:spAutoFit/>
              </a:bodyPr>
              <a:lstStyle/>
              <a:p>
                <a:pPr algn="just"/>
                <a:r>
                  <a:rPr lang="en-US" sz="2400" dirty="0" smtClean="0"/>
                  <a:t>The momentum conjugate to </a:t>
                </a:r>
                <a14:m>
                  <m:oMath xmlns:m="http://schemas.openxmlformats.org/officeDocument/2006/math">
                    <m:r>
                      <a:rPr lang="en-US" sz="2400" i="1">
                        <a:latin typeface="Cambria Math"/>
                      </a:rPr>
                      <m:t>𝑥</m:t>
                    </m:r>
                  </m:oMath>
                </a14:m>
                <a:r>
                  <a:rPr lang="en-US" sz="2400" i="1" dirty="0"/>
                  <a:t> </a:t>
                </a:r>
                <a:r>
                  <a:rPr lang="en-US" sz="2400" dirty="0"/>
                  <a:t>is </a:t>
                </a:r>
                <a:endParaRPr lang="en-US" sz="2400" i="1" dirty="0" smtClean="0">
                  <a:latin typeface="Cambria Math"/>
                </a:endParaRPr>
              </a:p>
              <a:p>
                <a:pPr algn="ctr"/>
                <a14:m>
                  <m:oMath xmlns:m="http://schemas.openxmlformats.org/officeDocument/2006/math">
                    <m:r>
                      <a:rPr lang="en-US" sz="2400" i="1">
                        <a:latin typeface="Cambria Math"/>
                      </a:rPr>
                      <m:t>𝑝</m:t>
                    </m:r>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acc>
                          <m:accPr>
                            <m:chr m:val="̇"/>
                            <m:ctrlPr>
                              <a:rPr lang="en-US" sz="2400" i="1">
                                <a:latin typeface="Cambria Math"/>
                              </a:rPr>
                            </m:ctrlPr>
                          </m:accPr>
                          <m:e>
                            <m:r>
                              <a:rPr lang="en-US" sz="2400" i="1">
                                <a:latin typeface="Cambria Math"/>
                              </a:rPr>
                              <m:t>𝑥</m:t>
                            </m:r>
                          </m:e>
                        </m:acc>
                      </m:den>
                    </m:f>
                    <m:r>
                      <a:rPr lang="en-US" sz="2400">
                        <a:latin typeface="Cambria Math"/>
                      </a:rPr>
                      <m:t>= </m:t>
                    </m:r>
                    <m:r>
                      <a:rPr lang="en-US" sz="2400" i="1">
                        <a:latin typeface="Cambria Math"/>
                      </a:rPr>
                      <m:t>𝑚</m:t>
                    </m:r>
                    <m:d>
                      <m:dPr>
                        <m:ctrlPr>
                          <a:rPr lang="en-US" sz="2400" i="1">
                            <a:latin typeface="Cambria Math"/>
                          </a:rPr>
                        </m:ctrlPr>
                      </m:dPr>
                      <m:e>
                        <m:r>
                          <a:rPr lang="en-US" sz="2400">
                            <a:latin typeface="Cambria Math"/>
                          </a:rPr>
                          <m:t>1 + </m:t>
                        </m:r>
                        <m:sSup>
                          <m:sSupPr>
                            <m:ctrlPr>
                              <a:rPr lang="en-US" sz="2400" i="1">
                                <a:latin typeface="Cambria Math"/>
                              </a:rPr>
                            </m:ctrlPr>
                          </m:sSupPr>
                          <m:e>
                            <m:sSup>
                              <m:sSupPr>
                                <m:ctrlPr>
                                  <a:rPr lang="en-US" sz="2400" i="1">
                                    <a:latin typeface="Cambria Math"/>
                                  </a:rPr>
                                </m:ctrlPr>
                              </m:sSupPr>
                              <m:e>
                                <m:r>
                                  <a:rPr lang="en-US" sz="2400" i="1">
                                    <a:latin typeface="Cambria Math"/>
                                  </a:rPr>
                                  <m:t>𝑓</m:t>
                                </m:r>
                              </m:e>
                              <m:sup>
                                <m:r>
                                  <a:rPr lang="en-US" sz="2400" i="1">
                                    <a:latin typeface="Cambria Math"/>
                                  </a:rPr>
                                  <m:t>′</m:t>
                                </m:r>
                              </m:sup>
                            </m:sSup>
                          </m:e>
                          <m:sup>
                            <m:r>
                              <a:rPr lang="en-US" sz="2400" i="1">
                                <a:latin typeface="Cambria Math"/>
                              </a:rPr>
                              <m:t>2</m:t>
                            </m:r>
                          </m:sup>
                        </m:sSup>
                      </m:e>
                    </m:d>
                    <m:acc>
                      <m:accPr>
                        <m:chr m:val="̇"/>
                        <m:ctrlPr>
                          <a:rPr lang="en-US" sz="2400" i="1">
                            <a:latin typeface="Cambria Math"/>
                          </a:rPr>
                        </m:ctrlPr>
                      </m:accPr>
                      <m:e>
                        <m:r>
                          <a:rPr lang="en-US" sz="2400" i="1">
                            <a:latin typeface="Cambria Math"/>
                          </a:rPr>
                          <m:t>𝑥</m:t>
                        </m:r>
                      </m:e>
                    </m:acc>
                    <m:r>
                      <a:rPr lang="en-US" sz="2400" i="1">
                        <a:latin typeface="Cambria Math"/>
                      </a:rPr>
                      <m:t>,</m:t>
                    </m:r>
                  </m:oMath>
                </a14:m>
                <a:r>
                  <a:rPr lang="en-US" sz="2400" dirty="0"/>
                  <a:t> </a:t>
                </a:r>
                <a:endParaRPr lang="en-US" sz="2400" dirty="0" smtClean="0"/>
              </a:p>
              <a:p>
                <a:pPr algn="just"/>
                <a:r>
                  <a:rPr lang="en-US" sz="2400" dirty="0" smtClean="0"/>
                  <a:t>so </a:t>
                </a:r>
                <a:r>
                  <a:rPr lang="en-US" sz="2400" dirty="0"/>
                  <a:t>the Hamiltonian is</a:t>
                </a:r>
              </a:p>
              <a:p>
                <a:pPr algn="just"/>
                <a14:m>
                  <m:oMathPara xmlns:m="http://schemas.openxmlformats.org/officeDocument/2006/math">
                    <m:oMathParaPr>
                      <m:jc m:val="centerGroup"/>
                    </m:oMathParaPr>
                    <m:oMath xmlns:m="http://schemas.openxmlformats.org/officeDocument/2006/math">
                      <m:r>
                        <a:rPr lang="en-US" sz="2400" i="1">
                          <a:latin typeface="Cambria Math"/>
                        </a:rPr>
                        <m:t>𝐻</m:t>
                      </m:r>
                      <m:r>
                        <a:rPr lang="en-US" sz="2400" i="1">
                          <a:latin typeface="Cambria Math"/>
                        </a:rPr>
                        <m:t>=</m:t>
                      </m:r>
                      <m:r>
                        <a:rPr lang="en-US" sz="2400" i="1">
                          <a:latin typeface="Cambria Math"/>
                        </a:rPr>
                        <m:t>𝑝</m:t>
                      </m:r>
                      <m:acc>
                        <m:accPr>
                          <m:chr m:val="̇"/>
                          <m:ctrlPr>
                            <a:rPr lang="en-US" sz="2400" i="1">
                              <a:latin typeface="Cambria Math"/>
                            </a:rPr>
                          </m:ctrlPr>
                        </m:accPr>
                        <m:e>
                          <m:r>
                            <a:rPr lang="en-US" sz="2400" i="1">
                              <a:latin typeface="Cambria Math"/>
                            </a:rPr>
                            <m:t>𝑥</m:t>
                          </m:r>
                        </m:e>
                      </m:acc>
                      <m:r>
                        <a:rPr lang="en-US" sz="2400" i="1">
                          <a:latin typeface="Cambria Math"/>
                        </a:rPr>
                        <m:t>−</m:t>
                      </m:r>
                      <m:r>
                        <a:rPr lang="en-US" sz="2400" i="1">
                          <a:latin typeface="Cambria Math"/>
                        </a:rPr>
                        <m:t>𝐿</m:t>
                      </m:r>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d>
                        <m:dPr>
                          <m:ctrlPr>
                            <a:rPr lang="en-US" sz="2400" i="1">
                              <a:latin typeface="Cambria Math"/>
                            </a:rPr>
                          </m:ctrlPr>
                        </m:dPr>
                        <m:e>
                          <m:r>
                            <a:rPr lang="en-US" sz="2400" i="1">
                              <a:latin typeface="Cambria Math"/>
                            </a:rPr>
                            <m:t>1+</m:t>
                          </m:r>
                          <m:sSup>
                            <m:sSupPr>
                              <m:ctrlPr>
                                <a:rPr lang="en-US" sz="2400" i="1">
                                  <a:latin typeface="Cambria Math"/>
                                </a:rPr>
                              </m:ctrlPr>
                            </m:sSupPr>
                            <m:e>
                              <m:sSup>
                                <m:sSupPr>
                                  <m:ctrlPr>
                                    <a:rPr lang="en-US" sz="2400" i="1">
                                      <a:latin typeface="Cambria Math"/>
                                    </a:rPr>
                                  </m:ctrlPr>
                                </m:sSupPr>
                                <m:e>
                                  <m:r>
                                    <a:rPr lang="en-US" sz="2400" i="1">
                                      <a:latin typeface="Cambria Math"/>
                                    </a:rPr>
                                    <m:t>𝑓</m:t>
                                  </m:r>
                                </m:e>
                                <m:sup>
                                  <m:r>
                                    <a:rPr lang="en-US" sz="2400" i="1">
                                      <a:latin typeface="Cambria Math"/>
                                    </a:rPr>
                                    <m:t>′</m:t>
                                  </m:r>
                                </m:sup>
                              </m:sSup>
                            </m:e>
                            <m:sup>
                              <m:r>
                                <a:rPr lang="en-US" sz="2400" i="1">
                                  <a:latin typeface="Cambria Math"/>
                                </a:rPr>
                                <m:t>2</m:t>
                              </m:r>
                            </m:sup>
                          </m:sSup>
                        </m:e>
                      </m:d>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r>
                        <a:rPr lang="en-US" sz="2400" i="1">
                          <a:latin typeface="Cambria Math"/>
                        </a:rPr>
                        <m:t>𝑚𝑔𝑓</m:t>
                      </m:r>
                      <m:r>
                        <a:rPr lang="en-US" sz="2400" i="1">
                          <a:latin typeface="Cambria Math"/>
                        </a:rPr>
                        <m:t>=</m:t>
                      </m:r>
                      <m:f>
                        <m:fPr>
                          <m:ctrlPr>
                            <a:rPr lang="en-US" sz="2400" i="1">
                              <a:latin typeface="Cambria Math"/>
                            </a:rPr>
                          </m:ctrlPr>
                        </m:fPr>
                        <m:num>
                          <m:sSup>
                            <m:sSupPr>
                              <m:ctrlPr>
                                <a:rPr lang="en-US" sz="2400" i="1">
                                  <a:latin typeface="Cambria Math"/>
                                </a:rPr>
                              </m:ctrlPr>
                            </m:sSupPr>
                            <m:e>
                              <m:r>
                                <a:rPr lang="en-US" sz="2400" i="1">
                                  <a:latin typeface="Cambria Math"/>
                                </a:rPr>
                                <m:t>𝑝</m:t>
                              </m:r>
                            </m:e>
                            <m:sup>
                              <m:r>
                                <a:rPr lang="en-US" sz="2400" i="1">
                                  <a:latin typeface="Cambria Math"/>
                                </a:rPr>
                                <m:t>2</m:t>
                              </m:r>
                            </m:sup>
                          </m:sSup>
                        </m:num>
                        <m:den>
                          <m:r>
                            <a:rPr lang="en-US" sz="2400" i="1">
                              <a:latin typeface="Cambria Math"/>
                            </a:rPr>
                            <m:t>2</m:t>
                          </m:r>
                          <m:r>
                            <a:rPr lang="en-US" sz="2400" i="1">
                              <a:latin typeface="Cambria Math"/>
                            </a:rPr>
                            <m:t>𝑚</m:t>
                          </m:r>
                          <m:d>
                            <m:dPr>
                              <m:ctrlPr>
                                <a:rPr lang="en-US" sz="2400" i="1">
                                  <a:latin typeface="Cambria Math"/>
                                </a:rPr>
                              </m:ctrlPr>
                            </m:dPr>
                            <m:e>
                              <m:r>
                                <a:rPr lang="en-US" sz="2400" i="1">
                                  <a:latin typeface="Cambria Math"/>
                                </a:rPr>
                                <m:t>1+</m:t>
                              </m:r>
                              <m:sSup>
                                <m:sSupPr>
                                  <m:ctrlPr>
                                    <a:rPr lang="en-US" sz="2400" i="1">
                                      <a:latin typeface="Cambria Math"/>
                                    </a:rPr>
                                  </m:ctrlPr>
                                </m:sSupPr>
                                <m:e>
                                  <m:sSup>
                                    <m:sSupPr>
                                      <m:ctrlPr>
                                        <a:rPr lang="en-US" sz="2400" i="1">
                                          <a:latin typeface="Cambria Math"/>
                                        </a:rPr>
                                      </m:ctrlPr>
                                    </m:sSupPr>
                                    <m:e>
                                      <m:r>
                                        <a:rPr lang="en-US" sz="2400" i="1">
                                          <a:latin typeface="Cambria Math"/>
                                        </a:rPr>
                                        <m:t>𝑓</m:t>
                                      </m:r>
                                    </m:e>
                                    <m:sup>
                                      <m:r>
                                        <a:rPr lang="en-US" sz="2400" i="1">
                                          <a:latin typeface="Cambria Math"/>
                                        </a:rPr>
                                        <m:t>′</m:t>
                                      </m:r>
                                    </m:sup>
                                  </m:sSup>
                                </m:e>
                                <m:sup>
                                  <m:r>
                                    <a:rPr lang="en-US" sz="2400" i="1">
                                      <a:latin typeface="Cambria Math"/>
                                    </a:rPr>
                                    <m:t>2</m:t>
                                  </m:r>
                                </m:sup>
                              </m:sSup>
                            </m:e>
                          </m:d>
                        </m:den>
                      </m:f>
                      <m:r>
                        <a:rPr lang="en-US" sz="2400" i="1">
                          <a:latin typeface="Cambria Math"/>
                        </a:rPr>
                        <m:t>+</m:t>
                      </m:r>
                      <m:r>
                        <a:rPr lang="en-US" sz="2400" i="1">
                          <a:latin typeface="Cambria Math"/>
                        </a:rPr>
                        <m:t>𝑚𝑔𝑓</m:t>
                      </m:r>
                    </m:oMath>
                  </m:oMathPara>
                </a14:m>
                <a:endParaRPr lang="en-US" sz="2400" dirty="0"/>
              </a:p>
              <a:p>
                <a:pPr algn="just"/>
                <a:r>
                  <a:rPr lang="en-US" sz="2400" dirty="0"/>
                  <a:t>Hamilton's equations are then</a:t>
                </a:r>
              </a:p>
              <a:p>
                <a:pPr algn="just"/>
                <a14:m>
                  <m:oMathPara xmlns:m="http://schemas.openxmlformats.org/officeDocument/2006/math">
                    <m:oMathParaPr>
                      <m:jc m:val="centerGroup"/>
                    </m:oMathParaPr>
                    <m:oMath xmlns:m="http://schemas.openxmlformats.org/officeDocument/2006/math">
                      <m:acc>
                        <m:accPr>
                          <m:chr m:val="̇"/>
                          <m:ctrlPr>
                            <a:rPr lang="en-US" sz="2400" i="1">
                              <a:latin typeface="Cambria Math"/>
                            </a:rPr>
                          </m:ctrlPr>
                        </m:accPr>
                        <m:e>
                          <m:r>
                            <a:rPr lang="en-US" sz="2400" i="1">
                              <a:latin typeface="Cambria Math"/>
                            </a:rPr>
                            <m:t>𝑥</m:t>
                          </m:r>
                        </m:e>
                      </m:acc>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𝐻</m:t>
                          </m:r>
                        </m:num>
                        <m:den>
                          <m:r>
                            <a:rPr lang="en-US" sz="2400" i="1">
                              <a:latin typeface="Cambria Math"/>
                            </a:rPr>
                            <m:t>𝜕</m:t>
                          </m:r>
                          <m:r>
                            <a:rPr lang="en-US" sz="2400" i="1">
                              <a:latin typeface="Cambria Math"/>
                            </a:rPr>
                            <m:t>𝑝</m:t>
                          </m:r>
                        </m:den>
                      </m:f>
                      <m:r>
                        <a:rPr lang="en-US" sz="2400" i="1">
                          <a:latin typeface="Cambria Math"/>
                        </a:rPr>
                        <m:t>⇒</m:t>
                      </m:r>
                      <m:acc>
                        <m:accPr>
                          <m:chr m:val="̇"/>
                          <m:ctrlPr>
                            <a:rPr lang="en-US" sz="2400" i="1">
                              <a:latin typeface="Cambria Math"/>
                            </a:rPr>
                          </m:ctrlPr>
                        </m:accPr>
                        <m:e>
                          <m:r>
                            <a:rPr lang="en-US" sz="2400" i="1">
                              <a:latin typeface="Cambria Math"/>
                            </a:rPr>
                            <m:t>𝑥</m:t>
                          </m:r>
                        </m:e>
                      </m:acc>
                      <m:r>
                        <a:rPr lang="en-US" sz="2400" i="1">
                          <a:latin typeface="Cambria Math"/>
                        </a:rPr>
                        <m:t>=</m:t>
                      </m:r>
                      <m:f>
                        <m:fPr>
                          <m:ctrlPr>
                            <a:rPr lang="en-US" sz="2400" i="1">
                              <a:latin typeface="Cambria Math"/>
                            </a:rPr>
                          </m:ctrlPr>
                        </m:fPr>
                        <m:num>
                          <m:r>
                            <a:rPr lang="en-US" sz="2400" i="1">
                              <a:latin typeface="Cambria Math"/>
                            </a:rPr>
                            <m:t>𝑝</m:t>
                          </m:r>
                        </m:num>
                        <m:den>
                          <m:r>
                            <a:rPr lang="en-US" sz="2400" i="1">
                              <a:latin typeface="Cambria Math"/>
                            </a:rPr>
                            <m:t>𝑚</m:t>
                          </m:r>
                          <m:d>
                            <m:dPr>
                              <m:ctrlPr>
                                <a:rPr lang="en-US" sz="2400" i="1">
                                  <a:latin typeface="Cambria Math"/>
                                </a:rPr>
                              </m:ctrlPr>
                            </m:dPr>
                            <m:e>
                              <m:r>
                                <a:rPr lang="en-US" sz="2400" i="1">
                                  <a:latin typeface="Cambria Math"/>
                                </a:rPr>
                                <m:t>1+</m:t>
                              </m:r>
                              <m:sSup>
                                <m:sSupPr>
                                  <m:ctrlPr>
                                    <a:rPr lang="en-US" sz="2400" i="1">
                                      <a:latin typeface="Cambria Math"/>
                                    </a:rPr>
                                  </m:ctrlPr>
                                </m:sSupPr>
                                <m:e>
                                  <m:sSup>
                                    <m:sSupPr>
                                      <m:ctrlPr>
                                        <a:rPr lang="en-US" sz="2400" i="1">
                                          <a:latin typeface="Cambria Math"/>
                                        </a:rPr>
                                      </m:ctrlPr>
                                    </m:sSupPr>
                                    <m:e>
                                      <m:r>
                                        <a:rPr lang="en-US" sz="2400" i="1">
                                          <a:latin typeface="Cambria Math"/>
                                        </a:rPr>
                                        <m:t>𝑓</m:t>
                                      </m:r>
                                    </m:e>
                                    <m:sup>
                                      <m:r>
                                        <a:rPr lang="en-US" sz="2400" i="1">
                                          <a:latin typeface="Cambria Math"/>
                                        </a:rPr>
                                        <m:t>′</m:t>
                                      </m:r>
                                    </m:sup>
                                  </m:sSup>
                                </m:e>
                                <m:sup>
                                  <m:r>
                                    <a:rPr lang="en-US" sz="2400" i="1">
                                      <a:latin typeface="Cambria Math"/>
                                    </a:rPr>
                                    <m:t>2</m:t>
                                  </m:r>
                                </m:sup>
                              </m:sSup>
                            </m:e>
                          </m:d>
                        </m:den>
                      </m:f>
                    </m:oMath>
                  </m:oMathPara>
                </a14:m>
                <a:endParaRPr lang="en-US" sz="2400" dirty="0"/>
              </a:p>
              <a:p>
                <a:pPr algn="just"/>
                <a14:m>
                  <m:oMathPara xmlns:m="http://schemas.openxmlformats.org/officeDocument/2006/math">
                    <m:oMathParaPr>
                      <m:jc m:val="centerGroup"/>
                    </m:oMathParaPr>
                    <m:oMath xmlns:m="http://schemas.openxmlformats.org/officeDocument/2006/math">
                      <m:acc>
                        <m:accPr>
                          <m:chr m:val="̇"/>
                          <m:ctrlPr>
                            <a:rPr lang="en-US" sz="2400" i="1">
                              <a:latin typeface="Cambria Math"/>
                            </a:rPr>
                          </m:ctrlPr>
                        </m:accPr>
                        <m:e>
                          <m:r>
                            <a:rPr lang="en-US" sz="2400" i="1">
                              <a:latin typeface="Cambria Math"/>
                            </a:rPr>
                            <m:t>𝑝</m:t>
                          </m:r>
                        </m:e>
                      </m:acc>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𝐻</m:t>
                          </m:r>
                        </m:num>
                        <m:den>
                          <m:r>
                            <a:rPr lang="en-US" sz="2400" i="1">
                              <a:latin typeface="Cambria Math"/>
                            </a:rPr>
                            <m:t>𝜕</m:t>
                          </m:r>
                          <m:r>
                            <a:rPr lang="en-US" sz="2400" i="1">
                              <a:latin typeface="Cambria Math"/>
                            </a:rPr>
                            <m:t>𝑥</m:t>
                          </m:r>
                        </m:den>
                      </m:f>
                      <m:r>
                        <a:rPr lang="en-US" sz="2400" i="1">
                          <a:latin typeface="Cambria Math"/>
                        </a:rPr>
                        <m:t>⇒</m:t>
                      </m:r>
                      <m:acc>
                        <m:accPr>
                          <m:chr m:val="̇"/>
                          <m:ctrlPr>
                            <a:rPr lang="en-US" sz="2400" i="1">
                              <a:latin typeface="Cambria Math"/>
                            </a:rPr>
                          </m:ctrlPr>
                        </m:accPr>
                        <m:e>
                          <m:r>
                            <a:rPr lang="en-US" sz="2400" i="1">
                              <a:latin typeface="Cambria Math"/>
                            </a:rPr>
                            <m:t>𝑝</m:t>
                          </m:r>
                        </m:e>
                      </m:acc>
                      <m:r>
                        <a:rPr lang="en-US" sz="2400" i="1">
                          <a:latin typeface="Cambria Math"/>
                        </a:rPr>
                        <m:t>=</m:t>
                      </m:r>
                      <m:f>
                        <m:fPr>
                          <m:ctrlPr>
                            <a:rPr lang="en-US" sz="2400" i="1">
                              <a:latin typeface="Cambria Math"/>
                            </a:rPr>
                          </m:ctrlPr>
                        </m:fPr>
                        <m:num>
                          <m:sSup>
                            <m:sSupPr>
                              <m:ctrlPr>
                                <a:rPr lang="en-US" sz="2400" i="1">
                                  <a:latin typeface="Cambria Math"/>
                                </a:rPr>
                              </m:ctrlPr>
                            </m:sSupPr>
                            <m:e>
                              <m:r>
                                <a:rPr lang="en-US" sz="2400" i="1">
                                  <a:latin typeface="Cambria Math"/>
                                </a:rPr>
                                <m:t>𝑝</m:t>
                              </m:r>
                            </m:e>
                            <m:sup>
                              <m:r>
                                <a:rPr lang="en-US" sz="2400" i="1">
                                  <a:latin typeface="Cambria Math"/>
                                </a:rPr>
                                <m:t>2</m:t>
                              </m:r>
                            </m:sup>
                          </m:sSup>
                          <m:sSup>
                            <m:sSupPr>
                              <m:ctrlPr>
                                <a:rPr lang="en-US" sz="2400" i="1">
                                  <a:latin typeface="Cambria Math"/>
                                </a:rPr>
                              </m:ctrlPr>
                            </m:sSupPr>
                            <m:e>
                              <m:r>
                                <a:rPr lang="en-US" sz="2400" i="1">
                                  <a:latin typeface="Cambria Math"/>
                                </a:rPr>
                                <m:t>𝑓</m:t>
                              </m:r>
                            </m:e>
                            <m:sup>
                              <m:r>
                                <a:rPr lang="en-US" sz="2400" i="1">
                                  <a:latin typeface="Cambria Math"/>
                                </a:rPr>
                                <m:t>′</m:t>
                              </m:r>
                            </m:sup>
                          </m:sSup>
                          <m:r>
                            <a:rPr lang="en-US" sz="2400" i="1">
                              <a:latin typeface="Cambria Math"/>
                            </a:rPr>
                            <m:t>𝑓</m:t>
                          </m:r>
                          <m:r>
                            <a:rPr lang="en-US" sz="2400" i="1">
                              <a:latin typeface="Cambria Math"/>
                            </a:rPr>
                            <m:t>"</m:t>
                          </m:r>
                        </m:num>
                        <m:den>
                          <m:r>
                            <a:rPr lang="en-US" sz="2400" i="1">
                              <a:latin typeface="Cambria Math"/>
                            </a:rPr>
                            <m:t>𝑚</m:t>
                          </m:r>
                          <m:d>
                            <m:dPr>
                              <m:ctrlPr>
                                <a:rPr lang="en-US" sz="2400" i="1">
                                  <a:latin typeface="Cambria Math"/>
                                </a:rPr>
                              </m:ctrlPr>
                            </m:dPr>
                            <m:e>
                              <m:r>
                                <a:rPr lang="en-US" sz="2400" i="1">
                                  <a:latin typeface="Cambria Math"/>
                                </a:rPr>
                                <m:t>1+</m:t>
                              </m:r>
                              <m:sSup>
                                <m:sSupPr>
                                  <m:ctrlPr>
                                    <a:rPr lang="en-US" sz="2400" i="1">
                                      <a:latin typeface="Cambria Math"/>
                                    </a:rPr>
                                  </m:ctrlPr>
                                </m:sSupPr>
                                <m:e>
                                  <m:sSup>
                                    <m:sSupPr>
                                      <m:ctrlPr>
                                        <a:rPr lang="en-US" sz="2400" i="1">
                                          <a:latin typeface="Cambria Math"/>
                                        </a:rPr>
                                      </m:ctrlPr>
                                    </m:sSupPr>
                                    <m:e>
                                      <m:r>
                                        <a:rPr lang="en-US" sz="2400" i="1">
                                          <a:latin typeface="Cambria Math"/>
                                        </a:rPr>
                                        <m:t>𝑓</m:t>
                                      </m:r>
                                    </m:e>
                                    <m:sup>
                                      <m:r>
                                        <a:rPr lang="en-US" sz="2400" i="1">
                                          <a:latin typeface="Cambria Math"/>
                                        </a:rPr>
                                        <m:t>′</m:t>
                                      </m:r>
                                    </m:sup>
                                  </m:sSup>
                                </m:e>
                                <m:sup>
                                  <m:r>
                                    <a:rPr lang="en-US" sz="2400" i="1">
                                      <a:latin typeface="Cambria Math"/>
                                    </a:rPr>
                                    <m:t>2</m:t>
                                  </m:r>
                                </m:sup>
                              </m:sSup>
                            </m:e>
                          </m:d>
                        </m:den>
                      </m:f>
                      <m:r>
                        <a:rPr lang="en-US" sz="2400" i="1">
                          <a:latin typeface="Cambria Math"/>
                        </a:rPr>
                        <m:t>−</m:t>
                      </m:r>
                      <m:r>
                        <a:rPr lang="en-US" sz="2400" i="1">
                          <a:latin typeface="Cambria Math"/>
                        </a:rPr>
                        <m:t>𝑚𝑔𝑓</m:t>
                      </m:r>
                      <m:r>
                        <a:rPr lang="en-US" sz="2400" i="1">
                          <a:latin typeface="Cambria Math"/>
                        </a:rPr>
                        <m:t>′</m:t>
                      </m:r>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685800" y="893693"/>
                <a:ext cx="7696200" cy="5038239"/>
              </a:xfrm>
              <a:prstGeom prst="rect">
                <a:avLst/>
              </a:prstGeom>
              <a:blipFill rotWithShape="1">
                <a:blip r:embed="rId3" cstate="print"/>
                <a:stretch>
                  <a:fillRect l="-1268" t="-969"/>
                </a:stretch>
              </a:blipFill>
            </p:spPr>
            <p:txBody>
              <a:bodyPr/>
              <a:lstStyle/>
              <a:p>
                <a:r>
                  <a:rPr lang="en-US">
                    <a:noFill/>
                  </a:rPr>
                  <a:t> </a:t>
                </a:r>
              </a:p>
            </p:txBody>
          </p:sp>
        </mc:Fallback>
      </mc:AlternateContent>
    </p:spTree>
    <p:extLst>
      <p:ext uri="{BB962C8B-B14F-4D97-AF65-F5344CB8AC3E}">
        <p14:creationId xmlns:p14="http://schemas.microsoft.com/office/powerpoint/2010/main" xmlns="" val="39663658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685800" y="923186"/>
                <a:ext cx="7924800" cy="4472956"/>
              </a:xfrm>
              <a:prstGeom prst="rect">
                <a:avLst/>
              </a:prstGeom>
            </p:spPr>
            <p:txBody>
              <a:bodyPr wrap="square">
                <a:spAutoFit/>
              </a:bodyPr>
              <a:lstStyle/>
              <a:p>
                <a:pPr algn="just"/>
                <a:r>
                  <a:rPr lang="en-US" sz="2400" dirty="0" smtClean="0"/>
                  <a:t>The </a:t>
                </a:r>
                <a:r>
                  <a:rPr lang="en-US" sz="2400" dirty="0"/>
                  <a:t>first of these simply reproduces the definition of </a:t>
                </a:r>
                <a14:m>
                  <m:oMath xmlns:m="http://schemas.openxmlformats.org/officeDocument/2006/math">
                    <m:r>
                      <a:rPr lang="en-US" sz="2400" i="1">
                        <a:latin typeface="Cambria Math"/>
                      </a:rPr>
                      <m:t>𝑝</m:t>
                    </m:r>
                  </m:oMath>
                </a14:m>
                <a:r>
                  <a:rPr lang="en-US" sz="2400" dirty="0"/>
                  <a:t>. The second one can be rewritten as</a:t>
                </a:r>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m:t>
                          </m:r>
                        </m:num>
                        <m:den>
                          <m:r>
                            <a:rPr lang="en-US" sz="2400" i="1">
                              <a:latin typeface="Cambria Math"/>
                            </a:rPr>
                            <m:t>𝑑𝑡</m:t>
                          </m:r>
                        </m:den>
                      </m:f>
                      <m:d>
                        <m:dPr>
                          <m:ctrlPr>
                            <a:rPr lang="en-US" sz="2400" i="1">
                              <a:latin typeface="Cambria Math"/>
                            </a:rPr>
                          </m:ctrlPr>
                        </m:dPr>
                        <m:e>
                          <m:r>
                            <a:rPr lang="en-US" sz="2400" i="1">
                              <a:latin typeface="Cambria Math"/>
                            </a:rPr>
                            <m:t>𝑚</m:t>
                          </m:r>
                          <m:d>
                            <m:dPr>
                              <m:ctrlPr>
                                <a:rPr lang="en-US" sz="2400" i="1">
                                  <a:latin typeface="Cambria Math"/>
                                </a:rPr>
                              </m:ctrlPr>
                            </m:dPr>
                            <m:e>
                              <m:r>
                                <a:rPr lang="en-US" sz="2400" i="1">
                                  <a:latin typeface="Cambria Math"/>
                                </a:rPr>
                                <m:t>1+</m:t>
                              </m:r>
                              <m:sSup>
                                <m:sSupPr>
                                  <m:ctrlPr>
                                    <a:rPr lang="en-US" sz="2400" i="1">
                                      <a:latin typeface="Cambria Math"/>
                                    </a:rPr>
                                  </m:ctrlPr>
                                </m:sSupPr>
                                <m:e>
                                  <m:sSup>
                                    <m:sSupPr>
                                      <m:ctrlPr>
                                        <a:rPr lang="en-US" sz="2400" i="1">
                                          <a:latin typeface="Cambria Math"/>
                                        </a:rPr>
                                      </m:ctrlPr>
                                    </m:sSupPr>
                                    <m:e>
                                      <m:r>
                                        <a:rPr lang="en-US" sz="2400" i="1">
                                          <a:latin typeface="Cambria Math"/>
                                        </a:rPr>
                                        <m:t>𝑓</m:t>
                                      </m:r>
                                    </m:e>
                                    <m:sup>
                                      <m:r>
                                        <a:rPr lang="en-US" sz="2400" i="1">
                                          <a:latin typeface="Cambria Math"/>
                                        </a:rPr>
                                        <m:t>′</m:t>
                                      </m:r>
                                    </m:sup>
                                  </m:sSup>
                                </m:e>
                                <m:sup>
                                  <m:r>
                                    <a:rPr lang="en-US" sz="2400" i="1">
                                      <a:latin typeface="Cambria Math"/>
                                    </a:rPr>
                                    <m:t>2</m:t>
                                  </m:r>
                                </m:sup>
                              </m:sSup>
                            </m:e>
                          </m:d>
                          <m:acc>
                            <m:accPr>
                              <m:chr m:val="̇"/>
                              <m:ctrlPr>
                                <a:rPr lang="en-US" sz="2400" i="1">
                                  <a:latin typeface="Cambria Math"/>
                                </a:rPr>
                              </m:ctrlPr>
                            </m:accPr>
                            <m:e>
                              <m:r>
                                <a:rPr lang="en-US" sz="2400" i="1">
                                  <a:latin typeface="Cambria Math"/>
                                </a:rPr>
                                <m:t>𝑥</m:t>
                              </m:r>
                            </m:e>
                          </m:acc>
                        </m:e>
                      </m:d>
                      <m:r>
                        <a:rPr lang="en-US" sz="2400" i="1">
                          <a:latin typeface="Cambria Math"/>
                        </a:rPr>
                        <m:t>=</m:t>
                      </m:r>
                      <m:f>
                        <m:fPr>
                          <m:ctrlPr>
                            <a:rPr lang="en-US" sz="2400" i="1">
                              <a:latin typeface="Cambria Math"/>
                            </a:rPr>
                          </m:ctrlPr>
                        </m:fPr>
                        <m:num>
                          <m:sSup>
                            <m:sSupPr>
                              <m:ctrlPr>
                                <a:rPr lang="en-US" sz="2400" i="1">
                                  <a:latin typeface="Cambria Math"/>
                                </a:rPr>
                              </m:ctrlPr>
                            </m:sSupPr>
                            <m:e>
                              <m:r>
                                <a:rPr lang="en-US" sz="2400" i="1">
                                  <a:latin typeface="Cambria Math"/>
                                </a:rPr>
                                <m:t>(</m:t>
                              </m:r>
                              <m:r>
                                <a:rPr lang="en-US" sz="2400" i="1">
                                  <a:latin typeface="Cambria Math"/>
                                </a:rPr>
                                <m:t>𝑚</m:t>
                              </m:r>
                              <m:d>
                                <m:dPr>
                                  <m:ctrlPr>
                                    <a:rPr lang="en-US" sz="2400" i="1">
                                      <a:latin typeface="Cambria Math"/>
                                    </a:rPr>
                                  </m:ctrlPr>
                                </m:dPr>
                                <m:e>
                                  <m:r>
                                    <a:rPr lang="en-US" sz="2400" i="1">
                                      <a:latin typeface="Cambria Math"/>
                                    </a:rPr>
                                    <m:t>1+</m:t>
                                  </m:r>
                                  <m:sSup>
                                    <m:sSupPr>
                                      <m:ctrlPr>
                                        <a:rPr lang="en-US" sz="2400" i="1">
                                          <a:latin typeface="Cambria Math"/>
                                        </a:rPr>
                                      </m:ctrlPr>
                                    </m:sSupPr>
                                    <m:e>
                                      <m:sSup>
                                        <m:sSupPr>
                                          <m:ctrlPr>
                                            <a:rPr lang="en-US" sz="2400" i="1">
                                              <a:latin typeface="Cambria Math"/>
                                            </a:rPr>
                                          </m:ctrlPr>
                                        </m:sSupPr>
                                        <m:e>
                                          <m:r>
                                            <a:rPr lang="en-US" sz="2400" i="1">
                                              <a:latin typeface="Cambria Math"/>
                                            </a:rPr>
                                            <m:t>𝑓</m:t>
                                          </m:r>
                                        </m:e>
                                        <m:sup>
                                          <m:r>
                                            <a:rPr lang="en-US" sz="2400" i="1">
                                              <a:latin typeface="Cambria Math"/>
                                            </a:rPr>
                                            <m:t>′</m:t>
                                          </m:r>
                                        </m:sup>
                                      </m:sSup>
                                    </m:e>
                                    <m:sup>
                                      <m:r>
                                        <a:rPr lang="en-US" sz="2400" i="1">
                                          <a:latin typeface="Cambria Math"/>
                                        </a:rPr>
                                        <m:t>2</m:t>
                                      </m:r>
                                    </m:sup>
                                  </m:sSup>
                                </m:e>
                              </m:d>
                              <m:acc>
                                <m:accPr>
                                  <m:chr m:val="̇"/>
                                  <m:ctrlPr>
                                    <a:rPr lang="en-US" sz="2400" i="1">
                                      <a:latin typeface="Cambria Math"/>
                                    </a:rPr>
                                  </m:ctrlPr>
                                </m:accPr>
                                <m:e>
                                  <m:r>
                                    <a:rPr lang="en-US" sz="2400" i="1">
                                      <a:latin typeface="Cambria Math"/>
                                    </a:rPr>
                                    <m:t>𝑥</m:t>
                                  </m:r>
                                </m:e>
                              </m:acc>
                              <m:r>
                                <a:rPr lang="en-US" sz="2400" i="1">
                                  <a:latin typeface="Cambria Math"/>
                                </a:rPr>
                                <m:t>)</m:t>
                              </m:r>
                            </m:e>
                            <m:sup>
                              <m:r>
                                <a:rPr lang="en-US" sz="2400" i="1">
                                  <a:latin typeface="Cambria Math"/>
                                </a:rPr>
                                <m:t>2</m:t>
                              </m:r>
                            </m:sup>
                          </m:sSup>
                          <m:sSup>
                            <m:sSupPr>
                              <m:ctrlPr>
                                <a:rPr lang="en-US" sz="2400" i="1">
                                  <a:latin typeface="Cambria Math"/>
                                </a:rPr>
                              </m:ctrlPr>
                            </m:sSupPr>
                            <m:e>
                              <m:r>
                                <a:rPr lang="en-US" sz="2400" i="1">
                                  <a:latin typeface="Cambria Math"/>
                                </a:rPr>
                                <m:t>𝑓</m:t>
                              </m:r>
                            </m:e>
                            <m:sup>
                              <m:r>
                                <a:rPr lang="en-US" sz="2400" i="1">
                                  <a:latin typeface="Cambria Math"/>
                                </a:rPr>
                                <m:t>′</m:t>
                              </m:r>
                            </m:sup>
                          </m:sSup>
                          <m:r>
                            <a:rPr lang="en-US" sz="2400" i="1">
                              <a:latin typeface="Cambria Math"/>
                            </a:rPr>
                            <m:t>𝑓</m:t>
                          </m:r>
                          <m:r>
                            <a:rPr lang="en-US" sz="2400" i="1">
                              <a:latin typeface="Cambria Math"/>
                            </a:rPr>
                            <m:t>"</m:t>
                          </m:r>
                        </m:num>
                        <m:den>
                          <m:r>
                            <a:rPr lang="en-US" sz="2400" i="1">
                              <a:latin typeface="Cambria Math"/>
                            </a:rPr>
                            <m:t>𝑚</m:t>
                          </m:r>
                          <m:sSup>
                            <m:sSupPr>
                              <m:ctrlPr>
                                <a:rPr lang="en-US" sz="2400" i="1">
                                  <a:latin typeface="Cambria Math"/>
                                </a:rPr>
                              </m:ctrlPr>
                            </m:sSupPr>
                            <m:e>
                              <m:d>
                                <m:dPr>
                                  <m:ctrlPr>
                                    <a:rPr lang="en-US" sz="2400" i="1">
                                      <a:latin typeface="Cambria Math"/>
                                    </a:rPr>
                                  </m:ctrlPr>
                                </m:dPr>
                                <m:e>
                                  <m:r>
                                    <a:rPr lang="en-US" sz="2400" i="1">
                                      <a:latin typeface="Cambria Math"/>
                                    </a:rPr>
                                    <m:t>1+</m:t>
                                  </m:r>
                                  <m:sSup>
                                    <m:sSupPr>
                                      <m:ctrlPr>
                                        <a:rPr lang="en-US" sz="2400" i="1">
                                          <a:latin typeface="Cambria Math"/>
                                        </a:rPr>
                                      </m:ctrlPr>
                                    </m:sSupPr>
                                    <m:e>
                                      <m:sSup>
                                        <m:sSupPr>
                                          <m:ctrlPr>
                                            <a:rPr lang="en-US" sz="2400" i="1">
                                              <a:latin typeface="Cambria Math"/>
                                            </a:rPr>
                                          </m:ctrlPr>
                                        </m:sSupPr>
                                        <m:e>
                                          <m:r>
                                            <a:rPr lang="en-US" sz="2400" i="1">
                                              <a:latin typeface="Cambria Math"/>
                                            </a:rPr>
                                            <m:t>𝑓</m:t>
                                          </m:r>
                                        </m:e>
                                        <m:sup>
                                          <m:r>
                                            <a:rPr lang="en-US" sz="2400" i="1">
                                              <a:latin typeface="Cambria Math"/>
                                            </a:rPr>
                                            <m:t>′</m:t>
                                          </m:r>
                                        </m:sup>
                                      </m:sSup>
                                    </m:e>
                                    <m:sup>
                                      <m:r>
                                        <a:rPr lang="en-US" sz="2400" i="1">
                                          <a:latin typeface="Cambria Math"/>
                                        </a:rPr>
                                        <m:t>2</m:t>
                                      </m:r>
                                    </m:sup>
                                  </m:sSup>
                                </m:e>
                              </m:d>
                            </m:e>
                            <m:sup>
                              <m:r>
                                <a:rPr lang="en-US" sz="2400" i="1">
                                  <a:latin typeface="Cambria Math"/>
                                </a:rPr>
                                <m:t>2</m:t>
                              </m:r>
                            </m:sup>
                          </m:sSup>
                        </m:den>
                      </m:f>
                      <m:r>
                        <a:rPr lang="en-US" sz="2400" i="1">
                          <a:latin typeface="Cambria Math"/>
                        </a:rPr>
                        <m:t>−</m:t>
                      </m:r>
                      <m:r>
                        <a:rPr lang="en-US" sz="2400" i="1">
                          <a:latin typeface="Cambria Math"/>
                        </a:rPr>
                        <m:t>𝑚𝑔</m:t>
                      </m:r>
                      <m:sSup>
                        <m:sSupPr>
                          <m:ctrlPr>
                            <a:rPr lang="en-US" sz="2400" i="1">
                              <a:latin typeface="Cambria Math"/>
                            </a:rPr>
                          </m:ctrlPr>
                        </m:sSupPr>
                        <m:e>
                          <m:r>
                            <a:rPr lang="en-US" sz="2400" i="1">
                              <a:latin typeface="Cambria Math"/>
                            </a:rPr>
                            <m:t>𝑓</m:t>
                          </m:r>
                        </m:e>
                        <m:sup>
                          <m:r>
                            <a:rPr lang="en-US" sz="2400" i="1">
                              <a:latin typeface="Cambria Math"/>
                            </a:rPr>
                            <m:t>′</m:t>
                          </m:r>
                        </m:sup>
                      </m:sSup>
                      <m:r>
                        <a:rPr lang="en-US" sz="2400" i="1">
                          <a:latin typeface="Cambria Math"/>
                        </a:rPr>
                        <m:t>.</m:t>
                      </m:r>
                    </m:oMath>
                  </m:oMathPara>
                </a14:m>
                <a:endParaRPr lang="en-US" sz="2400" dirty="0"/>
              </a:p>
              <a:p>
                <a:pPr algn="just"/>
                <a:r>
                  <a:rPr lang="en-US" sz="2400" dirty="0"/>
                  <a:t> </a:t>
                </a:r>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m:t>
                          </m:r>
                        </m:num>
                        <m:den>
                          <m:r>
                            <a:rPr lang="en-US" sz="2400" i="1">
                              <a:latin typeface="Cambria Math"/>
                            </a:rPr>
                            <m:t>𝑑𝑡</m:t>
                          </m:r>
                        </m:den>
                      </m:f>
                      <m:d>
                        <m:dPr>
                          <m:ctrlPr>
                            <a:rPr lang="en-US" sz="2400" i="1">
                              <a:latin typeface="Cambria Math"/>
                            </a:rPr>
                          </m:ctrlPr>
                        </m:dPr>
                        <m:e>
                          <m:d>
                            <m:dPr>
                              <m:ctrlPr>
                                <a:rPr lang="en-US" sz="2400" i="1">
                                  <a:latin typeface="Cambria Math"/>
                                </a:rPr>
                              </m:ctrlPr>
                            </m:dPr>
                            <m:e>
                              <m:r>
                                <a:rPr lang="en-US" sz="2400" i="1">
                                  <a:latin typeface="Cambria Math"/>
                                </a:rPr>
                                <m:t>1+</m:t>
                              </m:r>
                              <m:sSup>
                                <m:sSupPr>
                                  <m:ctrlPr>
                                    <a:rPr lang="en-US" sz="2400" i="1">
                                      <a:latin typeface="Cambria Math"/>
                                    </a:rPr>
                                  </m:ctrlPr>
                                </m:sSupPr>
                                <m:e>
                                  <m:sSup>
                                    <m:sSupPr>
                                      <m:ctrlPr>
                                        <a:rPr lang="en-US" sz="2400" i="1">
                                          <a:latin typeface="Cambria Math"/>
                                        </a:rPr>
                                      </m:ctrlPr>
                                    </m:sSupPr>
                                    <m:e>
                                      <m:r>
                                        <a:rPr lang="en-US" sz="2400" i="1">
                                          <a:latin typeface="Cambria Math"/>
                                        </a:rPr>
                                        <m:t>𝑓</m:t>
                                      </m:r>
                                    </m:e>
                                    <m:sup>
                                      <m:r>
                                        <a:rPr lang="en-US" sz="2400" i="1">
                                          <a:latin typeface="Cambria Math"/>
                                        </a:rPr>
                                        <m:t>′</m:t>
                                      </m:r>
                                    </m:sup>
                                  </m:sSup>
                                </m:e>
                                <m:sup>
                                  <m:r>
                                    <a:rPr lang="en-US" sz="2400" i="1">
                                      <a:latin typeface="Cambria Math"/>
                                    </a:rPr>
                                    <m:t>2</m:t>
                                  </m:r>
                                </m:sup>
                              </m:sSup>
                            </m:e>
                          </m:d>
                          <m:acc>
                            <m:accPr>
                              <m:chr m:val="̇"/>
                              <m:ctrlPr>
                                <a:rPr lang="en-US" sz="2400" i="1">
                                  <a:latin typeface="Cambria Math"/>
                                </a:rPr>
                              </m:ctrlPr>
                            </m:accPr>
                            <m:e>
                              <m:r>
                                <a:rPr lang="en-US" sz="2400" i="1">
                                  <a:latin typeface="Cambria Math"/>
                                </a:rPr>
                                <m:t>𝑥</m:t>
                              </m:r>
                            </m:e>
                          </m:acc>
                        </m:e>
                      </m:d>
                      <m:r>
                        <a:rPr lang="en-US" sz="2400" i="1">
                          <a:latin typeface="Cambria Math"/>
                        </a:rPr>
                        <m:t>=</m:t>
                      </m:r>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sSup>
                        <m:sSupPr>
                          <m:ctrlPr>
                            <a:rPr lang="en-US" sz="2400" i="1">
                              <a:latin typeface="Cambria Math"/>
                            </a:rPr>
                          </m:ctrlPr>
                        </m:sSupPr>
                        <m:e>
                          <m:r>
                            <a:rPr lang="en-US" sz="2400" i="1">
                              <a:latin typeface="Cambria Math"/>
                            </a:rPr>
                            <m:t>𝑓</m:t>
                          </m:r>
                        </m:e>
                        <m:sup>
                          <m:r>
                            <a:rPr lang="en-US" sz="2400" i="1">
                              <a:latin typeface="Cambria Math"/>
                            </a:rPr>
                            <m:t>′</m:t>
                          </m:r>
                        </m:sup>
                      </m:sSup>
                      <m:r>
                        <a:rPr lang="en-US" sz="2400" i="1">
                          <a:latin typeface="Cambria Math"/>
                        </a:rPr>
                        <m:t>𝑓</m:t>
                      </m:r>
                      <m:r>
                        <a:rPr lang="en-US" sz="2400" i="1">
                          <a:latin typeface="Cambria Math"/>
                        </a:rPr>
                        <m:t>"−</m:t>
                      </m:r>
                      <m:r>
                        <a:rPr lang="en-US" sz="2400" i="1">
                          <a:latin typeface="Cambria Math"/>
                        </a:rPr>
                        <m:t>𝑔</m:t>
                      </m:r>
                      <m:sSup>
                        <m:sSupPr>
                          <m:ctrlPr>
                            <a:rPr lang="en-US" sz="2400" i="1">
                              <a:latin typeface="Cambria Math"/>
                            </a:rPr>
                          </m:ctrlPr>
                        </m:sSupPr>
                        <m:e>
                          <m:r>
                            <a:rPr lang="en-US" sz="2400" i="1">
                              <a:latin typeface="Cambria Math"/>
                            </a:rPr>
                            <m:t>𝑓</m:t>
                          </m:r>
                        </m:e>
                        <m:sup>
                          <m:r>
                            <a:rPr lang="en-US" sz="2400" i="1">
                              <a:latin typeface="Cambria Math"/>
                            </a:rPr>
                            <m:t>′</m:t>
                          </m:r>
                        </m:sup>
                      </m:sSup>
                      <m:r>
                        <a:rPr lang="en-US" sz="2400" i="1">
                          <a:latin typeface="Cambria Math"/>
                        </a:rPr>
                        <m:t>.</m:t>
                      </m:r>
                    </m:oMath>
                  </m:oMathPara>
                </a14:m>
                <a:endParaRPr lang="en-US" sz="2400" dirty="0"/>
              </a:p>
              <a:p>
                <a:pPr algn="just"/>
                <a:r>
                  <a:rPr lang="en-US" sz="2400" dirty="0"/>
                  <a:t>This is the same are the Euler-Lagrange equation, namely</a:t>
                </a:r>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m:t>
                          </m:r>
                        </m:num>
                        <m:den>
                          <m:r>
                            <a:rPr lang="en-US" sz="2400" i="1">
                              <a:latin typeface="Cambria Math"/>
                            </a:rPr>
                            <m:t>𝑑𝑡</m:t>
                          </m:r>
                        </m:den>
                      </m:f>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acc>
                                <m:accPr>
                                  <m:chr m:val="̇"/>
                                  <m:ctrlPr>
                                    <a:rPr lang="en-US" sz="2400" i="1">
                                      <a:latin typeface="Cambria Math"/>
                                    </a:rPr>
                                  </m:ctrlPr>
                                </m:accPr>
                                <m:e>
                                  <m:r>
                                    <a:rPr lang="en-US" sz="2400" i="1">
                                      <a:latin typeface="Cambria Math"/>
                                    </a:rPr>
                                    <m:t>𝑥</m:t>
                                  </m:r>
                                </m:e>
                              </m:acc>
                            </m:den>
                          </m:f>
                        </m:e>
                      </m:d>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r>
                            <a:rPr lang="en-US" sz="2400" i="1">
                              <a:latin typeface="Cambria Math"/>
                            </a:rPr>
                            <m:t>𝑥</m:t>
                          </m:r>
                        </m:den>
                      </m:f>
                      <m:r>
                        <a:rPr lang="en-US" sz="2400" i="1">
                          <a:latin typeface="Cambria Math"/>
                        </a:rPr>
                        <m:t>⇒</m:t>
                      </m:r>
                      <m:f>
                        <m:fPr>
                          <m:ctrlPr>
                            <a:rPr lang="en-US" sz="2400" i="1">
                              <a:latin typeface="Cambria Math"/>
                            </a:rPr>
                          </m:ctrlPr>
                        </m:fPr>
                        <m:num>
                          <m:r>
                            <a:rPr lang="en-US" sz="2400" i="1">
                              <a:latin typeface="Cambria Math"/>
                            </a:rPr>
                            <m:t>𝑑</m:t>
                          </m:r>
                        </m:num>
                        <m:den>
                          <m:r>
                            <a:rPr lang="en-US" sz="2400" i="1">
                              <a:latin typeface="Cambria Math"/>
                            </a:rPr>
                            <m:t>𝑑𝑡</m:t>
                          </m:r>
                        </m:den>
                      </m:f>
                      <m:d>
                        <m:dPr>
                          <m:ctrlPr>
                            <a:rPr lang="en-US" sz="2400" i="1">
                              <a:latin typeface="Cambria Math"/>
                            </a:rPr>
                          </m:ctrlPr>
                        </m:dPr>
                        <m:e>
                          <m:d>
                            <m:dPr>
                              <m:ctrlPr>
                                <a:rPr lang="en-US" sz="2400" i="1">
                                  <a:latin typeface="Cambria Math"/>
                                </a:rPr>
                              </m:ctrlPr>
                            </m:dPr>
                            <m:e>
                              <m:r>
                                <a:rPr lang="en-US" sz="2400" i="1">
                                  <a:latin typeface="Cambria Math"/>
                                </a:rPr>
                                <m:t>1+</m:t>
                              </m:r>
                              <m:sSup>
                                <m:sSupPr>
                                  <m:ctrlPr>
                                    <a:rPr lang="en-US" sz="2400" i="1">
                                      <a:latin typeface="Cambria Math"/>
                                    </a:rPr>
                                  </m:ctrlPr>
                                </m:sSupPr>
                                <m:e>
                                  <m:sSup>
                                    <m:sSupPr>
                                      <m:ctrlPr>
                                        <a:rPr lang="en-US" sz="2400" i="1">
                                          <a:latin typeface="Cambria Math"/>
                                        </a:rPr>
                                      </m:ctrlPr>
                                    </m:sSupPr>
                                    <m:e>
                                      <m:r>
                                        <a:rPr lang="en-US" sz="2400" i="1">
                                          <a:latin typeface="Cambria Math"/>
                                        </a:rPr>
                                        <m:t>𝑓</m:t>
                                      </m:r>
                                    </m:e>
                                    <m:sup>
                                      <m:r>
                                        <a:rPr lang="en-US" sz="2400" i="1">
                                          <a:latin typeface="Cambria Math"/>
                                        </a:rPr>
                                        <m:t>′</m:t>
                                      </m:r>
                                    </m:sup>
                                  </m:sSup>
                                </m:e>
                                <m:sup>
                                  <m:r>
                                    <a:rPr lang="en-US" sz="2400" i="1">
                                      <a:latin typeface="Cambria Math"/>
                                    </a:rPr>
                                    <m:t>2</m:t>
                                  </m:r>
                                </m:sup>
                              </m:sSup>
                            </m:e>
                          </m:d>
                          <m:acc>
                            <m:accPr>
                              <m:chr m:val="̇"/>
                              <m:ctrlPr>
                                <a:rPr lang="en-US" sz="2400" i="1">
                                  <a:latin typeface="Cambria Math"/>
                                </a:rPr>
                              </m:ctrlPr>
                            </m:accPr>
                            <m:e>
                              <m:r>
                                <a:rPr lang="en-US" sz="2400" i="1">
                                  <a:latin typeface="Cambria Math"/>
                                </a:rPr>
                                <m:t>𝑥</m:t>
                              </m:r>
                            </m:e>
                          </m:acc>
                        </m:e>
                      </m:d>
                      <m:r>
                        <a:rPr lang="en-US" sz="2400" i="1">
                          <a:latin typeface="Cambria Math"/>
                        </a:rPr>
                        <m:t>=</m:t>
                      </m:r>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sSup>
                        <m:sSupPr>
                          <m:ctrlPr>
                            <a:rPr lang="en-US" sz="2400" i="1">
                              <a:latin typeface="Cambria Math"/>
                            </a:rPr>
                          </m:ctrlPr>
                        </m:sSupPr>
                        <m:e>
                          <m:r>
                            <a:rPr lang="en-US" sz="2400" i="1">
                              <a:latin typeface="Cambria Math"/>
                            </a:rPr>
                            <m:t>𝑓</m:t>
                          </m:r>
                        </m:e>
                        <m:sup>
                          <m:r>
                            <a:rPr lang="en-US" sz="2400" i="1">
                              <a:latin typeface="Cambria Math"/>
                            </a:rPr>
                            <m:t>′</m:t>
                          </m:r>
                        </m:sup>
                      </m:sSup>
                      <m:r>
                        <a:rPr lang="en-US" sz="2400" i="1">
                          <a:latin typeface="Cambria Math"/>
                        </a:rPr>
                        <m:t>𝑓</m:t>
                      </m:r>
                      <m:r>
                        <a:rPr lang="en-US" sz="2400" i="1">
                          <a:latin typeface="Cambria Math"/>
                        </a:rPr>
                        <m:t>"−</m:t>
                      </m:r>
                      <m:r>
                        <a:rPr lang="en-US" sz="2400" i="1">
                          <a:latin typeface="Cambria Math"/>
                        </a:rPr>
                        <m:t>𝑔</m:t>
                      </m:r>
                      <m:sSup>
                        <m:sSupPr>
                          <m:ctrlPr>
                            <a:rPr lang="en-US" sz="2400" i="1">
                              <a:latin typeface="Cambria Math"/>
                            </a:rPr>
                          </m:ctrlPr>
                        </m:sSupPr>
                        <m:e>
                          <m:r>
                            <a:rPr lang="en-US" sz="2400" i="1">
                              <a:latin typeface="Cambria Math"/>
                            </a:rPr>
                            <m:t>𝑓</m:t>
                          </m:r>
                        </m:e>
                        <m:sup>
                          <m:r>
                            <a:rPr lang="en-US" sz="2400" i="1">
                              <a:latin typeface="Cambria Math"/>
                            </a:rPr>
                            <m:t>′</m:t>
                          </m:r>
                        </m:sup>
                      </m:sSup>
                      <m:r>
                        <a:rPr lang="en-US" sz="2400" i="1">
                          <a:latin typeface="Cambria Math"/>
                        </a:rPr>
                        <m:t>.</m:t>
                      </m:r>
                    </m:oMath>
                  </m:oMathPara>
                </a14:m>
                <a:endParaRPr lang="en-US" sz="2400" dirty="0"/>
              </a:p>
              <a:p>
                <a:pPr algn="just"/>
                <a:r>
                  <a:rPr lang="en-US" sz="2400" dirty="0"/>
                  <a:t> </a:t>
                </a:r>
              </a:p>
            </p:txBody>
          </p:sp>
        </mc:Choice>
        <mc:Fallback>
          <p:sp>
            <p:nvSpPr>
              <p:cNvPr id="2" name="Rectangle 1"/>
              <p:cNvSpPr>
                <a:spLocks noRot="1" noChangeAspect="1" noMove="1" noResize="1" noEditPoints="1" noAdjustHandles="1" noChangeArrowheads="1" noChangeShapeType="1" noTextEdit="1"/>
              </p:cNvSpPr>
              <p:nvPr/>
            </p:nvSpPr>
            <p:spPr>
              <a:xfrm>
                <a:off x="685800" y="923186"/>
                <a:ext cx="7924800" cy="4472956"/>
              </a:xfrm>
              <a:prstGeom prst="rect">
                <a:avLst/>
              </a:prstGeom>
              <a:blipFill rotWithShape="1">
                <a:blip r:embed="rId3" cstate="print"/>
                <a:stretch>
                  <a:fillRect l="-1231" t="-1090" r="-1154"/>
                </a:stretch>
              </a:blipFill>
            </p:spPr>
            <p:txBody>
              <a:bodyPr/>
              <a:lstStyle/>
              <a:p>
                <a:r>
                  <a:rPr lang="en-US">
                    <a:noFill/>
                  </a:rPr>
                  <a:t> </a:t>
                </a:r>
              </a:p>
            </p:txBody>
          </p:sp>
        </mc:Fallback>
      </mc:AlternateContent>
    </p:spTree>
    <p:extLst>
      <p:ext uri="{BB962C8B-B14F-4D97-AF65-F5344CB8AC3E}">
        <p14:creationId xmlns:p14="http://schemas.microsoft.com/office/powerpoint/2010/main" xmlns="" val="10487219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7261378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838200" y="762000"/>
                <a:ext cx="7620000" cy="5287730"/>
              </a:xfrm>
              <a:prstGeom prst="rect">
                <a:avLst/>
              </a:prstGeom>
            </p:spPr>
            <p:txBody>
              <a:bodyPr wrap="square">
                <a:spAutoFit/>
              </a:bodyPr>
              <a:lstStyle/>
              <a:p>
                <a:r>
                  <a:rPr lang="en-US" sz="2400" b="1" dirty="0" smtClean="0"/>
                  <a:t>Remark: </a:t>
                </a:r>
                <a:r>
                  <a:rPr lang="en-US" sz="2400" dirty="0" smtClean="0"/>
                  <a:t>Note that if we simplify this equation, it becomes</a:t>
                </a:r>
              </a:p>
              <a:p>
                <a:pPr/>
                <a14:m>
                  <m:oMathPara xmlns:m="http://schemas.openxmlformats.org/officeDocument/2006/math">
                    <m:oMathParaPr>
                      <m:jc m:val="centerGroup"/>
                    </m:oMathParaPr>
                    <m:oMath xmlns:m="http://schemas.openxmlformats.org/officeDocument/2006/math">
                      <m:d>
                        <m:dPr>
                          <m:ctrlPr>
                            <a:rPr lang="en-US" sz="2400" i="1">
                              <a:latin typeface="Cambria Math"/>
                            </a:rPr>
                          </m:ctrlPr>
                        </m:dPr>
                        <m:e>
                          <m:r>
                            <a:rPr lang="en-US" sz="2400" i="1">
                              <a:latin typeface="Cambria Math"/>
                            </a:rPr>
                            <m:t>1</m:t>
                          </m:r>
                          <m:r>
                            <a:rPr lang="en-US" sz="2400" i="1">
                              <a:latin typeface="Cambria Math"/>
                            </a:rPr>
                            <m:t>+</m:t>
                          </m:r>
                          <m:sSup>
                            <m:sSupPr>
                              <m:ctrlPr>
                                <a:rPr lang="en-US" sz="2400" i="1">
                                  <a:latin typeface="Cambria Math"/>
                                </a:rPr>
                              </m:ctrlPr>
                            </m:sSupPr>
                            <m:e>
                              <m:sSup>
                                <m:sSupPr>
                                  <m:ctrlPr>
                                    <a:rPr lang="en-US" sz="2400" i="1">
                                      <a:latin typeface="Cambria Math"/>
                                    </a:rPr>
                                  </m:ctrlPr>
                                </m:sSupPr>
                                <m:e>
                                  <m:r>
                                    <a:rPr lang="en-US" sz="2400" i="1">
                                      <a:latin typeface="Cambria Math"/>
                                    </a:rPr>
                                    <m:t>𝑓</m:t>
                                  </m:r>
                                </m:e>
                                <m:sup>
                                  <m:r>
                                    <a:rPr lang="en-US" sz="2400" i="1">
                                      <a:latin typeface="Cambria Math"/>
                                    </a:rPr>
                                    <m:t>′</m:t>
                                  </m:r>
                                </m:sup>
                              </m:sSup>
                            </m:e>
                            <m:sup>
                              <m:r>
                                <a:rPr lang="en-US" sz="2400" i="1">
                                  <a:latin typeface="Cambria Math"/>
                                </a:rPr>
                                <m:t>2</m:t>
                              </m:r>
                            </m:sup>
                          </m:sSup>
                        </m:e>
                      </m:d>
                      <m:acc>
                        <m:accPr>
                          <m:chr m:val="̈"/>
                          <m:ctrlPr>
                            <a:rPr lang="en-US" sz="2400" i="1">
                              <a:latin typeface="Cambria Math"/>
                            </a:rPr>
                          </m:ctrlPr>
                        </m:accPr>
                        <m:e>
                          <m:r>
                            <a:rPr lang="en-US" sz="2400" i="1">
                              <a:latin typeface="Cambria Math"/>
                            </a:rPr>
                            <m:t>𝑥</m:t>
                          </m:r>
                        </m:e>
                      </m:acc>
                      <m:r>
                        <a:rPr lang="en-US" sz="2400" i="1">
                          <a:latin typeface="Cambria Math"/>
                        </a:rPr>
                        <m:t>+</m:t>
                      </m:r>
                      <m:r>
                        <a:rPr lang="en-US" sz="2400" i="1">
                          <a:latin typeface="Cambria Math"/>
                        </a:rPr>
                        <m:t>2</m:t>
                      </m:r>
                      <m:r>
                        <a:rPr lang="en-US" sz="2400" i="1">
                          <a:latin typeface="Cambria Math"/>
                        </a:rPr>
                        <m:t>𝑓</m:t>
                      </m:r>
                      <m:r>
                        <a:rPr lang="en-US" sz="2400" i="1">
                          <a:latin typeface="Cambria Math"/>
                        </a:rPr>
                        <m:t>′</m:t>
                      </m:r>
                      <m:r>
                        <a:rPr lang="en-US" sz="2400" i="1">
                          <a:latin typeface="Cambria Math"/>
                        </a:rPr>
                        <m:t>𝑓</m:t>
                      </m:r>
                      <m:r>
                        <a:rPr lang="en-US" sz="2400" i="1">
                          <a:latin typeface="Cambria Math"/>
                        </a:rPr>
                        <m:t>"</m:t>
                      </m:r>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sSup>
                        <m:sSupPr>
                          <m:ctrlPr>
                            <a:rPr lang="en-US" sz="2400" i="1">
                              <a:latin typeface="Cambria Math"/>
                            </a:rPr>
                          </m:ctrlPr>
                        </m:sSupPr>
                        <m:e>
                          <m:r>
                            <a:rPr lang="en-US" sz="2400" i="1">
                              <a:latin typeface="Cambria Math"/>
                            </a:rPr>
                            <m:t>𝑓</m:t>
                          </m:r>
                        </m:e>
                        <m:sup>
                          <m:r>
                            <a:rPr lang="en-US" sz="2400" i="1">
                              <a:latin typeface="Cambria Math"/>
                            </a:rPr>
                            <m:t>′</m:t>
                          </m:r>
                        </m:sup>
                      </m:sSup>
                      <m:r>
                        <a:rPr lang="en-US" sz="2400" i="1">
                          <a:latin typeface="Cambria Math"/>
                        </a:rPr>
                        <m:t>𝑓</m:t>
                      </m:r>
                      <m:r>
                        <a:rPr lang="en-US" sz="2400" i="1">
                          <a:latin typeface="Cambria Math"/>
                        </a:rPr>
                        <m:t>"−</m:t>
                      </m:r>
                      <m:r>
                        <a:rPr lang="en-US" sz="2400" i="1">
                          <a:latin typeface="Cambria Math"/>
                        </a:rPr>
                        <m:t>𝑔</m:t>
                      </m:r>
                      <m:sSup>
                        <m:sSupPr>
                          <m:ctrlPr>
                            <a:rPr lang="en-US" sz="2400" i="1">
                              <a:latin typeface="Cambria Math"/>
                            </a:rPr>
                          </m:ctrlPr>
                        </m:sSupPr>
                        <m:e>
                          <m:r>
                            <a:rPr lang="en-US" sz="2400" i="1">
                              <a:latin typeface="Cambria Math"/>
                            </a:rPr>
                            <m:t>𝑓</m:t>
                          </m:r>
                        </m:e>
                        <m:sup>
                          <m:r>
                            <a:rPr lang="en-US" sz="2400" i="1">
                              <a:latin typeface="Cambria Math"/>
                            </a:rPr>
                            <m:t>′</m:t>
                          </m:r>
                        </m:sup>
                      </m:sSup>
                    </m:oMath>
                  </m:oMathPara>
                </a14:m>
                <a:endParaRPr lang="en-US" sz="2400" dirty="0"/>
              </a:p>
              <a:p>
                <a:pPr/>
                <a14:m>
                  <m:oMathPara xmlns:m="http://schemas.openxmlformats.org/officeDocument/2006/math">
                    <m:oMathParaPr>
                      <m:jc m:val="centerGroup"/>
                    </m:oMathParaPr>
                    <m:oMath xmlns:m="http://schemas.openxmlformats.org/officeDocument/2006/math">
                      <m:d>
                        <m:dPr>
                          <m:ctrlPr>
                            <a:rPr lang="en-US" sz="2400" i="1">
                              <a:latin typeface="Cambria Math"/>
                            </a:rPr>
                          </m:ctrlPr>
                        </m:dPr>
                        <m:e>
                          <m:r>
                            <a:rPr lang="en-US" sz="2400" i="1">
                              <a:latin typeface="Cambria Math"/>
                            </a:rPr>
                            <m:t>1</m:t>
                          </m:r>
                          <m:r>
                            <a:rPr lang="en-US" sz="2400" i="1">
                              <a:latin typeface="Cambria Math"/>
                            </a:rPr>
                            <m:t>+</m:t>
                          </m:r>
                          <m:sSup>
                            <m:sSupPr>
                              <m:ctrlPr>
                                <a:rPr lang="en-US" sz="2400" i="1">
                                  <a:latin typeface="Cambria Math"/>
                                </a:rPr>
                              </m:ctrlPr>
                            </m:sSupPr>
                            <m:e>
                              <m:sSup>
                                <m:sSupPr>
                                  <m:ctrlPr>
                                    <a:rPr lang="en-US" sz="2400" i="1">
                                      <a:latin typeface="Cambria Math"/>
                                    </a:rPr>
                                  </m:ctrlPr>
                                </m:sSupPr>
                                <m:e>
                                  <m:r>
                                    <a:rPr lang="en-US" sz="2400" i="1">
                                      <a:latin typeface="Cambria Math"/>
                                    </a:rPr>
                                    <m:t>𝑓</m:t>
                                  </m:r>
                                </m:e>
                                <m:sup>
                                  <m:r>
                                    <a:rPr lang="en-US" sz="2400" i="1">
                                      <a:latin typeface="Cambria Math"/>
                                    </a:rPr>
                                    <m:t>′</m:t>
                                  </m:r>
                                </m:sup>
                              </m:sSup>
                            </m:e>
                            <m:sup>
                              <m:r>
                                <a:rPr lang="en-US" sz="2400" i="1">
                                  <a:latin typeface="Cambria Math"/>
                                </a:rPr>
                                <m:t>2</m:t>
                              </m:r>
                            </m:sup>
                          </m:sSup>
                        </m:e>
                      </m:d>
                      <m:acc>
                        <m:accPr>
                          <m:chr m:val="̈"/>
                          <m:ctrlPr>
                            <a:rPr lang="en-US" sz="2400" i="1">
                              <a:latin typeface="Cambria Math"/>
                            </a:rPr>
                          </m:ctrlPr>
                        </m:accPr>
                        <m:e>
                          <m:r>
                            <a:rPr lang="en-US" sz="2400" i="1">
                              <a:latin typeface="Cambria Math"/>
                            </a:rPr>
                            <m:t>𝑥</m:t>
                          </m:r>
                        </m:e>
                      </m:acc>
                      <m:r>
                        <a:rPr lang="en-US" sz="2400" i="1">
                          <a:latin typeface="Cambria Math"/>
                        </a:rPr>
                        <m:t>+</m:t>
                      </m:r>
                      <m:r>
                        <a:rPr lang="en-US" sz="2400" i="1">
                          <a:latin typeface="Cambria Math"/>
                        </a:rPr>
                        <m:t>𝑓</m:t>
                      </m:r>
                      <m:r>
                        <a:rPr lang="en-US" sz="2400" i="1">
                          <a:latin typeface="Cambria Math"/>
                        </a:rPr>
                        <m:t>′</m:t>
                      </m:r>
                      <m:r>
                        <a:rPr lang="en-US" sz="2400" i="1">
                          <a:latin typeface="Cambria Math"/>
                        </a:rPr>
                        <m:t>𝑓</m:t>
                      </m:r>
                      <m:r>
                        <a:rPr lang="en-US" sz="2400" i="1">
                          <a:latin typeface="Cambria Math"/>
                        </a:rPr>
                        <m:t>"</m:t>
                      </m:r>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r>
                        <a:rPr lang="en-US" sz="2400" i="1">
                          <a:latin typeface="Cambria Math"/>
                        </a:rPr>
                        <m:t>𝑔</m:t>
                      </m:r>
                      <m:sSup>
                        <m:sSupPr>
                          <m:ctrlPr>
                            <a:rPr lang="en-US" sz="2400" i="1">
                              <a:latin typeface="Cambria Math"/>
                            </a:rPr>
                          </m:ctrlPr>
                        </m:sSupPr>
                        <m:e>
                          <m:r>
                            <a:rPr lang="en-US" sz="2400" i="1">
                              <a:latin typeface="Cambria Math"/>
                            </a:rPr>
                            <m:t>𝑓</m:t>
                          </m:r>
                        </m:e>
                        <m:sup>
                          <m:r>
                            <a:rPr lang="en-US" sz="2400" i="1">
                              <a:latin typeface="Cambria Math"/>
                            </a:rPr>
                            <m:t>′</m:t>
                          </m:r>
                        </m:sup>
                      </m:sSup>
                      <m:r>
                        <a:rPr lang="en-US" sz="2400" i="1">
                          <a:latin typeface="Cambria Math"/>
                        </a:rPr>
                        <m:t>=</m:t>
                      </m:r>
                      <m:r>
                        <a:rPr lang="en-US" sz="2400" i="1">
                          <a:latin typeface="Cambria Math"/>
                        </a:rPr>
                        <m:t>0</m:t>
                      </m:r>
                      <m:r>
                        <a:rPr lang="en-US" sz="2400" i="1">
                          <a:latin typeface="Cambria Math"/>
                        </a:rPr>
                        <m:t>.</m:t>
                      </m:r>
                    </m:oMath>
                  </m:oMathPara>
                </a14:m>
                <a:endParaRPr lang="en-US" sz="2400" dirty="0"/>
              </a:p>
              <a:p>
                <a:r>
                  <a:rPr lang="en-US" sz="2400" dirty="0"/>
                  <a:t>This is just a disguised form of conservation of energy, because in view of the energy given by the first form of the Hamiltonian in the above equation, the conservation-of-energy statement is</a:t>
                </a:r>
              </a:p>
              <a:p>
                <a:pPr/>
                <a14:m>
                  <m:oMathPara xmlns:m="http://schemas.openxmlformats.org/officeDocument/2006/math">
                    <m:oMathParaPr>
                      <m:jc m:val="centerGroup"/>
                    </m:oMathParaPr>
                    <m:oMath xmlns:m="http://schemas.openxmlformats.org/officeDocument/2006/math">
                      <m:r>
                        <a:rPr lang="en-US" sz="2400" i="1">
                          <a:latin typeface="Cambria Math"/>
                        </a:rPr>
                        <m:t>0</m:t>
                      </m:r>
                      <m:r>
                        <a:rPr lang="en-US" sz="2400" i="1">
                          <a:latin typeface="Cambria Math"/>
                        </a:rPr>
                        <m:t>=</m:t>
                      </m:r>
                      <m:f>
                        <m:fPr>
                          <m:ctrlPr>
                            <a:rPr lang="en-US" sz="2400" i="1">
                              <a:latin typeface="Cambria Math"/>
                            </a:rPr>
                          </m:ctrlPr>
                        </m:fPr>
                        <m:num>
                          <m:r>
                            <a:rPr lang="en-US" sz="2400" i="1">
                              <a:latin typeface="Cambria Math"/>
                            </a:rPr>
                            <m:t>𝑑</m:t>
                          </m:r>
                        </m:num>
                        <m:den>
                          <m:r>
                            <a:rPr lang="en-US" sz="2400" i="1">
                              <a:latin typeface="Cambria Math"/>
                            </a:rPr>
                            <m:t>𝑑𝑡</m:t>
                          </m:r>
                        </m:den>
                      </m:f>
                      <m:d>
                        <m:dPr>
                          <m:ctrlPr>
                            <a:rPr lang="en-US" sz="2400" i="1">
                              <a:latin typeface="Cambria Math"/>
                            </a:rPr>
                          </m:ctrlPr>
                        </m:dPr>
                        <m:e>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d>
                            <m:dPr>
                              <m:ctrlPr>
                                <a:rPr lang="en-US" sz="2400" i="1">
                                  <a:latin typeface="Cambria Math"/>
                                </a:rPr>
                              </m:ctrlPr>
                            </m:dPr>
                            <m:e>
                              <m:r>
                                <a:rPr lang="en-US" sz="2400" i="1">
                                  <a:latin typeface="Cambria Math"/>
                                </a:rPr>
                                <m:t>1</m:t>
                              </m:r>
                              <m:r>
                                <a:rPr lang="en-US" sz="2400" i="1">
                                  <a:latin typeface="Cambria Math"/>
                                </a:rPr>
                                <m:t>+</m:t>
                              </m:r>
                              <m:sSup>
                                <m:sSupPr>
                                  <m:ctrlPr>
                                    <a:rPr lang="en-US" sz="2400" i="1">
                                      <a:latin typeface="Cambria Math"/>
                                    </a:rPr>
                                  </m:ctrlPr>
                                </m:sSupPr>
                                <m:e>
                                  <m:sSup>
                                    <m:sSupPr>
                                      <m:ctrlPr>
                                        <a:rPr lang="en-US" sz="2400" i="1">
                                          <a:latin typeface="Cambria Math"/>
                                        </a:rPr>
                                      </m:ctrlPr>
                                    </m:sSupPr>
                                    <m:e>
                                      <m:r>
                                        <a:rPr lang="en-US" sz="2400" i="1">
                                          <a:latin typeface="Cambria Math"/>
                                        </a:rPr>
                                        <m:t>𝑓</m:t>
                                      </m:r>
                                    </m:e>
                                    <m:sup>
                                      <m:r>
                                        <a:rPr lang="en-US" sz="2400" i="1">
                                          <a:latin typeface="Cambria Math"/>
                                        </a:rPr>
                                        <m:t>′</m:t>
                                      </m:r>
                                    </m:sup>
                                  </m:sSup>
                                </m:e>
                                <m:sup>
                                  <m:r>
                                    <a:rPr lang="en-US" sz="2400" i="1">
                                      <a:latin typeface="Cambria Math"/>
                                    </a:rPr>
                                    <m:t>2</m:t>
                                  </m:r>
                                </m:sup>
                              </m:sSup>
                            </m:e>
                          </m:d>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r>
                            <a:rPr lang="en-US" sz="2400" i="1">
                              <a:latin typeface="Cambria Math"/>
                            </a:rPr>
                            <m:t>𝑚𝑔𝑓</m:t>
                          </m:r>
                        </m:e>
                      </m:d>
                    </m:oMath>
                  </m:oMathPara>
                </a14:m>
                <a:endParaRPr lang="en-US" sz="2400" dirty="0"/>
              </a:p>
              <a:p>
                <a:r>
                  <a:rPr lang="en-US" sz="2400" dirty="0"/>
                  <a:t> </a:t>
                </a:r>
              </a:p>
              <a:p>
                <a:pPr/>
                <a14:m>
                  <m:oMathPara xmlns:m="http://schemas.openxmlformats.org/officeDocument/2006/math">
                    <m:oMathParaPr>
                      <m:jc m:val="centerGroup"/>
                    </m:oMathParaPr>
                    <m:oMath xmlns:m="http://schemas.openxmlformats.org/officeDocument/2006/math">
                      <m:r>
                        <a:rPr lang="en-US" sz="2400" i="1">
                          <a:latin typeface="Cambria Math"/>
                        </a:rPr>
                        <m:t>0</m:t>
                      </m:r>
                      <m:r>
                        <a:rPr lang="en-US" sz="2400" i="1">
                          <a:latin typeface="Cambria Math"/>
                        </a:rPr>
                        <m:t>=</m:t>
                      </m:r>
                      <m:d>
                        <m:dPr>
                          <m:ctrlPr>
                            <a:rPr lang="en-US" sz="2400" i="1">
                              <a:latin typeface="Cambria Math"/>
                            </a:rPr>
                          </m:ctrlPr>
                        </m:dPr>
                        <m:e>
                          <m:r>
                            <a:rPr lang="en-US" sz="2400" i="1">
                              <a:latin typeface="Cambria Math"/>
                            </a:rPr>
                            <m:t>1</m:t>
                          </m:r>
                          <m:r>
                            <a:rPr lang="en-US" sz="2400" i="1">
                              <a:latin typeface="Cambria Math"/>
                            </a:rPr>
                            <m:t>+</m:t>
                          </m:r>
                          <m:sSup>
                            <m:sSupPr>
                              <m:ctrlPr>
                                <a:rPr lang="en-US" sz="2400" i="1">
                                  <a:latin typeface="Cambria Math"/>
                                </a:rPr>
                              </m:ctrlPr>
                            </m:sSupPr>
                            <m:e>
                              <m:sSup>
                                <m:sSupPr>
                                  <m:ctrlPr>
                                    <a:rPr lang="en-US" sz="2400" i="1">
                                      <a:latin typeface="Cambria Math"/>
                                    </a:rPr>
                                  </m:ctrlPr>
                                </m:sSupPr>
                                <m:e>
                                  <m:r>
                                    <a:rPr lang="en-US" sz="2400" i="1">
                                      <a:latin typeface="Cambria Math"/>
                                    </a:rPr>
                                    <m:t>𝑓</m:t>
                                  </m:r>
                                </m:e>
                                <m:sup>
                                  <m:r>
                                    <a:rPr lang="en-US" sz="2400" i="1">
                                      <a:latin typeface="Cambria Math"/>
                                    </a:rPr>
                                    <m:t>′</m:t>
                                  </m:r>
                                </m:sup>
                              </m:sSup>
                            </m:e>
                            <m:sup>
                              <m:r>
                                <a:rPr lang="en-US" sz="2400" i="1">
                                  <a:latin typeface="Cambria Math"/>
                                </a:rPr>
                                <m:t>2</m:t>
                              </m:r>
                            </m:sup>
                          </m:sSup>
                        </m:e>
                      </m:d>
                      <m:acc>
                        <m:accPr>
                          <m:chr m:val="̇"/>
                          <m:ctrlPr>
                            <a:rPr lang="en-US" sz="2400" i="1">
                              <a:latin typeface="Cambria Math"/>
                            </a:rPr>
                          </m:ctrlPr>
                        </m:accPr>
                        <m:e>
                          <m:r>
                            <a:rPr lang="en-US" sz="2400" i="1">
                              <a:latin typeface="Cambria Math"/>
                            </a:rPr>
                            <m:t>𝑥</m:t>
                          </m:r>
                        </m:e>
                      </m:acc>
                      <m:acc>
                        <m:accPr>
                          <m:chr m:val="̈"/>
                          <m:ctrlPr>
                            <a:rPr lang="en-US" sz="2400" i="1">
                              <a:latin typeface="Cambria Math"/>
                            </a:rPr>
                          </m:ctrlPr>
                        </m:accPr>
                        <m:e>
                          <m:r>
                            <a:rPr lang="en-US" sz="2400" i="1">
                              <a:latin typeface="Cambria Math"/>
                            </a:rPr>
                            <m:t>𝑥</m:t>
                          </m:r>
                          <m:r>
                            <a:rPr lang="en-US" sz="2400" i="1">
                              <a:latin typeface="Cambria Math"/>
                            </a:rPr>
                            <m:t>+</m:t>
                          </m:r>
                        </m:e>
                      </m:acc>
                      <m:acc>
                        <m:accPr>
                          <m:chr m:val="̇"/>
                          <m:ctrlPr>
                            <a:rPr lang="en-US" sz="2400" i="1">
                              <a:latin typeface="Cambria Math"/>
                            </a:rPr>
                          </m:ctrlPr>
                        </m:accPr>
                        <m:e>
                          <m:r>
                            <a:rPr lang="en-US" sz="2400" i="1">
                              <a:latin typeface="Cambria Math"/>
                            </a:rPr>
                            <m:t>𝑥</m:t>
                          </m:r>
                        </m:e>
                      </m:acc>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sSup>
                        <m:sSupPr>
                          <m:ctrlPr>
                            <a:rPr lang="en-US" sz="2400" i="1">
                              <a:latin typeface="Cambria Math"/>
                            </a:rPr>
                          </m:ctrlPr>
                        </m:sSupPr>
                        <m:e>
                          <m:r>
                            <a:rPr lang="en-US" sz="2400" i="1">
                              <a:latin typeface="Cambria Math"/>
                            </a:rPr>
                            <m:t>𝑓</m:t>
                          </m:r>
                        </m:e>
                        <m:sup>
                          <m:r>
                            <a:rPr lang="en-US" sz="2400" i="1">
                              <a:latin typeface="Cambria Math"/>
                            </a:rPr>
                            <m:t>′</m:t>
                          </m:r>
                        </m:sup>
                      </m:sSup>
                      <m:r>
                        <a:rPr lang="en-US" sz="2400" i="1">
                          <a:latin typeface="Cambria Math"/>
                        </a:rPr>
                        <m:t>𝑓</m:t>
                      </m:r>
                      <m:r>
                        <a:rPr lang="en-US" sz="2400" i="1">
                          <a:latin typeface="Cambria Math"/>
                        </a:rPr>
                        <m:t>"+</m:t>
                      </m:r>
                      <m:r>
                        <a:rPr lang="en-US" sz="2400" i="1">
                          <a:latin typeface="Cambria Math"/>
                        </a:rPr>
                        <m:t>𝑔𝑓</m:t>
                      </m:r>
                      <m:r>
                        <a:rPr lang="en-US" sz="2400" i="1">
                          <a:latin typeface="Cambria Math"/>
                        </a:rPr>
                        <m:t>′</m:t>
                      </m:r>
                      <m:acc>
                        <m:accPr>
                          <m:chr m:val="̇"/>
                          <m:ctrlPr>
                            <a:rPr lang="en-US" sz="2400" i="1">
                              <a:latin typeface="Cambria Math"/>
                            </a:rPr>
                          </m:ctrlPr>
                        </m:accPr>
                        <m:e>
                          <m:r>
                            <a:rPr lang="en-US" sz="2400" i="1">
                              <a:latin typeface="Cambria Math"/>
                            </a:rPr>
                            <m:t>𝑥</m:t>
                          </m:r>
                        </m:e>
                      </m:acc>
                    </m:oMath>
                  </m:oMathPara>
                </a14:m>
                <a:endParaRPr lang="en-US" sz="2400" dirty="0"/>
              </a:p>
              <a:p>
                <a:r>
                  <a:rPr lang="en-US" sz="2400" dirty="0"/>
                  <a:t> </a:t>
                </a:r>
              </a:p>
              <a:p>
                <a:pPr/>
                <a14:m>
                  <m:oMathPara xmlns:m="http://schemas.openxmlformats.org/officeDocument/2006/math">
                    <m:oMathParaPr>
                      <m:jc m:val="centerGroup"/>
                    </m:oMathParaPr>
                    <m:oMath xmlns:m="http://schemas.openxmlformats.org/officeDocument/2006/math">
                      <m:r>
                        <a:rPr lang="en-US" sz="2400" i="1">
                          <a:latin typeface="Cambria Math"/>
                        </a:rPr>
                        <m:t>0</m:t>
                      </m:r>
                      <m:r>
                        <a:rPr lang="en-US" sz="2400" i="1">
                          <a:latin typeface="Cambria Math"/>
                        </a:rPr>
                        <m:t>=</m:t>
                      </m:r>
                      <m:d>
                        <m:dPr>
                          <m:ctrlPr>
                            <a:rPr lang="en-US" sz="2400" i="1">
                              <a:latin typeface="Cambria Math"/>
                            </a:rPr>
                          </m:ctrlPr>
                        </m:dPr>
                        <m:e>
                          <m:r>
                            <a:rPr lang="en-US" sz="2400" i="1">
                              <a:latin typeface="Cambria Math"/>
                            </a:rPr>
                            <m:t>1</m:t>
                          </m:r>
                          <m:r>
                            <a:rPr lang="en-US" sz="2400" i="1">
                              <a:latin typeface="Cambria Math"/>
                            </a:rPr>
                            <m:t>+</m:t>
                          </m:r>
                          <m:sSup>
                            <m:sSupPr>
                              <m:ctrlPr>
                                <a:rPr lang="en-US" sz="2400" i="1">
                                  <a:latin typeface="Cambria Math"/>
                                </a:rPr>
                              </m:ctrlPr>
                            </m:sSupPr>
                            <m:e>
                              <m:sSup>
                                <m:sSupPr>
                                  <m:ctrlPr>
                                    <a:rPr lang="en-US" sz="2400" i="1">
                                      <a:latin typeface="Cambria Math"/>
                                    </a:rPr>
                                  </m:ctrlPr>
                                </m:sSupPr>
                                <m:e>
                                  <m:r>
                                    <a:rPr lang="en-US" sz="2400" i="1">
                                      <a:latin typeface="Cambria Math"/>
                                    </a:rPr>
                                    <m:t>𝑓</m:t>
                                  </m:r>
                                </m:e>
                                <m:sup>
                                  <m:r>
                                    <a:rPr lang="en-US" sz="2400" i="1">
                                      <a:latin typeface="Cambria Math"/>
                                    </a:rPr>
                                    <m:t>′</m:t>
                                  </m:r>
                                </m:sup>
                              </m:sSup>
                            </m:e>
                            <m:sup>
                              <m:r>
                                <a:rPr lang="en-US" sz="2400" i="1">
                                  <a:latin typeface="Cambria Math"/>
                                </a:rPr>
                                <m:t>2</m:t>
                              </m:r>
                            </m:sup>
                          </m:sSup>
                        </m:e>
                      </m:d>
                      <m:acc>
                        <m:accPr>
                          <m:chr m:val="̈"/>
                          <m:ctrlPr>
                            <a:rPr lang="en-US" sz="2400" i="1">
                              <a:latin typeface="Cambria Math"/>
                            </a:rPr>
                          </m:ctrlPr>
                        </m:accPr>
                        <m:e>
                          <m:r>
                            <a:rPr lang="en-US" sz="2400" i="1">
                              <a:latin typeface="Cambria Math"/>
                            </a:rPr>
                            <m:t>𝑥</m:t>
                          </m:r>
                        </m:e>
                      </m:acc>
                      <m:r>
                        <a:rPr lang="en-US" sz="2400" i="1">
                          <a:latin typeface="Cambria Math"/>
                        </a:rPr>
                        <m:t>+</m:t>
                      </m:r>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sSup>
                        <m:sSupPr>
                          <m:ctrlPr>
                            <a:rPr lang="en-US" sz="2400" i="1">
                              <a:latin typeface="Cambria Math"/>
                            </a:rPr>
                          </m:ctrlPr>
                        </m:sSupPr>
                        <m:e>
                          <m:r>
                            <a:rPr lang="en-US" sz="2400" i="1">
                              <a:latin typeface="Cambria Math"/>
                            </a:rPr>
                            <m:t>𝑓</m:t>
                          </m:r>
                        </m:e>
                        <m:sup>
                          <m:r>
                            <a:rPr lang="en-US" sz="2400" i="1">
                              <a:latin typeface="Cambria Math"/>
                            </a:rPr>
                            <m:t>′</m:t>
                          </m:r>
                        </m:sup>
                      </m:sSup>
                      <m:r>
                        <a:rPr lang="en-US" sz="2400" i="1">
                          <a:latin typeface="Cambria Math"/>
                        </a:rPr>
                        <m:t>𝑓</m:t>
                      </m:r>
                      <m:r>
                        <a:rPr lang="en-US" sz="2400" i="1">
                          <a:latin typeface="Cambria Math"/>
                        </a:rPr>
                        <m:t>"+</m:t>
                      </m:r>
                      <m:r>
                        <a:rPr lang="en-US" sz="2400" i="1">
                          <a:latin typeface="Cambria Math"/>
                        </a:rPr>
                        <m:t>𝑔𝑓</m:t>
                      </m:r>
                      <m:r>
                        <a:rPr lang="en-US" sz="2400" i="1">
                          <a:latin typeface="Cambria Math"/>
                        </a:rPr>
                        <m:t>′</m:t>
                      </m:r>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838200" y="762000"/>
                <a:ext cx="7620000" cy="5287730"/>
              </a:xfrm>
              <a:prstGeom prst="rect">
                <a:avLst/>
              </a:prstGeom>
              <a:blipFill rotWithShape="1">
                <a:blip r:embed="rId2" cstate="print"/>
                <a:stretch>
                  <a:fillRect l="-1280" t="-923"/>
                </a:stretch>
              </a:blipFill>
            </p:spPr>
            <p:txBody>
              <a:bodyPr/>
              <a:lstStyle/>
              <a:p>
                <a:r>
                  <a:rPr lang="en-US">
                    <a:noFill/>
                  </a:rPr>
                  <a:t> </a:t>
                </a:r>
              </a:p>
            </p:txBody>
          </p:sp>
        </mc:Fallback>
      </mc:AlternateContent>
    </p:spTree>
    <p:extLst>
      <p:ext uri="{BB962C8B-B14F-4D97-AF65-F5344CB8AC3E}">
        <p14:creationId xmlns:p14="http://schemas.microsoft.com/office/powerpoint/2010/main" xmlns="" val="7763528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762000" y="1525012"/>
                <a:ext cx="7543800" cy="3046988"/>
              </a:xfrm>
              <a:prstGeom prst="rect">
                <a:avLst/>
              </a:prstGeom>
            </p:spPr>
            <p:txBody>
              <a:bodyPr wrap="square">
                <a:spAutoFit/>
              </a:bodyPr>
              <a:lstStyle/>
              <a:p>
                <a:pPr algn="just"/>
                <a:r>
                  <a:rPr lang="en-US" sz="2400" dirty="0" smtClean="0"/>
                  <a:t>It </a:t>
                </a:r>
                <a:r>
                  <a:rPr lang="en-US" sz="2400" dirty="0"/>
                  <a:t>is no surprise that the Euler Lagrange equation (or Hamilton's second equation) is equivalent to the conservation-of-energy statement, because the Euler Lagrange equation was used in the derivation of energy conservation. Alternatively, we originally derived conservation of </a:t>
                </a:r>
                <a14:m>
                  <m:oMath xmlns:m="http://schemas.openxmlformats.org/officeDocument/2006/math">
                    <m:r>
                      <a:rPr lang="en-US" sz="2400" i="1">
                        <a:latin typeface="Cambria Math"/>
                      </a:rPr>
                      <m:t>𝐸</m:t>
                    </m:r>
                  </m:oMath>
                </a14:m>
                <a:r>
                  <a:rPr lang="en-US" sz="2400" i="1" dirty="0"/>
                  <a:t> </a:t>
                </a:r>
                <a:r>
                  <a:rPr lang="en-US" sz="2400" dirty="0"/>
                  <a:t>by using </a:t>
                </a:r>
                <a14:m>
                  <m:oMath xmlns:m="http://schemas.openxmlformats.org/officeDocument/2006/math">
                    <m:r>
                      <a:rPr lang="en-US" sz="2400" i="1">
                        <a:latin typeface="Cambria Math"/>
                      </a:rPr>
                      <m:t>𝐹</m:t>
                    </m:r>
                    <m:r>
                      <a:rPr lang="en-US" sz="2400" i="1">
                        <a:latin typeface="Cambria Math"/>
                      </a:rPr>
                      <m:t>= </m:t>
                    </m:r>
                    <m:r>
                      <a:rPr lang="en-US" sz="2400" i="1">
                        <a:latin typeface="Cambria Math"/>
                      </a:rPr>
                      <m:t>𝑚𝑎</m:t>
                    </m:r>
                  </m:oMath>
                </a14:m>
                <a:r>
                  <a:rPr lang="en-US" sz="2400" i="1" dirty="0"/>
                  <a:t> </a:t>
                </a:r>
                <a:r>
                  <a:rPr lang="en-US" sz="2400" dirty="0"/>
                  <a:t>and we know that the Euler Lagrange equation contains the same information as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𝑚𝑎</m:t>
                    </m:r>
                    <m:r>
                      <a:rPr lang="en-US" sz="2400" i="1">
                        <a:latin typeface="Cambria Math"/>
                      </a:rPr>
                      <m:t>.</m:t>
                    </m:r>
                  </m:oMath>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762000" y="1525012"/>
                <a:ext cx="7543800" cy="3046988"/>
              </a:xfrm>
              <a:prstGeom prst="rect">
                <a:avLst/>
              </a:prstGeom>
              <a:blipFill rotWithShape="1">
                <a:blip r:embed="rId2" cstate="print"/>
                <a:stretch>
                  <a:fillRect l="-1212" t="-1600" r="-1131"/>
                </a:stretch>
              </a:blipFill>
            </p:spPr>
            <p:txBody>
              <a:bodyPr/>
              <a:lstStyle/>
              <a:p>
                <a:r>
                  <a:rPr lang="en-US">
                    <a:noFill/>
                  </a:rPr>
                  <a:t> </a:t>
                </a:r>
              </a:p>
            </p:txBody>
          </p:sp>
        </mc:Fallback>
      </mc:AlternateContent>
    </p:spTree>
    <p:extLst>
      <p:ext uri="{BB962C8B-B14F-4D97-AF65-F5344CB8AC3E}">
        <p14:creationId xmlns:p14="http://schemas.microsoft.com/office/powerpoint/2010/main" xmlns="" val="11531283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685800" y="457200"/>
                <a:ext cx="7696200" cy="5548763"/>
              </a:xfrm>
              <a:prstGeom prst="rect">
                <a:avLst/>
              </a:prstGeom>
            </p:spPr>
            <p:txBody>
              <a:bodyPr wrap="square">
                <a:spAutoFit/>
              </a:bodyPr>
              <a:lstStyle/>
              <a:p>
                <a:pPr algn="just"/>
                <a:r>
                  <a:rPr lang="en-US" sz="2400" b="1" dirty="0"/>
                  <a:t>Question:</a:t>
                </a:r>
                <a:endParaRPr lang="en-US" sz="2400" dirty="0"/>
              </a:p>
              <a:p>
                <a:pPr algn="just"/>
                <a:r>
                  <a:rPr lang="en-US" sz="2400" dirty="0"/>
                  <a:t>Two beads of mass </a:t>
                </a:r>
                <a14:m>
                  <m:oMath xmlns:m="http://schemas.openxmlformats.org/officeDocument/2006/math">
                    <m:r>
                      <a:rPr lang="en-US" sz="2400" i="1"/>
                      <m:t>𝑚</m:t>
                    </m:r>
                  </m:oMath>
                </a14:m>
                <a:r>
                  <a:rPr lang="en-US" sz="2400" i="1" dirty="0"/>
                  <a:t> </a:t>
                </a:r>
                <a:r>
                  <a:rPr lang="en-US" sz="2400" dirty="0"/>
                  <a:t>are connected by a spring (with spring constant </a:t>
                </a:r>
                <a14:m>
                  <m:oMath xmlns:m="http://schemas.openxmlformats.org/officeDocument/2006/math">
                    <m:r>
                      <a:rPr lang="en-US" sz="2400" i="1"/>
                      <m:t>𝑘</m:t>
                    </m:r>
                  </m:oMath>
                </a14:m>
                <a:r>
                  <a:rPr lang="en-US" sz="2400" i="1" dirty="0"/>
                  <a:t> </a:t>
                </a:r>
                <a:r>
                  <a:rPr lang="en-US" sz="2400" dirty="0"/>
                  <a:t>and relaxed length </a:t>
                </a:r>
                <a14:m>
                  <m:oMath xmlns:m="http://schemas.openxmlformats.org/officeDocument/2006/math">
                    <m:r>
                      <a:rPr lang="en-US" sz="2400" i="1"/>
                      <m:t>𝑙</m:t>
                    </m:r>
                  </m:oMath>
                </a14:m>
                <a:r>
                  <a:rPr lang="en-US" sz="2400" dirty="0"/>
                  <a:t>) and are free to move along a frictionless horizontal wire. Let the position of the left bead be </a:t>
                </a:r>
                <a14:m>
                  <m:oMath xmlns:m="http://schemas.openxmlformats.org/officeDocument/2006/math">
                    <m:r>
                      <a:rPr lang="en-US" sz="2400" i="1"/>
                      <m:t>𝑥</m:t>
                    </m:r>
                    <m:r>
                      <a:rPr lang="en-US" sz="2400" i="1"/>
                      <m:t>,</m:t>
                    </m:r>
                  </m:oMath>
                </a14:m>
                <a:r>
                  <a:rPr lang="en-US" sz="2400" dirty="0"/>
                  <a:t> and let the stretch of the spring (relative to equilibrium) be </a:t>
                </a:r>
                <a14:m>
                  <m:oMath xmlns:m="http://schemas.openxmlformats.org/officeDocument/2006/math">
                    <m:r>
                      <a:rPr lang="en-US" sz="2400" i="1"/>
                      <m:t>𝑧</m:t>
                    </m:r>
                    <m:r>
                      <a:rPr lang="en-US" sz="2400" i="1"/>
                      <m:t>.</m:t>
                    </m:r>
                  </m:oMath>
                </a14:m>
                <a:r>
                  <a:rPr lang="en-US" sz="2400" dirty="0"/>
                  <a:t> Find the Hamiltonian in terms of </a:t>
                </a:r>
                <a14:m>
                  <m:oMath xmlns:m="http://schemas.openxmlformats.org/officeDocument/2006/math">
                    <m:r>
                      <a:rPr lang="en-US" sz="2400" i="1"/>
                      <m:t>𝑥</m:t>
                    </m:r>
                  </m:oMath>
                </a14:m>
                <a:r>
                  <a:rPr lang="en-US" sz="2400" i="1" dirty="0"/>
                  <a:t> </a:t>
                </a:r>
                <a:r>
                  <a:rPr lang="en-US" sz="2400" dirty="0"/>
                  <a:t>and </a:t>
                </a:r>
                <a14:m>
                  <m:oMath xmlns:m="http://schemas.openxmlformats.org/officeDocument/2006/math">
                    <m:r>
                      <a:rPr lang="en-US" sz="2400" i="1"/>
                      <m:t>𝑧</m:t>
                    </m:r>
                  </m:oMath>
                </a14:m>
                <a:r>
                  <a:rPr lang="en-US" sz="2400" dirty="0"/>
                  <a:t>,</a:t>
                </a:r>
                <a:r>
                  <a:rPr lang="en-US" sz="2400" i="1" dirty="0"/>
                  <a:t> </a:t>
                </a:r>
                <a:r>
                  <a:rPr lang="en-US" sz="2400" dirty="0"/>
                  <a:t>and their conjugate momenta, and then write down the four Hamilton's equations</a:t>
                </a:r>
                <a:r>
                  <a:rPr lang="en-US" sz="2400" dirty="0" smtClean="0"/>
                  <a:t>.</a:t>
                </a:r>
              </a:p>
              <a:p>
                <a:r>
                  <a:rPr lang="en-US" sz="2400" b="1" dirty="0" smtClean="0"/>
                  <a:t>Solution:</a:t>
                </a:r>
                <a:endParaRPr lang="en-US" sz="2400" dirty="0"/>
              </a:p>
              <a:p>
                <a:r>
                  <a:rPr lang="en-US" sz="2400" dirty="0"/>
                  <a:t>The position of the right mass is </a:t>
                </a:r>
                <a14:m>
                  <m:oMath xmlns:m="http://schemas.openxmlformats.org/officeDocument/2006/math">
                    <m:r>
                      <a:rPr lang="en-US" sz="2400" i="1">
                        <a:latin typeface="Cambria Math"/>
                      </a:rPr>
                      <m:t>𝑥</m:t>
                    </m:r>
                    <m:r>
                      <a:rPr lang="en-US" sz="2400" i="1">
                        <a:latin typeface="Cambria Math"/>
                      </a:rPr>
                      <m:t>+</m:t>
                    </m:r>
                    <m:r>
                      <a:rPr lang="en-US" sz="2400" i="1">
                        <a:latin typeface="Cambria Math"/>
                      </a:rPr>
                      <m:t>𝑧</m:t>
                    </m:r>
                  </m:oMath>
                </a14:m>
                <a:r>
                  <a:rPr lang="en-US" sz="2400" dirty="0"/>
                  <a:t>, so the </a:t>
                </a:r>
                <a:r>
                  <a:rPr lang="en-US" sz="2400" dirty="0" err="1"/>
                  <a:t>Lagrangian</a:t>
                </a:r>
                <a:r>
                  <a:rPr lang="en-US" sz="2400" dirty="0"/>
                  <a:t> is</a:t>
                </a:r>
              </a:p>
              <a:p>
                <a:pPr/>
                <a14:m>
                  <m:oMathPara xmlns:m="http://schemas.openxmlformats.org/officeDocument/2006/math">
                    <m:oMathParaPr>
                      <m:jc m:val="centerGroup"/>
                    </m:oMathParaPr>
                    <m:oMath xmlns:m="http://schemas.openxmlformats.org/officeDocument/2006/math">
                      <m:r>
                        <a:rPr lang="en-US" sz="2400" i="1">
                          <a:latin typeface="Cambria Math"/>
                        </a:rPr>
                        <m:t>𝐿</m:t>
                      </m:r>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sSup>
                        <m:sSupPr>
                          <m:ctrlPr>
                            <a:rPr lang="en-US" sz="2400" i="1">
                              <a:latin typeface="Cambria Math"/>
                            </a:rPr>
                          </m:ctrlPr>
                        </m:sSupPr>
                        <m:e>
                          <m:r>
                            <a:rPr lang="en-US" sz="2400" i="1">
                              <a:latin typeface="Cambria Math"/>
                            </a:rPr>
                            <m:t>(</m:t>
                          </m:r>
                          <m:acc>
                            <m:accPr>
                              <m:chr m:val="̇"/>
                              <m:ctrlPr>
                                <a:rPr lang="en-US" sz="2400" i="1">
                                  <a:latin typeface="Cambria Math"/>
                                </a:rPr>
                              </m:ctrlPr>
                            </m:accPr>
                            <m:e>
                              <m:r>
                                <a:rPr lang="en-US" sz="2400" i="1">
                                  <a:latin typeface="Cambria Math"/>
                                </a:rPr>
                                <m:t>𝑥</m:t>
                              </m:r>
                            </m:e>
                          </m:acc>
                          <m:r>
                            <a:rPr lang="en-US" sz="2400" i="1">
                              <a:latin typeface="Cambria Math"/>
                            </a:rPr>
                            <m:t>+</m:t>
                          </m:r>
                          <m:acc>
                            <m:accPr>
                              <m:chr m:val="̇"/>
                              <m:ctrlPr>
                                <a:rPr lang="en-US" sz="2400" i="1">
                                  <a:latin typeface="Cambria Math"/>
                                </a:rPr>
                              </m:ctrlPr>
                            </m:accPr>
                            <m:e>
                              <m:r>
                                <a:rPr lang="en-US" sz="2400" i="1">
                                  <a:latin typeface="Cambria Math"/>
                                </a:rPr>
                                <m:t>𝑧</m:t>
                              </m:r>
                            </m:e>
                          </m:acc>
                          <m:r>
                            <a:rPr lang="en-US" sz="2400" i="1">
                              <a:latin typeface="Cambria Math"/>
                            </a:rPr>
                            <m:t>)</m:t>
                          </m:r>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𝑘</m:t>
                      </m:r>
                      <m:sSup>
                        <m:sSupPr>
                          <m:ctrlPr>
                            <a:rPr lang="en-US" sz="2400" i="1">
                              <a:latin typeface="Cambria Math"/>
                            </a:rPr>
                          </m:ctrlPr>
                        </m:sSupPr>
                        <m:e>
                          <m:r>
                            <a:rPr lang="en-US" sz="2400" i="1">
                              <a:latin typeface="Cambria Math"/>
                            </a:rPr>
                            <m:t>𝑧</m:t>
                          </m:r>
                        </m:e>
                        <m:sup>
                          <m:r>
                            <a:rPr lang="en-US" sz="2400" i="1">
                              <a:latin typeface="Cambria Math"/>
                            </a:rPr>
                            <m:t>2</m:t>
                          </m:r>
                        </m:sup>
                      </m:sSup>
                      <m:r>
                        <a:rPr lang="en-US" sz="2400" i="1">
                          <a:latin typeface="Cambria Math"/>
                        </a:rPr>
                        <m:t>.</m:t>
                      </m:r>
                    </m:oMath>
                  </m:oMathPara>
                </a14:m>
                <a:endParaRPr lang="en-US" sz="2400" dirty="0"/>
              </a:p>
              <a:p>
                <a:r>
                  <a:rPr lang="en-US" sz="2400" dirty="0"/>
                  <a:t>The conjugate momenta are</a:t>
                </a:r>
              </a:p>
              <a:p>
                <a:pPr/>
                <a14:m>
                  <m:oMathPara xmlns:m="http://schemas.openxmlformats.org/officeDocument/2006/math">
                    <m:oMathParaPr>
                      <m:jc m:val="centerGroup"/>
                    </m:oMathParaPr>
                    <m:oMath xmlns:m="http://schemas.openxmlformats.org/officeDocument/2006/math">
                      <m:sSub>
                        <m:sSubPr>
                          <m:ctrlPr>
                            <a:rPr lang="en-US" sz="2400" i="1">
                              <a:latin typeface="Cambria Math"/>
                            </a:rPr>
                          </m:ctrlPr>
                        </m:sSubPr>
                        <m:e>
                          <m:r>
                            <a:rPr lang="en-US" sz="2400" i="1">
                              <a:latin typeface="Cambria Math"/>
                            </a:rPr>
                            <m:t>𝑝</m:t>
                          </m:r>
                        </m:e>
                        <m:sub>
                          <m:r>
                            <a:rPr lang="en-US" sz="2400" i="1">
                              <a:latin typeface="Cambria Math"/>
                            </a:rPr>
                            <m:t>𝑥</m:t>
                          </m:r>
                        </m:sub>
                      </m:sSub>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acc>
                            <m:accPr>
                              <m:chr m:val="̇"/>
                              <m:ctrlPr>
                                <a:rPr lang="en-US" sz="2400" i="1">
                                  <a:latin typeface="Cambria Math"/>
                                </a:rPr>
                              </m:ctrlPr>
                            </m:accPr>
                            <m:e>
                              <m:r>
                                <a:rPr lang="en-US" sz="2400" i="1">
                                  <a:latin typeface="Cambria Math"/>
                                </a:rPr>
                                <m:t>𝑥</m:t>
                              </m:r>
                            </m:e>
                          </m:acc>
                        </m:den>
                      </m:f>
                      <m:r>
                        <a:rPr lang="en-US" sz="2400" i="1">
                          <a:latin typeface="Cambria Math"/>
                        </a:rPr>
                        <m:t>=2</m:t>
                      </m:r>
                      <m:r>
                        <a:rPr lang="en-US" sz="2400" i="1">
                          <a:latin typeface="Cambria Math"/>
                        </a:rPr>
                        <m:t>𝑚</m:t>
                      </m:r>
                      <m:acc>
                        <m:accPr>
                          <m:chr m:val="̇"/>
                          <m:ctrlPr>
                            <a:rPr lang="en-US" sz="2400" i="1">
                              <a:latin typeface="Cambria Math"/>
                            </a:rPr>
                          </m:ctrlPr>
                        </m:accPr>
                        <m:e>
                          <m:r>
                            <a:rPr lang="en-US" sz="2400" i="1">
                              <a:latin typeface="Cambria Math"/>
                            </a:rPr>
                            <m:t>𝑥</m:t>
                          </m:r>
                        </m:e>
                      </m:acc>
                      <m:r>
                        <a:rPr lang="en-US" sz="2400" i="1">
                          <a:latin typeface="Cambria Math"/>
                        </a:rPr>
                        <m:t>+</m:t>
                      </m:r>
                      <m:r>
                        <a:rPr lang="en-US" sz="2400" i="1">
                          <a:latin typeface="Cambria Math"/>
                        </a:rPr>
                        <m:t>𝑚</m:t>
                      </m:r>
                      <m:acc>
                        <m:accPr>
                          <m:chr m:val="̇"/>
                          <m:ctrlPr>
                            <a:rPr lang="en-US" sz="2400" i="1">
                              <a:latin typeface="Cambria Math"/>
                            </a:rPr>
                          </m:ctrlPr>
                        </m:accPr>
                        <m:e>
                          <m:r>
                            <a:rPr lang="en-US" sz="2400" i="1">
                              <a:latin typeface="Cambria Math"/>
                            </a:rPr>
                            <m:t>𝑧</m:t>
                          </m:r>
                        </m:e>
                      </m:acc>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𝑧</m:t>
                          </m:r>
                        </m:sub>
                      </m:sSub>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acc>
                            <m:accPr>
                              <m:chr m:val="̇"/>
                              <m:ctrlPr>
                                <a:rPr lang="en-US" sz="2400" i="1">
                                  <a:latin typeface="Cambria Math"/>
                                </a:rPr>
                              </m:ctrlPr>
                            </m:accPr>
                            <m:e>
                              <m:r>
                                <a:rPr lang="en-US" sz="2400" i="1">
                                  <a:latin typeface="Cambria Math"/>
                                </a:rPr>
                                <m:t>𝑧</m:t>
                              </m:r>
                            </m:e>
                          </m:acc>
                        </m:den>
                      </m:f>
                      <m:r>
                        <a:rPr lang="en-US" sz="2400" i="1">
                          <a:latin typeface="Cambria Math"/>
                        </a:rPr>
                        <m:t>=</m:t>
                      </m:r>
                      <m:r>
                        <a:rPr lang="en-US" sz="2400" i="1">
                          <a:latin typeface="Cambria Math"/>
                        </a:rPr>
                        <m:t>𝑚</m:t>
                      </m:r>
                      <m:r>
                        <a:rPr lang="en-US" sz="2400" i="1">
                          <a:latin typeface="Cambria Math"/>
                        </a:rPr>
                        <m:t>(</m:t>
                      </m:r>
                      <m:acc>
                        <m:accPr>
                          <m:chr m:val="̇"/>
                          <m:ctrlPr>
                            <a:rPr lang="en-US" sz="2400" i="1">
                              <a:latin typeface="Cambria Math"/>
                            </a:rPr>
                          </m:ctrlPr>
                        </m:accPr>
                        <m:e>
                          <m:r>
                            <a:rPr lang="en-US" sz="2400" i="1">
                              <a:latin typeface="Cambria Math"/>
                            </a:rPr>
                            <m:t>𝑥</m:t>
                          </m:r>
                        </m:e>
                      </m:acc>
                      <m:r>
                        <a:rPr lang="en-US" sz="2400" i="1">
                          <a:latin typeface="Cambria Math"/>
                        </a:rPr>
                        <m:t>+</m:t>
                      </m:r>
                      <m:acc>
                        <m:accPr>
                          <m:chr m:val="̇"/>
                          <m:ctrlPr>
                            <a:rPr lang="en-US" sz="2400" i="1">
                              <a:latin typeface="Cambria Math"/>
                            </a:rPr>
                          </m:ctrlPr>
                        </m:accPr>
                        <m:e>
                          <m:r>
                            <a:rPr lang="en-US" sz="2400" i="1">
                              <a:latin typeface="Cambria Math"/>
                            </a:rPr>
                            <m:t>𝑧</m:t>
                          </m:r>
                        </m:e>
                      </m:acc>
                      <m:r>
                        <a:rPr lang="en-US" sz="2400" i="1">
                          <a:latin typeface="Cambria Math"/>
                        </a:rPr>
                        <m:t>)</m:t>
                      </m:r>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685800" y="457200"/>
                <a:ext cx="7696200" cy="5548763"/>
              </a:xfrm>
              <a:prstGeom prst="rect">
                <a:avLst/>
              </a:prstGeom>
              <a:blipFill rotWithShape="1">
                <a:blip r:embed="rId2" cstate="print"/>
                <a:stretch>
                  <a:fillRect l="-1268" t="-879" r="-1189"/>
                </a:stretch>
              </a:blipFill>
            </p:spPr>
            <p:txBody>
              <a:bodyPr/>
              <a:lstStyle/>
              <a:p>
                <a:r>
                  <a:rPr lang="en-US">
                    <a:noFill/>
                  </a:rPr>
                  <a:t> </a:t>
                </a:r>
              </a:p>
            </p:txBody>
          </p:sp>
        </mc:Fallback>
      </mc:AlternateContent>
    </p:spTree>
    <p:extLst>
      <p:ext uri="{BB962C8B-B14F-4D97-AF65-F5344CB8AC3E}">
        <p14:creationId xmlns:p14="http://schemas.microsoft.com/office/powerpoint/2010/main" xmlns="" val="23821377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746392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838200" y="457200"/>
                <a:ext cx="7696200" cy="6104235"/>
              </a:xfrm>
              <a:prstGeom prst="rect">
                <a:avLst/>
              </a:prstGeom>
            </p:spPr>
            <p:txBody>
              <a:bodyPr wrap="square">
                <a:spAutoFit/>
              </a:bodyPr>
              <a:lstStyle/>
              <a:p>
                <a:r>
                  <a:rPr lang="en-US" sz="2400" dirty="0" smtClean="0"/>
                  <a:t>Inverting these to solve for </a:t>
                </a:r>
                <a14:m>
                  <m:oMath xmlns:m="http://schemas.openxmlformats.org/officeDocument/2006/math">
                    <m:acc>
                      <m:accPr>
                        <m:chr m:val="̇"/>
                        <m:ctrlPr>
                          <a:rPr lang="en-US" sz="2400" i="1"/>
                        </m:ctrlPr>
                      </m:accPr>
                      <m:e>
                        <m:r>
                          <a:rPr lang="en-US" sz="2400" i="1"/>
                          <m:t>𝑥</m:t>
                        </m:r>
                      </m:e>
                    </m:acc>
                  </m:oMath>
                </a14:m>
                <a:r>
                  <a:rPr lang="en-US" sz="2400" dirty="0"/>
                  <a:t> and </a:t>
                </a:r>
                <a14:m>
                  <m:oMath xmlns:m="http://schemas.openxmlformats.org/officeDocument/2006/math">
                    <m:acc>
                      <m:accPr>
                        <m:chr m:val="̇"/>
                        <m:ctrlPr>
                          <a:rPr lang="en-US" sz="2400" i="1"/>
                        </m:ctrlPr>
                      </m:accPr>
                      <m:e>
                        <m:r>
                          <a:rPr lang="en-US" sz="2400" i="1"/>
                          <m:t>𝑧</m:t>
                        </m:r>
                      </m:e>
                    </m:acc>
                  </m:oMath>
                </a14:m>
                <a:r>
                  <a:rPr lang="en-US" sz="2400" dirty="0"/>
                  <a:t> gives</a:t>
                </a:r>
              </a:p>
              <a:p>
                <a:pPr/>
                <a14:m>
                  <m:oMathPara xmlns:m="http://schemas.openxmlformats.org/officeDocument/2006/math">
                    <m:oMathParaPr>
                      <m:jc m:val="centerGroup"/>
                    </m:oMathParaPr>
                    <m:oMath xmlns:m="http://schemas.openxmlformats.org/officeDocument/2006/math">
                      <m:sSub>
                        <m:sSubPr>
                          <m:ctrlPr>
                            <a:rPr lang="en-US" sz="2400" i="1"/>
                          </m:ctrlPr>
                        </m:sSubPr>
                        <m:e>
                          <m:r>
                            <a:rPr lang="en-US" sz="2400" i="1"/>
                            <m:t>𝑝</m:t>
                          </m:r>
                        </m:e>
                        <m:sub>
                          <m:r>
                            <a:rPr lang="en-US" sz="2400" i="1"/>
                            <m:t>𝑥</m:t>
                          </m:r>
                        </m:sub>
                      </m:sSub>
                      <m:r>
                        <a:rPr lang="en-US" sz="2400" i="1"/>
                        <m:t>=</m:t>
                      </m:r>
                      <m:f>
                        <m:fPr>
                          <m:ctrlPr>
                            <a:rPr lang="en-US" sz="2400" i="1"/>
                          </m:ctrlPr>
                        </m:fPr>
                        <m:num>
                          <m:r>
                            <a:rPr lang="en-US" sz="2400" i="1"/>
                            <m:t>1</m:t>
                          </m:r>
                        </m:num>
                        <m:den>
                          <m:r>
                            <a:rPr lang="en-US" sz="2400" i="1"/>
                            <m:t>𝑚</m:t>
                          </m:r>
                        </m:den>
                      </m:f>
                      <m:d>
                        <m:dPr>
                          <m:ctrlPr>
                            <a:rPr lang="en-US" sz="2400" i="1"/>
                          </m:ctrlPr>
                        </m:dPr>
                        <m:e>
                          <m:sSub>
                            <m:sSubPr>
                              <m:ctrlPr>
                                <a:rPr lang="en-US" sz="2400" i="1"/>
                              </m:ctrlPr>
                            </m:sSubPr>
                            <m:e>
                              <m:r>
                                <a:rPr lang="en-US" sz="2400" i="1"/>
                                <m:t>𝑝</m:t>
                              </m:r>
                            </m:e>
                            <m:sub>
                              <m:r>
                                <a:rPr lang="en-US" sz="2400" i="1"/>
                                <m:t>𝑥</m:t>
                              </m:r>
                            </m:sub>
                          </m:sSub>
                          <m:r>
                            <a:rPr lang="en-US" sz="2400" i="1"/>
                            <m:t>−</m:t>
                          </m:r>
                          <m:sSub>
                            <m:sSubPr>
                              <m:ctrlPr>
                                <a:rPr lang="en-US" sz="2400" i="1"/>
                              </m:ctrlPr>
                            </m:sSubPr>
                            <m:e>
                              <m:r>
                                <a:rPr lang="en-US" sz="2400" i="1"/>
                                <m:t>𝑝</m:t>
                              </m:r>
                            </m:e>
                            <m:sub>
                              <m:r>
                                <a:rPr lang="en-US" sz="2400" i="1"/>
                                <m:t>𝑧</m:t>
                              </m:r>
                            </m:sub>
                          </m:sSub>
                        </m:e>
                      </m:d>
                      <m:r>
                        <a:rPr lang="en-US" sz="2400" i="1"/>
                        <m:t>,</m:t>
                      </m:r>
                      <m:sSub>
                        <m:sSubPr>
                          <m:ctrlPr>
                            <a:rPr lang="en-US" sz="2400" i="1"/>
                          </m:ctrlPr>
                        </m:sSubPr>
                        <m:e>
                          <m:r>
                            <a:rPr lang="en-US" sz="2400" i="1"/>
                            <m:t>𝑝</m:t>
                          </m:r>
                        </m:e>
                        <m:sub>
                          <m:r>
                            <a:rPr lang="en-US" sz="2400" i="1"/>
                            <m:t>𝑧</m:t>
                          </m:r>
                        </m:sub>
                      </m:sSub>
                      <m:r>
                        <a:rPr lang="en-US" sz="2400" i="1"/>
                        <m:t>=</m:t>
                      </m:r>
                      <m:f>
                        <m:fPr>
                          <m:ctrlPr>
                            <a:rPr lang="en-US" sz="2400" i="1"/>
                          </m:ctrlPr>
                        </m:fPr>
                        <m:num>
                          <m:r>
                            <a:rPr lang="en-US" sz="2400" i="1"/>
                            <m:t>1</m:t>
                          </m:r>
                        </m:num>
                        <m:den>
                          <m:r>
                            <a:rPr lang="en-US" sz="2400" i="1"/>
                            <m:t>𝑚</m:t>
                          </m:r>
                        </m:den>
                      </m:f>
                      <m:d>
                        <m:dPr>
                          <m:ctrlPr>
                            <a:rPr lang="en-US" sz="2400" i="1"/>
                          </m:ctrlPr>
                        </m:dPr>
                        <m:e>
                          <m:r>
                            <a:rPr lang="en-US" sz="2400" i="1"/>
                            <m:t>−</m:t>
                          </m:r>
                          <m:sSub>
                            <m:sSubPr>
                              <m:ctrlPr>
                                <a:rPr lang="en-US" sz="2400" i="1"/>
                              </m:ctrlPr>
                            </m:sSubPr>
                            <m:e>
                              <m:r>
                                <a:rPr lang="en-US" sz="2400" i="1"/>
                                <m:t>𝑝</m:t>
                              </m:r>
                            </m:e>
                            <m:sub>
                              <m:r>
                                <a:rPr lang="en-US" sz="2400" i="1"/>
                                <m:t>𝑥</m:t>
                              </m:r>
                            </m:sub>
                          </m:sSub>
                          <m:r>
                            <a:rPr lang="en-US" sz="2400" i="1"/>
                            <m:t>+</m:t>
                          </m:r>
                          <m:sSub>
                            <m:sSubPr>
                              <m:ctrlPr>
                                <a:rPr lang="en-US" sz="2400" i="1"/>
                              </m:ctrlPr>
                            </m:sSubPr>
                            <m:e>
                              <m:r>
                                <a:rPr lang="en-US" sz="2400" i="1"/>
                                <m:t>2</m:t>
                              </m:r>
                              <m:r>
                                <a:rPr lang="en-US" sz="2400" i="1"/>
                                <m:t>𝑝</m:t>
                              </m:r>
                            </m:e>
                            <m:sub>
                              <m:r>
                                <a:rPr lang="en-US" sz="2400" i="1"/>
                                <m:t>𝑧</m:t>
                              </m:r>
                            </m:sub>
                          </m:sSub>
                        </m:e>
                      </m:d>
                    </m:oMath>
                  </m:oMathPara>
                </a14:m>
                <a:endParaRPr lang="en-US" sz="2400" dirty="0"/>
              </a:p>
              <a:p>
                <a:r>
                  <a:rPr lang="en-US" sz="2400" dirty="0" smtClean="0"/>
                  <a:t>Using these expressions to eliminate </a:t>
                </a:r>
                <a14:m>
                  <m:oMath xmlns:m="http://schemas.openxmlformats.org/officeDocument/2006/math">
                    <m:acc>
                      <m:accPr>
                        <m:chr m:val="̇"/>
                        <m:ctrlPr>
                          <a:rPr lang="en-US" sz="2400" i="1"/>
                        </m:ctrlPr>
                      </m:accPr>
                      <m:e>
                        <m:r>
                          <a:rPr lang="en-US" sz="2400" i="1"/>
                          <m:t>𝑥</m:t>
                        </m:r>
                      </m:e>
                    </m:acc>
                  </m:oMath>
                </a14:m>
                <a:r>
                  <a:rPr lang="en-US" sz="2400" dirty="0"/>
                  <a:t> and </a:t>
                </a:r>
                <a14:m>
                  <m:oMath xmlns:m="http://schemas.openxmlformats.org/officeDocument/2006/math">
                    <m:acc>
                      <m:accPr>
                        <m:chr m:val="̇"/>
                        <m:ctrlPr>
                          <a:rPr lang="en-US" sz="2400" i="1"/>
                        </m:ctrlPr>
                      </m:accPr>
                      <m:e>
                        <m:r>
                          <a:rPr lang="en-US" sz="2400" i="1"/>
                          <m:t>𝑧</m:t>
                        </m:r>
                      </m:e>
                    </m:acc>
                  </m:oMath>
                </a14:m>
                <a:r>
                  <a:rPr lang="en-US" sz="2400" dirty="0"/>
                  <a:t> in favor of </a:t>
                </a:r>
                <a14:m>
                  <m:oMath xmlns:m="http://schemas.openxmlformats.org/officeDocument/2006/math">
                    <m:sSub>
                      <m:sSubPr>
                        <m:ctrlPr>
                          <a:rPr lang="en-US" sz="2400" i="1"/>
                        </m:ctrlPr>
                      </m:sSubPr>
                      <m:e>
                        <m:r>
                          <a:rPr lang="en-US" sz="2400" i="1"/>
                          <m:t>𝑝</m:t>
                        </m:r>
                      </m:e>
                      <m:sub>
                        <m:r>
                          <a:rPr lang="en-US" sz="2400" i="1"/>
                          <m:t>𝑥</m:t>
                        </m:r>
                      </m:sub>
                    </m:sSub>
                  </m:oMath>
                </a14:m>
                <a:r>
                  <a:rPr lang="en-US" sz="2400" i="1" dirty="0"/>
                  <a:t> </a:t>
                </a:r>
                <a:r>
                  <a:rPr lang="en-US" sz="2400" dirty="0"/>
                  <a:t>and </a:t>
                </a:r>
                <a14:m>
                  <m:oMath xmlns:m="http://schemas.openxmlformats.org/officeDocument/2006/math">
                    <m:sSub>
                      <m:sSubPr>
                        <m:ctrlPr>
                          <a:rPr lang="en-US" sz="2400" i="1"/>
                        </m:ctrlPr>
                      </m:sSubPr>
                      <m:e>
                        <m:r>
                          <a:rPr lang="en-US" sz="2400" i="1"/>
                          <m:t>𝑝</m:t>
                        </m:r>
                      </m:e>
                      <m:sub>
                        <m:r>
                          <a:rPr lang="en-US" sz="2400" i="1"/>
                          <m:t>𝑧</m:t>
                        </m:r>
                      </m:sub>
                    </m:sSub>
                    <m:r>
                      <a:rPr lang="en-US" sz="2400" i="1"/>
                      <m:t>,</m:t>
                    </m:r>
                  </m:oMath>
                </a14:m>
                <a:r>
                  <a:rPr lang="en-US" sz="2400" dirty="0"/>
                  <a:t> you can </a:t>
                </a:r>
                <a:r>
                  <a:rPr lang="en-US" sz="2400" dirty="0" smtClean="0"/>
                  <a:t>verify that </a:t>
                </a:r>
                <a:r>
                  <a:rPr lang="en-US" sz="2400" dirty="0"/>
                  <a:t>the Hamiltonian is</a:t>
                </a:r>
              </a:p>
              <a:p>
                <a:pPr/>
                <a14:m>
                  <m:oMathPara xmlns:m="http://schemas.openxmlformats.org/officeDocument/2006/math">
                    <m:oMathParaPr>
                      <m:jc m:val="centerGroup"/>
                    </m:oMathParaPr>
                    <m:oMath xmlns:m="http://schemas.openxmlformats.org/officeDocument/2006/math">
                      <m:r>
                        <a:rPr lang="en-US" sz="2400" i="1"/>
                        <m:t>𝐻</m:t>
                      </m:r>
                      <m:r>
                        <a:rPr lang="en-US" sz="2400" i="1"/>
                        <m:t>=</m:t>
                      </m:r>
                      <m:sSub>
                        <m:sSubPr>
                          <m:ctrlPr>
                            <a:rPr lang="en-US" sz="2400" i="1"/>
                          </m:ctrlPr>
                        </m:sSubPr>
                        <m:e>
                          <m:r>
                            <a:rPr lang="en-US" sz="2400" i="1"/>
                            <m:t>𝑝</m:t>
                          </m:r>
                        </m:e>
                        <m:sub>
                          <m:r>
                            <a:rPr lang="en-US" sz="2400" i="1"/>
                            <m:t>𝑥</m:t>
                          </m:r>
                        </m:sub>
                      </m:sSub>
                      <m:acc>
                        <m:accPr>
                          <m:chr m:val="̇"/>
                          <m:ctrlPr>
                            <a:rPr lang="en-US" sz="2400" i="1"/>
                          </m:ctrlPr>
                        </m:accPr>
                        <m:e>
                          <m:r>
                            <a:rPr lang="en-US" sz="2400" i="1"/>
                            <m:t>𝑥</m:t>
                          </m:r>
                        </m:e>
                      </m:acc>
                      <m:r>
                        <a:rPr lang="en-US" sz="2400" i="1"/>
                        <m:t>+</m:t>
                      </m:r>
                      <m:sSub>
                        <m:sSubPr>
                          <m:ctrlPr>
                            <a:rPr lang="en-US" sz="2400" i="1"/>
                          </m:ctrlPr>
                        </m:sSubPr>
                        <m:e>
                          <m:r>
                            <a:rPr lang="en-US" sz="2400" i="1"/>
                            <m:t>𝑝</m:t>
                          </m:r>
                        </m:e>
                        <m:sub>
                          <m:r>
                            <a:rPr lang="en-US" sz="2400" i="1"/>
                            <m:t>𝑧</m:t>
                          </m:r>
                        </m:sub>
                      </m:sSub>
                      <m:acc>
                        <m:accPr>
                          <m:chr m:val="̇"/>
                          <m:ctrlPr>
                            <a:rPr lang="en-US" sz="2400" i="1"/>
                          </m:ctrlPr>
                        </m:accPr>
                        <m:e>
                          <m:r>
                            <a:rPr lang="en-US" sz="2400" i="1"/>
                            <m:t>𝑧</m:t>
                          </m:r>
                        </m:e>
                      </m:acc>
                      <m:r>
                        <a:rPr lang="en-US" sz="2400" i="1"/>
                        <m:t>−</m:t>
                      </m:r>
                      <m:r>
                        <a:rPr lang="en-US" sz="2400" i="1"/>
                        <m:t>𝐿</m:t>
                      </m:r>
                      <m:r>
                        <a:rPr lang="en-US" sz="2400" i="1"/>
                        <m:t>=</m:t>
                      </m:r>
                      <m:f>
                        <m:fPr>
                          <m:ctrlPr>
                            <a:rPr lang="en-US" sz="2400" i="1"/>
                          </m:ctrlPr>
                        </m:fPr>
                        <m:num>
                          <m:r>
                            <a:rPr lang="en-US" sz="2400" i="1"/>
                            <m:t>1</m:t>
                          </m:r>
                        </m:num>
                        <m:den>
                          <m:r>
                            <a:rPr lang="en-US" sz="2400" i="1"/>
                            <m:t>2</m:t>
                          </m:r>
                        </m:den>
                      </m:f>
                      <m:r>
                        <a:rPr lang="en-US" sz="2400" i="1"/>
                        <m:t>𝑚</m:t>
                      </m:r>
                      <m:sSup>
                        <m:sSupPr>
                          <m:ctrlPr>
                            <a:rPr lang="en-US" sz="2400" i="1"/>
                          </m:ctrlPr>
                        </m:sSupPr>
                        <m:e>
                          <m:acc>
                            <m:accPr>
                              <m:chr m:val="̇"/>
                              <m:ctrlPr>
                                <a:rPr lang="en-US" sz="2400" i="1"/>
                              </m:ctrlPr>
                            </m:accPr>
                            <m:e>
                              <m:r>
                                <a:rPr lang="en-US" sz="2400" i="1"/>
                                <m:t>𝑥</m:t>
                              </m:r>
                            </m:e>
                          </m:acc>
                        </m:e>
                        <m:sup>
                          <m:r>
                            <a:rPr lang="en-US" sz="2400" i="1"/>
                            <m:t>2</m:t>
                          </m:r>
                        </m:sup>
                      </m:sSup>
                      <m:r>
                        <a:rPr lang="en-US" sz="2400" i="1"/>
                        <m:t>+</m:t>
                      </m:r>
                      <m:f>
                        <m:fPr>
                          <m:ctrlPr>
                            <a:rPr lang="en-US" sz="2400" i="1"/>
                          </m:ctrlPr>
                        </m:fPr>
                        <m:num>
                          <m:r>
                            <a:rPr lang="en-US" sz="2400" i="1"/>
                            <m:t>1</m:t>
                          </m:r>
                        </m:num>
                        <m:den>
                          <m:r>
                            <a:rPr lang="en-US" sz="2400" i="1"/>
                            <m:t>2</m:t>
                          </m:r>
                        </m:den>
                      </m:f>
                      <m:r>
                        <a:rPr lang="en-US" sz="2400" i="1"/>
                        <m:t>𝑚</m:t>
                      </m:r>
                      <m:sSup>
                        <m:sSupPr>
                          <m:ctrlPr>
                            <a:rPr lang="en-US" sz="2400" i="1"/>
                          </m:ctrlPr>
                        </m:sSupPr>
                        <m:e>
                          <m:d>
                            <m:dPr>
                              <m:ctrlPr>
                                <a:rPr lang="en-US" sz="2400" i="1"/>
                              </m:ctrlPr>
                            </m:dPr>
                            <m:e>
                              <m:acc>
                                <m:accPr>
                                  <m:chr m:val="̇"/>
                                  <m:ctrlPr>
                                    <a:rPr lang="en-US" sz="2400" i="1"/>
                                  </m:ctrlPr>
                                </m:accPr>
                                <m:e>
                                  <m:r>
                                    <a:rPr lang="en-US" sz="2400" i="1"/>
                                    <m:t>𝑥</m:t>
                                  </m:r>
                                </m:e>
                              </m:acc>
                              <m:r>
                                <a:rPr lang="en-US" sz="2400" i="1"/>
                                <m:t>+</m:t>
                              </m:r>
                              <m:acc>
                                <m:accPr>
                                  <m:chr m:val="̇"/>
                                  <m:ctrlPr>
                                    <a:rPr lang="en-US" sz="2400" i="1"/>
                                  </m:ctrlPr>
                                </m:accPr>
                                <m:e>
                                  <m:r>
                                    <a:rPr lang="en-US" sz="2400" i="1"/>
                                    <m:t>𝑧</m:t>
                                  </m:r>
                                </m:e>
                              </m:acc>
                            </m:e>
                          </m:d>
                        </m:e>
                        <m:sup>
                          <m:r>
                            <a:rPr lang="en-US" sz="2400" i="1"/>
                            <m:t>2</m:t>
                          </m:r>
                        </m:sup>
                      </m:sSup>
                      <m:r>
                        <a:rPr lang="en-US" sz="2400" i="1"/>
                        <m:t>+</m:t>
                      </m:r>
                      <m:f>
                        <m:fPr>
                          <m:ctrlPr>
                            <a:rPr lang="en-US" sz="2400" i="1"/>
                          </m:ctrlPr>
                        </m:fPr>
                        <m:num>
                          <m:r>
                            <a:rPr lang="en-US" sz="2400" i="1"/>
                            <m:t>1</m:t>
                          </m:r>
                        </m:num>
                        <m:den>
                          <m:r>
                            <a:rPr lang="en-US" sz="2400" i="1"/>
                            <m:t>2</m:t>
                          </m:r>
                        </m:den>
                      </m:f>
                      <m:r>
                        <a:rPr lang="en-US" sz="2400" i="1"/>
                        <m:t>𝑘</m:t>
                      </m:r>
                      <m:sSup>
                        <m:sSupPr>
                          <m:ctrlPr>
                            <a:rPr lang="en-US" sz="2400" i="1"/>
                          </m:ctrlPr>
                        </m:sSupPr>
                        <m:e>
                          <m:r>
                            <a:rPr lang="en-US" sz="2400" i="1"/>
                            <m:t>𝑧</m:t>
                          </m:r>
                        </m:e>
                        <m:sup>
                          <m:r>
                            <a:rPr lang="en-US" sz="2400" i="1"/>
                            <m:t>2</m:t>
                          </m:r>
                        </m:sup>
                      </m:sSup>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m:t>=</m:t>
                      </m:r>
                      <m:f>
                        <m:fPr>
                          <m:ctrlPr>
                            <a:rPr lang="en-US" sz="2400" i="1"/>
                          </m:ctrlPr>
                        </m:fPr>
                        <m:num>
                          <m:r>
                            <a:rPr lang="en-US" sz="2400" i="1"/>
                            <m:t>1</m:t>
                          </m:r>
                        </m:num>
                        <m:den>
                          <m:r>
                            <a:rPr lang="en-US" sz="2400" i="1"/>
                            <m:t>𝑚</m:t>
                          </m:r>
                        </m:den>
                      </m:f>
                      <m:d>
                        <m:dPr>
                          <m:ctrlPr>
                            <a:rPr lang="en-US" sz="2400" i="1"/>
                          </m:ctrlPr>
                        </m:dPr>
                        <m:e>
                          <m:f>
                            <m:fPr>
                              <m:ctrlPr>
                                <a:rPr lang="en-US" sz="2400" i="1"/>
                              </m:ctrlPr>
                            </m:fPr>
                            <m:num>
                              <m:sSup>
                                <m:sSupPr>
                                  <m:ctrlPr>
                                    <a:rPr lang="en-US" sz="2400" i="1"/>
                                  </m:ctrlPr>
                                </m:sSupPr>
                                <m:e>
                                  <m:sSub>
                                    <m:sSubPr>
                                      <m:ctrlPr>
                                        <a:rPr lang="en-US" sz="2400" i="1"/>
                                      </m:ctrlPr>
                                    </m:sSubPr>
                                    <m:e>
                                      <m:r>
                                        <a:rPr lang="en-US" sz="2400" i="1"/>
                                        <m:t>𝑝</m:t>
                                      </m:r>
                                    </m:e>
                                    <m:sub>
                                      <m:r>
                                        <a:rPr lang="en-US" sz="2400" i="1"/>
                                        <m:t>𝑥</m:t>
                                      </m:r>
                                    </m:sub>
                                  </m:sSub>
                                </m:e>
                                <m:sup>
                                  <m:r>
                                    <a:rPr lang="en-US" sz="2400" i="1"/>
                                    <m:t>2</m:t>
                                  </m:r>
                                </m:sup>
                              </m:sSup>
                            </m:num>
                            <m:den>
                              <m:r>
                                <a:rPr lang="en-US" sz="2400" i="1"/>
                                <m:t>2</m:t>
                              </m:r>
                            </m:den>
                          </m:f>
                          <m:r>
                            <a:rPr lang="en-US" sz="2400" i="1"/>
                            <m:t>−</m:t>
                          </m:r>
                          <m:sSub>
                            <m:sSubPr>
                              <m:ctrlPr>
                                <a:rPr lang="en-US" sz="2400" i="1"/>
                              </m:ctrlPr>
                            </m:sSubPr>
                            <m:e>
                              <m:r>
                                <a:rPr lang="en-US" sz="2400" i="1"/>
                                <m:t>𝑝</m:t>
                              </m:r>
                            </m:e>
                            <m:sub>
                              <m:r>
                                <a:rPr lang="en-US" sz="2400" i="1"/>
                                <m:t>𝑥</m:t>
                              </m:r>
                            </m:sub>
                          </m:sSub>
                          <m:sSub>
                            <m:sSubPr>
                              <m:ctrlPr>
                                <a:rPr lang="en-US" sz="2400" i="1"/>
                              </m:ctrlPr>
                            </m:sSubPr>
                            <m:e>
                              <m:r>
                                <a:rPr lang="en-US" sz="2400" i="1"/>
                                <m:t>𝑝</m:t>
                              </m:r>
                            </m:e>
                            <m:sub>
                              <m:r>
                                <a:rPr lang="en-US" sz="2400" i="1"/>
                                <m:t>𝑧</m:t>
                              </m:r>
                            </m:sub>
                          </m:sSub>
                          <m:r>
                            <a:rPr lang="en-US" sz="2400" i="1"/>
                            <m:t>+</m:t>
                          </m:r>
                          <m:sSup>
                            <m:sSupPr>
                              <m:ctrlPr>
                                <a:rPr lang="en-US" sz="2400" i="1"/>
                              </m:ctrlPr>
                            </m:sSupPr>
                            <m:e>
                              <m:sSub>
                                <m:sSubPr>
                                  <m:ctrlPr>
                                    <a:rPr lang="en-US" sz="2400" i="1"/>
                                  </m:ctrlPr>
                                </m:sSubPr>
                                <m:e>
                                  <m:r>
                                    <a:rPr lang="en-US" sz="2400" i="1"/>
                                    <m:t>𝑝</m:t>
                                  </m:r>
                                </m:e>
                                <m:sub>
                                  <m:r>
                                    <a:rPr lang="en-US" sz="2400" i="1"/>
                                    <m:t>𝑧</m:t>
                                  </m:r>
                                </m:sub>
                              </m:sSub>
                            </m:e>
                            <m:sup>
                              <m:r>
                                <a:rPr lang="en-US" sz="2400" i="1"/>
                                <m:t>2</m:t>
                              </m:r>
                            </m:sup>
                          </m:sSup>
                        </m:e>
                      </m:d>
                      <m:r>
                        <a:rPr lang="en-US" sz="2400" i="1"/>
                        <m:t>+</m:t>
                      </m:r>
                      <m:f>
                        <m:fPr>
                          <m:ctrlPr>
                            <a:rPr lang="en-US" sz="2400" i="1"/>
                          </m:ctrlPr>
                        </m:fPr>
                        <m:num>
                          <m:r>
                            <a:rPr lang="en-US" sz="2400" i="1"/>
                            <m:t>1</m:t>
                          </m:r>
                        </m:num>
                        <m:den>
                          <m:r>
                            <a:rPr lang="en-US" sz="2400" i="1"/>
                            <m:t>2</m:t>
                          </m:r>
                        </m:den>
                      </m:f>
                      <m:r>
                        <a:rPr lang="en-US" sz="2400" i="1"/>
                        <m:t>𝑘</m:t>
                      </m:r>
                      <m:sSup>
                        <m:sSupPr>
                          <m:ctrlPr>
                            <a:rPr lang="en-US" sz="2400" i="1"/>
                          </m:ctrlPr>
                        </m:sSupPr>
                        <m:e>
                          <m:r>
                            <a:rPr lang="en-US" sz="2400" i="1"/>
                            <m:t>𝑧</m:t>
                          </m:r>
                        </m:e>
                        <m:sup>
                          <m:r>
                            <a:rPr lang="en-US" sz="2400" i="1"/>
                            <m:t>2</m:t>
                          </m:r>
                        </m:sup>
                      </m:sSup>
                    </m:oMath>
                  </m:oMathPara>
                </a14:m>
                <a:endParaRPr lang="en-US" sz="2400" dirty="0"/>
              </a:p>
              <a:p>
                <a:r>
                  <a:rPr lang="en-US" sz="2400" dirty="0"/>
                  <a:t>The four Hamilton's equations are then</a:t>
                </a:r>
              </a:p>
              <a:p>
                <a:pPr/>
                <a14:m>
                  <m:oMathPara xmlns:m="http://schemas.openxmlformats.org/officeDocument/2006/math">
                    <m:oMathParaPr>
                      <m:jc m:val="centerGroup"/>
                    </m:oMathParaPr>
                    <m:oMath xmlns:m="http://schemas.openxmlformats.org/officeDocument/2006/math">
                      <m:acc>
                        <m:accPr>
                          <m:chr m:val="̇"/>
                          <m:ctrlPr>
                            <a:rPr lang="en-US" sz="2400" i="1"/>
                          </m:ctrlPr>
                        </m:accPr>
                        <m:e>
                          <m:r>
                            <a:rPr lang="en-US" sz="2400" i="1"/>
                            <m:t>𝑥</m:t>
                          </m:r>
                        </m:e>
                      </m:acc>
                      <m:r>
                        <a:rPr lang="en-US" sz="2400" i="1"/>
                        <m:t>=</m:t>
                      </m:r>
                      <m:f>
                        <m:fPr>
                          <m:ctrlPr>
                            <a:rPr lang="en-US" sz="2400" i="1"/>
                          </m:ctrlPr>
                        </m:fPr>
                        <m:num>
                          <m:r>
                            <a:rPr lang="en-US" sz="2400" i="1"/>
                            <m:t>𝜕</m:t>
                          </m:r>
                          <m:r>
                            <a:rPr lang="en-US" sz="2400" i="1"/>
                            <m:t>𝐻</m:t>
                          </m:r>
                        </m:num>
                        <m:den>
                          <m:r>
                            <a:rPr lang="en-US" sz="2400" i="1"/>
                            <m:t>𝜕</m:t>
                          </m:r>
                          <m:sSub>
                            <m:sSubPr>
                              <m:ctrlPr>
                                <a:rPr lang="en-US" sz="2400" i="1"/>
                              </m:ctrlPr>
                            </m:sSubPr>
                            <m:e>
                              <m:r>
                                <a:rPr lang="en-US" sz="2400" i="1"/>
                                <m:t>𝑝</m:t>
                              </m:r>
                            </m:e>
                            <m:sub>
                              <m:r>
                                <a:rPr lang="en-US" sz="2400" i="1"/>
                                <m:t>𝑥</m:t>
                              </m:r>
                            </m:sub>
                          </m:sSub>
                        </m:den>
                      </m:f>
                      <m:r>
                        <a:rPr lang="en-US" sz="2400" i="1"/>
                        <m:t>⇒</m:t>
                      </m:r>
                      <m:acc>
                        <m:accPr>
                          <m:chr m:val="̇"/>
                          <m:ctrlPr>
                            <a:rPr lang="en-US" sz="2400" i="1"/>
                          </m:ctrlPr>
                        </m:accPr>
                        <m:e>
                          <m:r>
                            <a:rPr lang="en-US" sz="2400" i="1"/>
                            <m:t>𝑥</m:t>
                          </m:r>
                        </m:e>
                      </m:acc>
                      <m:r>
                        <a:rPr lang="en-US" sz="2400" i="1"/>
                        <m:t>=</m:t>
                      </m:r>
                      <m:f>
                        <m:fPr>
                          <m:ctrlPr>
                            <a:rPr lang="en-US" sz="2400" i="1"/>
                          </m:ctrlPr>
                        </m:fPr>
                        <m:num>
                          <m:r>
                            <a:rPr lang="en-US" sz="2400" i="1"/>
                            <m:t>1</m:t>
                          </m:r>
                        </m:num>
                        <m:den>
                          <m:r>
                            <a:rPr lang="en-US" sz="2400" i="1"/>
                            <m:t>𝑚</m:t>
                          </m:r>
                        </m:den>
                      </m:f>
                      <m:r>
                        <a:rPr lang="en-US" sz="2400" i="1"/>
                        <m:t>(</m:t>
                      </m:r>
                      <m:sSub>
                        <m:sSubPr>
                          <m:ctrlPr>
                            <a:rPr lang="en-US" sz="2400" i="1"/>
                          </m:ctrlPr>
                        </m:sSubPr>
                        <m:e>
                          <m:r>
                            <a:rPr lang="en-US" sz="2400" i="1"/>
                            <m:t>𝑝</m:t>
                          </m:r>
                        </m:e>
                        <m:sub>
                          <m:r>
                            <a:rPr lang="en-US" sz="2400" i="1"/>
                            <m:t>𝑥</m:t>
                          </m:r>
                        </m:sub>
                      </m:sSub>
                      <m:r>
                        <a:rPr lang="en-US" sz="2400" i="1"/>
                        <m:t>−</m:t>
                      </m:r>
                      <m:sSub>
                        <m:sSubPr>
                          <m:ctrlPr>
                            <a:rPr lang="en-US" sz="2400" i="1"/>
                          </m:ctrlPr>
                        </m:sSubPr>
                        <m:e>
                          <m:r>
                            <a:rPr lang="en-US" sz="2400" i="1"/>
                            <m:t>𝑝</m:t>
                          </m:r>
                        </m:e>
                        <m:sub>
                          <m:r>
                            <a:rPr lang="en-US" sz="2400" i="1"/>
                            <m:t>𝑧</m:t>
                          </m:r>
                        </m:sub>
                      </m:sSub>
                      <m:r>
                        <a:rPr lang="en-US" sz="2400" i="1"/>
                        <m:t>),</m:t>
                      </m:r>
                      <m:acc>
                        <m:accPr>
                          <m:chr m:val="̇"/>
                          <m:ctrlPr>
                            <a:rPr lang="en-US" sz="2400" i="1"/>
                          </m:ctrlPr>
                        </m:accPr>
                        <m:e>
                          <m:r>
                            <a:rPr lang="en-US" sz="2400" i="1"/>
                            <m:t>𝑧</m:t>
                          </m:r>
                        </m:e>
                      </m:acc>
                      <m:r>
                        <a:rPr lang="en-US" sz="2400" i="1"/>
                        <m:t>=</m:t>
                      </m:r>
                      <m:f>
                        <m:fPr>
                          <m:ctrlPr>
                            <a:rPr lang="en-US" sz="2400" i="1"/>
                          </m:ctrlPr>
                        </m:fPr>
                        <m:num>
                          <m:r>
                            <a:rPr lang="en-US" sz="2400" i="1"/>
                            <m:t>𝜕</m:t>
                          </m:r>
                          <m:r>
                            <a:rPr lang="en-US" sz="2400" i="1"/>
                            <m:t>𝐻</m:t>
                          </m:r>
                        </m:num>
                        <m:den>
                          <m:r>
                            <a:rPr lang="en-US" sz="2400" i="1"/>
                            <m:t>𝜕</m:t>
                          </m:r>
                          <m:sSub>
                            <m:sSubPr>
                              <m:ctrlPr>
                                <a:rPr lang="en-US" sz="2400" i="1"/>
                              </m:ctrlPr>
                            </m:sSubPr>
                            <m:e>
                              <m:r>
                                <a:rPr lang="en-US" sz="2400" i="1"/>
                                <m:t>𝑝</m:t>
                              </m:r>
                            </m:e>
                            <m:sub>
                              <m:r>
                                <a:rPr lang="en-US" sz="2400" i="1"/>
                                <m:t>𝑧</m:t>
                              </m:r>
                            </m:sub>
                          </m:sSub>
                        </m:den>
                      </m:f>
                      <m:r>
                        <a:rPr lang="en-US" sz="2400" i="1"/>
                        <m:t>⇒</m:t>
                      </m:r>
                      <m:acc>
                        <m:accPr>
                          <m:chr m:val="̇"/>
                          <m:ctrlPr>
                            <a:rPr lang="en-US" sz="2400" i="1"/>
                          </m:ctrlPr>
                        </m:accPr>
                        <m:e>
                          <m:r>
                            <a:rPr lang="en-US" sz="2400" i="1"/>
                            <m:t>𝑧</m:t>
                          </m:r>
                        </m:e>
                      </m:acc>
                      <m:r>
                        <a:rPr lang="en-US" sz="2400" i="1"/>
                        <m:t>=</m:t>
                      </m:r>
                      <m:f>
                        <m:fPr>
                          <m:ctrlPr>
                            <a:rPr lang="en-US" sz="2400" i="1"/>
                          </m:ctrlPr>
                        </m:fPr>
                        <m:num>
                          <m:r>
                            <a:rPr lang="en-US" sz="2400" i="1"/>
                            <m:t>1</m:t>
                          </m:r>
                        </m:num>
                        <m:den>
                          <m:r>
                            <a:rPr lang="en-US" sz="2400" i="1"/>
                            <m:t>𝑚</m:t>
                          </m:r>
                        </m:den>
                      </m:f>
                      <m:d>
                        <m:dPr>
                          <m:ctrlPr>
                            <a:rPr lang="en-US" sz="2400" i="1"/>
                          </m:ctrlPr>
                        </m:dPr>
                        <m:e>
                          <m:r>
                            <a:rPr lang="en-US" sz="2400" i="1"/>
                            <m:t>−</m:t>
                          </m:r>
                          <m:sSub>
                            <m:sSubPr>
                              <m:ctrlPr>
                                <a:rPr lang="en-US" sz="2400" i="1"/>
                              </m:ctrlPr>
                            </m:sSubPr>
                            <m:e>
                              <m:r>
                                <a:rPr lang="en-US" sz="2400" i="1"/>
                                <m:t>𝑝</m:t>
                              </m:r>
                            </m:e>
                            <m:sub>
                              <m:r>
                                <a:rPr lang="en-US" sz="2400" i="1"/>
                                <m:t>𝑥</m:t>
                              </m:r>
                            </m:sub>
                          </m:sSub>
                          <m:r>
                            <a:rPr lang="en-US" sz="2400" i="1"/>
                            <m:t>+</m:t>
                          </m:r>
                          <m:sSub>
                            <m:sSubPr>
                              <m:ctrlPr>
                                <a:rPr lang="en-US" sz="2400" i="1"/>
                              </m:ctrlPr>
                            </m:sSubPr>
                            <m:e>
                              <m:r>
                                <a:rPr lang="en-US" sz="2400" i="1"/>
                                <m:t>2</m:t>
                              </m:r>
                              <m:r>
                                <a:rPr lang="en-US" sz="2400" i="1"/>
                                <m:t>𝑝</m:t>
                              </m:r>
                            </m:e>
                            <m:sub>
                              <m:r>
                                <a:rPr lang="en-US" sz="2400" i="1"/>
                                <m:t>𝑧</m:t>
                              </m:r>
                            </m:sub>
                          </m:sSub>
                        </m:e>
                      </m:d>
                    </m:oMath>
                  </m:oMathPara>
                </a14:m>
                <a:endParaRPr lang="en-US" sz="2400" dirty="0"/>
              </a:p>
              <a:p>
                <a:pPr/>
                <a14:m>
                  <m:oMathPara xmlns:m="http://schemas.openxmlformats.org/officeDocument/2006/math">
                    <m:oMathParaPr>
                      <m:jc m:val="centerGroup"/>
                    </m:oMathParaPr>
                    <m:oMath xmlns:m="http://schemas.openxmlformats.org/officeDocument/2006/math">
                      <m:sSub>
                        <m:sSubPr>
                          <m:ctrlPr>
                            <a:rPr lang="en-US" sz="2400" i="1"/>
                          </m:ctrlPr>
                        </m:sSubPr>
                        <m:e>
                          <m:acc>
                            <m:accPr>
                              <m:chr m:val="̇"/>
                              <m:ctrlPr>
                                <a:rPr lang="en-US" sz="2400" i="1"/>
                              </m:ctrlPr>
                            </m:accPr>
                            <m:e>
                              <m:r>
                                <a:rPr lang="en-US" sz="2400" i="1"/>
                                <m:t>𝑝</m:t>
                              </m:r>
                            </m:e>
                          </m:acc>
                        </m:e>
                        <m:sub>
                          <m:r>
                            <a:rPr lang="en-US" sz="2400" i="1"/>
                            <m:t>𝑥</m:t>
                          </m:r>
                        </m:sub>
                      </m:sSub>
                      <m:r>
                        <a:rPr lang="en-US" sz="2400" i="1"/>
                        <m:t>=−</m:t>
                      </m:r>
                      <m:f>
                        <m:fPr>
                          <m:ctrlPr>
                            <a:rPr lang="en-US" sz="2400" i="1"/>
                          </m:ctrlPr>
                        </m:fPr>
                        <m:num>
                          <m:r>
                            <a:rPr lang="en-US" sz="2400" i="1"/>
                            <m:t>𝜕</m:t>
                          </m:r>
                          <m:r>
                            <a:rPr lang="en-US" sz="2400" i="1"/>
                            <m:t>𝐻</m:t>
                          </m:r>
                        </m:num>
                        <m:den>
                          <m:r>
                            <a:rPr lang="en-US" sz="2400" i="1"/>
                            <m:t>𝜕</m:t>
                          </m:r>
                          <m:r>
                            <a:rPr lang="en-US" sz="2400" i="1"/>
                            <m:t>𝑥</m:t>
                          </m:r>
                        </m:den>
                      </m:f>
                      <m:r>
                        <a:rPr lang="en-US" sz="2400" i="1"/>
                        <m:t>⇒</m:t>
                      </m:r>
                      <m:sSub>
                        <m:sSubPr>
                          <m:ctrlPr>
                            <a:rPr lang="en-US" sz="2400" i="1"/>
                          </m:ctrlPr>
                        </m:sSubPr>
                        <m:e>
                          <m:acc>
                            <m:accPr>
                              <m:chr m:val="̇"/>
                              <m:ctrlPr>
                                <a:rPr lang="en-US" sz="2400" i="1"/>
                              </m:ctrlPr>
                            </m:accPr>
                            <m:e>
                              <m:r>
                                <a:rPr lang="en-US" sz="2400" i="1"/>
                                <m:t>𝑝</m:t>
                              </m:r>
                            </m:e>
                          </m:acc>
                        </m:e>
                        <m:sub>
                          <m:r>
                            <a:rPr lang="en-US" sz="2400" i="1"/>
                            <m:t>𝑥</m:t>
                          </m:r>
                        </m:sub>
                      </m:sSub>
                      <m:r>
                        <a:rPr lang="en-US" sz="2400" i="1"/>
                        <m:t>=0,</m:t>
                      </m:r>
                      <m:sSub>
                        <m:sSubPr>
                          <m:ctrlPr>
                            <a:rPr lang="en-US" sz="2400" i="1"/>
                          </m:ctrlPr>
                        </m:sSubPr>
                        <m:e>
                          <m:acc>
                            <m:accPr>
                              <m:chr m:val="̇"/>
                              <m:ctrlPr>
                                <a:rPr lang="en-US" sz="2400" i="1"/>
                              </m:ctrlPr>
                            </m:accPr>
                            <m:e>
                              <m:r>
                                <a:rPr lang="en-US" sz="2400" i="1"/>
                                <m:t>𝑝</m:t>
                              </m:r>
                            </m:e>
                          </m:acc>
                        </m:e>
                        <m:sub>
                          <m:r>
                            <a:rPr lang="en-US" sz="2400" i="1"/>
                            <m:t>𝑧</m:t>
                          </m:r>
                        </m:sub>
                      </m:sSub>
                      <m:r>
                        <a:rPr lang="en-US" sz="2400" i="1"/>
                        <m:t>=−</m:t>
                      </m:r>
                      <m:f>
                        <m:fPr>
                          <m:ctrlPr>
                            <a:rPr lang="en-US" sz="2400" i="1"/>
                          </m:ctrlPr>
                        </m:fPr>
                        <m:num>
                          <m:r>
                            <a:rPr lang="en-US" sz="2400" i="1"/>
                            <m:t>𝜕</m:t>
                          </m:r>
                          <m:r>
                            <a:rPr lang="en-US" sz="2400" i="1"/>
                            <m:t>𝐻</m:t>
                          </m:r>
                        </m:num>
                        <m:den>
                          <m:r>
                            <a:rPr lang="en-US" sz="2400" i="1"/>
                            <m:t>𝜕</m:t>
                          </m:r>
                          <m:r>
                            <a:rPr lang="en-US" sz="2400" i="1"/>
                            <m:t>𝑧</m:t>
                          </m:r>
                        </m:den>
                      </m:f>
                      <m:r>
                        <a:rPr lang="en-US" sz="2400" i="1"/>
                        <m:t>⇒</m:t>
                      </m:r>
                      <m:sSub>
                        <m:sSubPr>
                          <m:ctrlPr>
                            <a:rPr lang="en-US" sz="2400" i="1"/>
                          </m:ctrlPr>
                        </m:sSubPr>
                        <m:e>
                          <m:acc>
                            <m:accPr>
                              <m:chr m:val="̇"/>
                              <m:ctrlPr>
                                <a:rPr lang="en-US" sz="2400" i="1"/>
                              </m:ctrlPr>
                            </m:accPr>
                            <m:e>
                              <m:r>
                                <a:rPr lang="en-US" sz="2400" i="1"/>
                                <m:t>𝑝</m:t>
                              </m:r>
                            </m:e>
                          </m:acc>
                        </m:e>
                        <m:sub>
                          <m:r>
                            <a:rPr lang="en-US" sz="2400" i="1"/>
                            <m:t>𝑧</m:t>
                          </m:r>
                        </m:sub>
                      </m:sSub>
                      <m:r>
                        <a:rPr lang="en-US" sz="2400" i="1"/>
                        <m:t>=−</m:t>
                      </m:r>
                      <m:r>
                        <a:rPr lang="en-US" sz="2400" i="1"/>
                        <m:t>𝑘𝑧</m:t>
                      </m:r>
                      <m:r>
                        <a:rPr lang="en-US" sz="2400" i="1"/>
                        <m:t>.</m:t>
                      </m:r>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838200" y="457200"/>
                <a:ext cx="7696200" cy="6104235"/>
              </a:xfrm>
              <a:prstGeom prst="rect">
                <a:avLst/>
              </a:prstGeom>
              <a:blipFill rotWithShape="1">
                <a:blip r:embed="rId2" cstate="print"/>
                <a:stretch>
                  <a:fillRect l="-1268" t="-799"/>
                </a:stretch>
              </a:blipFill>
            </p:spPr>
            <p:txBody>
              <a:bodyPr/>
              <a:lstStyle/>
              <a:p>
                <a:r>
                  <a:rPr lang="en-US">
                    <a:noFill/>
                  </a:rPr>
                  <a:t> </a:t>
                </a:r>
              </a:p>
            </p:txBody>
          </p:sp>
        </mc:Fallback>
      </mc:AlternateContent>
    </p:spTree>
    <p:extLst>
      <p:ext uri="{BB962C8B-B14F-4D97-AF65-F5344CB8AC3E}">
        <p14:creationId xmlns:p14="http://schemas.microsoft.com/office/powerpoint/2010/main" xmlns="" val="14004556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366338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609600" y="609600"/>
                <a:ext cx="7924800" cy="5518883"/>
              </a:xfrm>
              <a:prstGeom prst="rect">
                <a:avLst/>
              </a:prstGeom>
            </p:spPr>
            <p:txBody>
              <a:bodyPr wrap="square">
                <a:spAutoFit/>
              </a:bodyPr>
              <a:lstStyle/>
              <a:p>
                <a:pPr algn="just"/>
                <a:r>
                  <a:rPr lang="en-US" sz="2400" dirty="0" smtClean="0"/>
                  <a:t>The second and fourth are identical to the Euler-Lagrange equations,</a:t>
                </a:r>
              </a:p>
              <a:p>
                <a:pPr algn="just"/>
                <a14:m>
                  <m:oMathPara xmlns:m="http://schemas.openxmlformats.org/officeDocument/2006/math">
                    <m:oMathParaPr>
                      <m:jc m:val="centerGroup"/>
                    </m:oMathParaPr>
                    <m:oMath xmlns:m="http://schemas.openxmlformats.org/officeDocument/2006/math">
                      <m:f>
                        <m:fPr>
                          <m:ctrlPr>
                            <a:rPr lang="en-US" sz="2400" i="1"/>
                          </m:ctrlPr>
                        </m:fPr>
                        <m:num>
                          <m:r>
                            <a:rPr lang="en-US" sz="2400" i="1"/>
                            <m:t>𝑑</m:t>
                          </m:r>
                        </m:num>
                        <m:den>
                          <m:r>
                            <a:rPr lang="en-US" sz="2400" i="1"/>
                            <m:t>𝑑𝑡</m:t>
                          </m:r>
                        </m:den>
                      </m:f>
                      <m:d>
                        <m:dPr>
                          <m:ctrlPr>
                            <a:rPr lang="en-US" sz="2400" i="1"/>
                          </m:ctrlPr>
                        </m:dPr>
                        <m:e>
                          <m:f>
                            <m:fPr>
                              <m:ctrlPr>
                                <a:rPr lang="en-US" sz="2400" i="1"/>
                              </m:ctrlPr>
                            </m:fPr>
                            <m:num>
                              <m:r>
                                <a:rPr lang="en-US" sz="2400" i="1"/>
                                <m:t>𝜕</m:t>
                              </m:r>
                              <m:r>
                                <a:rPr lang="en-US" sz="2400" i="1"/>
                                <m:t>𝐿</m:t>
                              </m:r>
                            </m:num>
                            <m:den>
                              <m:r>
                                <a:rPr lang="en-US" sz="2400" i="1"/>
                                <m:t>𝜕</m:t>
                              </m:r>
                              <m:acc>
                                <m:accPr>
                                  <m:chr m:val="̇"/>
                                  <m:ctrlPr>
                                    <a:rPr lang="en-US" sz="2400" i="1"/>
                                  </m:ctrlPr>
                                </m:accPr>
                                <m:e>
                                  <m:r>
                                    <a:rPr lang="en-US" sz="2400" i="1"/>
                                    <m:t>𝑥</m:t>
                                  </m:r>
                                </m:e>
                              </m:acc>
                            </m:den>
                          </m:f>
                        </m:e>
                      </m:d>
                      <m:r>
                        <a:rPr lang="en-US" sz="2400" i="1"/>
                        <m:t>=</m:t>
                      </m:r>
                      <m:f>
                        <m:fPr>
                          <m:ctrlPr>
                            <a:rPr lang="en-US" sz="2400" i="1"/>
                          </m:ctrlPr>
                        </m:fPr>
                        <m:num>
                          <m:r>
                            <a:rPr lang="en-US" sz="2400" i="1"/>
                            <m:t>𝜕</m:t>
                          </m:r>
                          <m:r>
                            <a:rPr lang="en-US" sz="2400" i="1"/>
                            <m:t>𝐿</m:t>
                          </m:r>
                        </m:num>
                        <m:den>
                          <m:r>
                            <a:rPr lang="en-US" sz="2400" i="1"/>
                            <m:t>𝜕</m:t>
                          </m:r>
                          <m:r>
                            <a:rPr lang="en-US" sz="2400" i="1"/>
                            <m:t>𝑥</m:t>
                          </m:r>
                        </m:den>
                      </m:f>
                      <m:r>
                        <a:rPr lang="en-US" sz="2400" i="1"/>
                        <m:t>⇒</m:t>
                      </m:r>
                      <m:f>
                        <m:fPr>
                          <m:ctrlPr>
                            <a:rPr lang="en-US" sz="2400" i="1"/>
                          </m:ctrlPr>
                        </m:fPr>
                        <m:num>
                          <m:r>
                            <a:rPr lang="en-US" sz="2400" i="1"/>
                            <m:t>𝑑</m:t>
                          </m:r>
                          <m:sSub>
                            <m:sSubPr>
                              <m:ctrlPr>
                                <a:rPr lang="en-US" sz="2400" i="1"/>
                              </m:ctrlPr>
                            </m:sSubPr>
                            <m:e>
                              <m:r>
                                <a:rPr lang="en-US" sz="2400" i="1"/>
                                <m:t>𝑝</m:t>
                              </m:r>
                            </m:e>
                            <m:sub>
                              <m:r>
                                <a:rPr lang="en-US" sz="2400" i="1"/>
                                <m:t>𝑥</m:t>
                              </m:r>
                            </m:sub>
                          </m:sSub>
                        </m:num>
                        <m:den>
                          <m:r>
                            <a:rPr lang="en-US" sz="2400" i="1"/>
                            <m:t>𝑑𝑡</m:t>
                          </m:r>
                        </m:den>
                      </m:f>
                      <m:r>
                        <a:rPr lang="en-US" sz="2400" i="1"/>
                        <m:t>=</m:t>
                      </m:r>
                      <m:f>
                        <m:fPr>
                          <m:ctrlPr>
                            <a:rPr lang="en-US" sz="2400" i="1"/>
                          </m:ctrlPr>
                        </m:fPr>
                        <m:num>
                          <m:r>
                            <a:rPr lang="en-US" sz="2400" i="1"/>
                            <m:t>𝜕</m:t>
                          </m:r>
                          <m:r>
                            <a:rPr lang="en-US" sz="2400" i="1"/>
                            <m:t>𝐿</m:t>
                          </m:r>
                        </m:num>
                        <m:den>
                          <m:r>
                            <a:rPr lang="en-US" sz="2400" i="1"/>
                            <m:t>𝜕</m:t>
                          </m:r>
                          <m:r>
                            <a:rPr lang="en-US" sz="2400" i="1"/>
                            <m:t>𝑥</m:t>
                          </m:r>
                        </m:den>
                      </m:f>
                      <m:r>
                        <a:rPr lang="en-US" sz="2400" i="1"/>
                        <m:t>⇒</m:t>
                      </m:r>
                      <m:acc>
                        <m:accPr>
                          <m:chr m:val="̇"/>
                          <m:ctrlPr>
                            <a:rPr lang="en-US" sz="2400" i="1"/>
                          </m:ctrlPr>
                        </m:accPr>
                        <m:e>
                          <m:sSub>
                            <m:sSubPr>
                              <m:ctrlPr>
                                <a:rPr lang="en-US" sz="2400" i="1"/>
                              </m:ctrlPr>
                            </m:sSubPr>
                            <m:e>
                              <m:r>
                                <a:rPr lang="en-US" sz="2400" i="1"/>
                                <m:t>𝑝</m:t>
                              </m:r>
                            </m:e>
                            <m:sub>
                              <m:r>
                                <a:rPr lang="en-US" sz="2400" i="1"/>
                                <m:t>𝑥</m:t>
                              </m:r>
                            </m:sub>
                          </m:sSub>
                        </m:e>
                      </m:acc>
                      <m:r>
                        <a:rPr lang="en-US" sz="2400" i="1"/>
                        <m:t>=0,</m:t>
                      </m:r>
                    </m:oMath>
                  </m:oMathPara>
                </a14:m>
                <a:endParaRPr lang="en-US" sz="2400" dirty="0"/>
              </a:p>
              <a:p>
                <a:pPr algn="just"/>
                <a14:m>
                  <m:oMathPara xmlns:m="http://schemas.openxmlformats.org/officeDocument/2006/math">
                    <m:oMathParaPr>
                      <m:jc m:val="centerGroup"/>
                    </m:oMathParaPr>
                    <m:oMath xmlns:m="http://schemas.openxmlformats.org/officeDocument/2006/math">
                      <m:f>
                        <m:fPr>
                          <m:ctrlPr>
                            <a:rPr lang="en-US" sz="2400" i="1"/>
                          </m:ctrlPr>
                        </m:fPr>
                        <m:num>
                          <m:r>
                            <a:rPr lang="en-US" sz="2400" i="1"/>
                            <m:t>𝑑</m:t>
                          </m:r>
                        </m:num>
                        <m:den>
                          <m:r>
                            <a:rPr lang="en-US" sz="2400" i="1"/>
                            <m:t>𝑑𝑡</m:t>
                          </m:r>
                        </m:den>
                      </m:f>
                      <m:d>
                        <m:dPr>
                          <m:ctrlPr>
                            <a:rPr lang="en-US" sz="2400" i="1"/>
                          </m:ctrlPr>
                        </m:dPr>
                        <m:e>
                          <m:f>
                            <m:fPr>
                              <m:ctrlPr>
                                <a:rPr lang="en-US" sz="2400" i="1"/>
                              </m:ctrlPr>
                            </m:fPr>
                            <m:num>
                              <m:r>
                                <a:rPr lang="en-US" sz="2400" i="1"/>
                                <m:t>𝜕</m:t>
                              </m:r>
                              <m:r>
                                <a:rPr lang="en-US" sz="2400" i="1"/>
                                <m:t>𝐿</m:t>
                              </m:r>
                            </m:num>
                            <m:den>
                              <m:r>
                                <a:rPr lang="en-US" sz="2400" i="1"/>
                                <m:t>𝜕</m:t>
                              </m:r>
                              <m:acc>
                                <m:accPr>
                                  <m:chr m:val="̇"/>
                                  <m:ctrlPr>
                                    <a:rPr lang="en-US" sz="2400" i="1"/>
                                  </m:ctrlPr>
                                </m:accPr>
                                <m:e>
                                  <m:r>
                                    <a:rPr lang="en-US" sz="2400" i="1"/>
                                    <m:t>𝑧</m:t>
                                  </m:r>
                                </m:e>
                              </m:acc>
                            </m:den>
                          </m:f>
                        </m:e>
                      </m:d>
                      <m:r>
                        <a:rPr lang="en-US" sz="2400" i="1"/>
                        <m:t>=</m:t>
                      </m:r>
                      <m:f>
                        <m:fPr>
                          <m:ctrlPr>
                            <a:rPr lang="en-US" sz="2400" i="1"/>
                          </m:ctrlPr>
                        </m:fPr>
                        <m:num>
                          <m:r>
                            <a:rPr lang="en-US" sz="2400" i="1"/>
                            <m:t>𝜕</m:t>
                          </m:r>
                          <m:r>
                            <a:rPr lang="en-US" sz="2400" i="1"/>
                            <m:t>𝐿</m:t>
                          </m:r>
                        </m:num>
                        <m:den>
                          <m:r>
                            <a:rPr lang="en-US" sz="2400" i="1"/>
                            <m:t>𝜕</m:t>
                          </m:r>
                          <m:r>
                            <a:rPr lang="en-US" sz="2400" i="1"/>
                            <m:t>𝑧</m:t>
                          </m:r>
                        </m:den>
                      </m:f>
                      <m:r>
                        <a:rPr lang="en-US" sz="2400" i="1"/>
                        <m:t>⇒</m:t>
                      </m:r>
                      <m:f>
                        <m:fPr>
                          <m:ctrlPr>
                            <a:rPr lang="en-US" sz="2400" i="1"/>
                          </m:ctrlPr>
                        </m:fPr>
                        <m:num>
                          <m:r>
                            <a:rPr lang="en-US" sz="2400" i="1"/>
                            <m:t>𝑑</m:t>
                          </m:r>
                          <m:sSub>
                            <m:sSubPr>
                              <m:ctrlPr>
                                <a:rPr lang="en-US" sz="2400" i="1"/>
                              </m:ctrlPr>
                            </m:sSubPr>
                            <m:e>
                              <m:r>
                                <a:rPr lang="en-US" sz="2400" i="1"/>
                                <m:t>𝑝</m:t>
                              </m:r>
                            </m:e>
                            <m:sub>
                              <m:r>
                                <a:rPr lang="en-US" sz="2400" i="1"/>
                                <m:t>𝑧</m:t>
                              </m:r>
                            </m:sub>
                          </m:sSub>
                        </m:num>
                        <m:den>
                          <m:r>
                            <a:rPr lang="en-US" sz="2400" i="1"/>
                            <m:t>𝑑𝑡</m:t>
                          </m:r>
                        </m:den>
                      </m:f>
                      <m:r>
                        <a:rPr lang="en-US" sz="2400" i="1"/>
                        <m:t>=</m:t>
                      </m:r>
                      <m:f>
                        <m:fPr>
                          <m:ctrlPr>
                            <a:rPr lang="en-US" sz="2400" i="1"/>
                          </m:ctrlPr>
                        </m:fPr>
                        <m:num>
                          <m:r>
                            <a:rPr lang="en-US" sz="2400" i="1"/>
                            <m:t>𝜕</m:t>
                          </m:r>
                          <m:r>
                            <a:rPr lang="en-US" sz="2400" i="1"/>
                            <m:t>𝐿</m:t>
                          </m:r>
                        </m:num>
                        <m:den>
                          <m:r>
                            <a:rPr lang="en-US" sz="2400" i="1"/>
                            <m:t>𝜕</m:t>
                          </m:r>
                          <m:r>
                            <a:rPr lang="en-US" sz="2400" i="1"/>
                            <m:t>𝑧</m:t>
                          </m:r>
                        </m:den>
                      </m:f>
                      <m:r>
                        <a:rPr lang="en-US" sz="2400" i="1"/>
                        <m:t>⇒</m:t>
                      </m:r>
                      <m:acc>
                        <m:accPr>
                          <m:chr m:val="̇"/>
                          <m:ctrlPr>
                            <a:rPr lang="en-US" sz="2400" i="1"/>
                          </m:ctrlPr>
                        </m:accPr>
                        <m:e>
                          <m:sSub>
                            <m:sSubPr>
                              <m:ctrlPr>
                                <a:rPr lang="en-US" sz="2400" i="1"/>
                              </m:ctrlPr>
                            </m:sSubPr>
                            <m:e>
                              <m:r>
                                <a:rPr lang="en-US" sz="2400" i="1"/>
                                <m:t>𝑝</m:t>
                              </m:r>
                            </m:e>
                            <m:sub>
                              <m:r>
                                <a:rPr lang="en-US" sz="2400" i="1"/>
                                <m:t>𝑧</m:t>
                              </m:r>
                            </m:sub>
                          </m:sSub>
                        </m:e>
                      </m:acc>
                      <m:r>
                        <a:rPr lang="en-US" sz="2400" i="1"/>
                        <m:t>=−</m:t>
                      </m:r>
                      <m:r>
                        <a:rPr lang="en-US" sz="2400" i="1"/>
                        <m:t>𝑘𝑧</m:t>
                      </m:r>
                      <m:r>
                        <a:rPr lang="en-US" sz="2400" i="1"/>
                        <m:t>,</m:t>
                      </m:r>
                    </m:oMath>
                  </m:oMathPara>
                </a14:m>
                <a:endParaRPr lang="en-US" sz="2400" dirty="0"/>
              </a:p>
              <a:p>
                <a:pPr algn="just"/>
                <a:r>
                  <a:rPr lang="en-US" sz="2400" dirty="0"/>
                  <a:t>The </a:t>
                </a:r>
                <a14:m>
                  <m:oMath xmlns:m="http://schemas.openxmlformats.org/officeDocument/2006/math">
                    <m:sSub>
                      <m:sSubPr>
                        <m:ctrlPr>
                          <a:rPr lang="en-US" sz="2400" i="1"/>
                        </m:ctrlPr>
                      </m:sSubPr>
                      <m:e>
                        <m:r>
                          <a:rPr lang="en-US" sz="2400" i="1"/>
                          <m:t>𝑝</m:t>
                        </m:r>
                      </m:e>
                      <m:sub>
                        <m:r>
                          <a:rPr lang="en-US" sz="2400" i="1"/>
                          <m:t>𝑥</m:t>
                        </m:r>
                      </m:sub>
                    </m:sSub>
                  </m:oMath>
                </a14:m>
                <a:r>
                  <a:rPr lang="en-US" sz="2400" i="1" dirty="0"/>
                  <a:t> </a:t>
                </a:r>
                <a:r>
                  <a:rPr lang="en-US" sz="2400" dirty="0"/>
                  <a:t>equation is the statement that the total momentum of the system is conserved, because </a:t>
                </a:r>
                <a:endParaRPr lang="en-US" sz="2400" i="1" dirty="0" smtClean="0"/>
              </a:p>
              <a:p>
                <a:pPr algn="just"/>
                <a14:m>
                  <m:oMathPara xmlns:m="http://schemas.openxmlformats.org/officeDocument/2006/math">
                    <m:oMathParaPr>
                      <m:jc m:val="centerGroup"/>
                    </m:oMathParaPr>
                    <m:oMath xmlns:m="http://schemas.openxmlformats.org/officeDocument/2006/math">
                      <m:sSub>
                        <m:sSubPr>
                          <m:ctrlPr>
                            <a:rPr lang="en-US" sz="2400" i="1"/>
                          </m:ctrlPr>
                        </m:sSubPr>
                        <m:e>
                          <m:r>
                            <a:rPr lang="en-US" sz="2400" i="1"/>
                            <m:t>𝑝</m:t>
                          </m:r>
                        </m:e>
                        <m:sub>
                          <m:r>
                            <a:rPr lang="en-US" sz="2400" i="1"/>
                            <m:t>𝑥</m:t>
                          </m:r>
                        </m:sub>
                      </m:sSub>
                      <m:r>
                        <a:rPr lang="en-US" sz="2400" i="1"/>
                        <m:t>=</m:t>
                      </m:r>
                      <m:r>
                        <a:rPr lang="en-US" sz="2400" i="1"/>
                        <m:t>𝑚</m:t>
                      </m:r>
                      <m:acc>
                        <m:accPr>
                          <m:chr m:val="̇"/>
                          <m:ctrlPr>
                            <a:rPr lang="en-US" sz="2400" i="1"/>
                          </m:ctrlPr>
                        </m:accPr>
                        <m:e>
                          <m:r>
                            <a:rPr lang="en-US" sz="2400" i="1"/>
                            <m:t>𝑥</m:t>
                          </m:r>
                        </m:e>
                      </m:acc>
                      <m:r>
                        <a:rPr lang="en-US" sz="2400" i="1"/>
                        <m:t>+</m:t>
                      </m:r>
                      <m:r>
                        <a:rPr lang="en-US" sz="2400" i="1"/>
                        <m:t>𝑚</m:t>
                      </m:r>
                      <m:d>
                        <m:dPr>
                          <m:ctrlPr>
                            <a:rPr lang="en-US" sz="2400" i="1"/>
                          </m:ctrlPr>
                        </m:dPr>
                        <m:e>
                          <m:acc>
                            <m:accPr>
                              <m:chr m:val="̇"/>
                              <m:ctrlPr>
                                <a:rPr lang="en-US" sz="2400" i="1"/>
                              </m:ctrlPr>
                            </m:accPr>
                            <m:e>
                              <m:r>
                                <a:rPr lang="en-US" sz="2400" i="1"/>
                                <m:t>𝑥</m:t>
                              </m:r>
                            </m:e>
                          </m:acc>
                          <m:r>
                            <a:rPr lang="en-US" sz="2400" i="1"/>
                            <m:t>+</m:t>
                          </m:r>
                          <m:acc>
                            <m:accPr>
                              <m:chr m:val="̇"/>
                              <m:ctrlPr>
                                <a:rPr lang="en-US" sz="2400" i="1"/>
                              </m:ctrlPr>
                            </m:accPr>
                            <m:e>
                              <m:r>
                                <a:rPr lang="en-US" sz="2400" i="1"/>
                                <m:t>𝑧</m:t>
                              </m:r>
                            </m:e>
                          </m:acc>
                        </m:e>
                      </m:d>
                      <m:r>
                        <a:rPr lang="en-US" sz="2400" i="1"/>
                        <m:t>=</m:t>
                      </m:r>
                      <m:r>
                        <a:rPr lang="en-US" sz="2400" i="1"/>
                        <m:t>𝑚</m:t>
                      </m:r>
                      <m:sSub>
                        <m:sSubPr>
                          <m:ctrlPr>
                            <a:rPr lang="en-US" sz="2400" i="1"/>
                          </m:ctrlPr>
                        </m:sSubPr>
                        <m:e>
                          <m:acc>
                            <m:accPr>
                              <m:chr m:val="̇"/>
                              <m:ctrlPr>
                                <a:rPr lang="en-US" sz="2400" i="1"/>
                              </m:ctrlPr>
                            </m:accPr>
                            <m:e>
                              <m:r>
                                <a:rPr lang="en-US" sz="2400" i="1"/>
                                <m:t>𝑥</m:t>
                              </m:r>
                            </m:e>
                          </m:acc>
                        </m:e>
                        <m:sub>
                          <m:r>
                            <a:rPr lang="en-US" sz="2400" i="1"/>
                            <m:t>1</m:t>
                          </m:r>
                        </m:sub>
                      </m:sSub>
                      <m:r>
                        <a:rPr lang="en-US" sz="2400" i="1"/>
                        <m:t>+</m:t>
                      </m:r>
                      <m:r>
                        <a:rPr lang="en-US" sz="2400" i="1"/>
                        <m:t>𝑚</m:t>
                      </m:r>
                      <m:sSub>
                        <m:sSubPr>
                          <m:ctrlPr>
                            <a:rPr lang="en-US" sz="2400" i="1"/>
                          </m:ctrlPr>
                        </m:sSubPr>
                        <m:e>
                          <m:acc>
                            <m:accPr>
                              <m:chr m:val="̇"/>
                              <m:ctrlPr>
                                <a:rPr lang="en-US" sz="2400" i="1"/>
                              </m:ctrlPr>
                            </m:accPr>
                            <m:e>
                              <m:r>
                                <a:rPr lang="en-US" sz="2400" i="1"/>
                                <m:t>𝑥</m:t>
                              </m:r>
                            </m:e>
                          </m:acc>
                        </m:e>
                        <m:sub>
                          <m:r>
                            <a:rPr lang="en-US" sz="2400" i="1"/>
                            <m:t>2</m:t>
                          </m:r>
                        </m:sub>
                      </m:sSub>
                    </m:oMath>
                  </m:oMathPara>
                </a14:m>
                <a:endParaRPr lang="en-US" sz="2400" dirty="0" smtClean="0"/>
              </a:p>
              <a:p>
                <a:pPr algn="just"/>
                <a:r>
                  <a:rPr lang="en-US" sz="2400" dirty="0"/>
                  <a:t>where </a:t>
                </a:r>
                <a14:m>
                  <m:oMath xmlns:m="http://schemas.openxmlformats.org/officeDocument/2006/math">
                    <m:sSub>
                      <m:sSubPr>
                        <m:ctrlPr>
                          <a:rPr lang="en-US" sz="2400" i="1"/>
                        </m:ctrlPr>
                      </m:sSubPr>
                      <m:e>
                        <m:r>
                          <a:rPr lang="en-US" sz="2400" i="1"/>
                          <m:t>𝑥</m:t>
                        </m:r>
                      </m:e>
                      <m:sub>
                        <m:r>
                          <a:rPr lang="en-US" sz="2400" i="1"/>
                          <m:t>1</m:t>
                        </m:r>
                      </m:sub>
                    </m:sSub>
                  </m:oMath>
                </a14:m>
                <a:r>
                  <a:rPr lang="en-US" sz="2400" dirty="0"/>
                  <a:t> and </a:t>
                </a:r>
                <a14:m>
                  <m:oMath xmlns:m="http://schemas.openxmlformats.org/officeDocument/2006/math">
                    <m:sSub>
                      <m:sSubPr>
                        <m:ctrlPr>
                          <a:rPr lang="en-US" sz="2400" i="1"/>
                        </m:ctrlPr>
                      </m:sSubPr>
                      <m:e>
                        <m:r>
                          <a:rPr lang="en-US" sz="2400" i="1"/>
                          <m:t>𝑥</m:t>
                        </m:r>
                      </m:e>
                      <m:sub>
                        <m:r>
                          <a:rPr lang="en-US" sz="2400" i="1"/>
                          <m:t>2</m:t>
                        </m:r>
                      </m:sub>
                    </m:sSub>
                  </m:oMath>
                </a14:m>
                <a:r>
                  <a:rPr lang="en-US" sz="2400" dirty="0"/>
                  <a:t> are the positions of the two masses. The </a:t>
                </a:r>
                <a14:m>
                  <m:oMath xmlns:m="http://schemas.openxmlformats.org/officeDocument/2006/math">
                    <m:acc>
                      <m:accPr>
                        <m:chr m:val="̇"/>
                        <m:ctrlPr>
                          <a:rPr lang="en-US" sz="2400" i="1"/>
                        </m:ctrlPr>
                      </m:accPr>
                      <m:e>
                        <m:sSub>
                          <m:sSubPr>
                            <m:ctrlPr>
                              <a:rPr lang="en-US" sz="2400" i="1"/>
                            </m:ctrlPr>
                          </m:sSubPr>
                          <m:e>
                            <m:r>
                              <a:rPr lang="en-US" sz="2400" i="1"/>
                              <m:t>𝑝</m:t>
                            </m:r>
                          </m:e>
                          <m:sub>
                            <m:r>
                              <a:rPr lang="en-US" sz="2400" i="1"/>
                              <m:t>𝑧</m:t>
                            </m:r>
                          </m:sub>
                        </m:sSub>
                      </m:e>
                    </m:acc>
                    <m:r>
                      <a:rPr lang="en-US" sz="2400" i="1"/>
                      <m:t>=−</m:t>
                    </m:r>
                    <m:r>
                      <a:rPr lang="en-US" sz="2400" i="1"/>
                      <m:t>𝑘𝑧</m:t>
                    </m:r>
                  </m:oMath>
                </a14:m>
                <a:r>
                  <a:rPr lang="en-US" sz="2400" i="1" dirty="0"/>
                  <a:t> </a:t>
                </a:r>
                <a:r>
                  <a:rPr lang="en-US" sz="2400" dirty="0"/>
                  <a:t>equation is equivalent to </a:t>
                </a:r>
              </a:p>
              <a:p>
                <a:pPr algn="just"/>
                <a14:m>
                  <m:oMathPara xmlns:m="http://schemas.openxmlformats.org/officeDocument/2006/math">
                    <m:oMathParaPr>
                      <m:jc m:val="centerGroup"/>
                    </m:oMathParaPr>
                    <m:oMath xmlns:m="http://schemas.openxmlformats.org/officeDocument/2006/math">
                      <m:f>
                        <m:fPr>
                          <m:ctrlPr>
                            <a:rPr lang="en-US" sz="2400" i="1"/>
                          </m:ctrlPr>
                        </m:fPr>
                        <m:num>
                          <m:r>
                            <a:rPr lang="en-US" sz="2400" i="1"/>
                            <m:t>𝑑</m:t>
                          </m:r>
                        </m:num>
                        <m:den>
                          <m:r>
                            <a:rPr lang="en-US" sz="2400" i="1"/>
                            <m:t>𝑑𝑡</m:t>
                          </m:r>
                        </m:den>
                      </m:f>
                      <m:d>
                        <m:dPr>
                          <m:ctrlPr>
                            <a:rPr lang="en-US" sz="2400" i="1"/>
                          </m:ctrlPr>
                        </m:dPr>
                        <m:e>
                          <m:r>
                            <a:rPr lang="en-US" sz="2400" i="1"/>
                            <m:t>𝑚</m:t>
                          </m:r>
                          <m:sSub>
                            <m:sSubPr>
                              <m:ctrlPr>
                                <a:rPr lang="en-US" sz="2400" i="1"/>
                              </m:ctrlPr>
                            </m:sSubPr>
                            <m:e>
                              <m:r>
                                <a:rPr lang="en-US" sz="2400" i="1"/>
                                <m:t>𝑥</m:t>
                              </m:r>
                            </m:e>
                            <m:sub>
                              <m:r>
                                <a:rPr lang="en-US" sz="2400" i="1"/>
                                <m:t>2</m:t>
                              </m:r>
                            </m:sub>
                          </m:sSub>
                        </m:e>
                      </m:d>
                      <m:r>
                        <a:rPr lang="en-US" sz="2400" i="1"/>
                        <m:t>=−</m:t>
                      </m:r>
                      <m:r>
                        <a:rPr lang="en-US" sz="2400" i="1"/>
                        <m:t>𝑘𝑧</m:t>
                      </m:r>
                    </m:oMath>
                  </m:oMathPara>
                </a14:m>
                <a:endParaRPr lang="en-US" sz="2400" dirty="0"/>
              </a:p>
              <a:p>
                <a:pPr algn="just"/>
                <a:r>
                  <a:rPr lang="en-US" sz="2400" dirty="0"/>
                  <a:t>which is simply the </a:t>
                </a:r>
                <a14:m>
                  <m:oMath xmlns:m="http://schemas.openxmlformats.org/officeDocument/2006/math">
                    <m:r>
                      <a:rPr lang="en-US" sz="2400" i="1"/>
                      <m:t>𝐹</m:t>
                    </m:r>
                    <m:r>
                      <a:rPr lang="en-US" sz="2400" i="1"/>
                      <m:t>=</m:t>
                    </m:r>
                    <m:r>
                      <a:rPr lang="en-US" sz="2400" i="1"/>
                      <m:t>𝑚𝑎</m:t>
                    </m:r>
                  </m:oMath>
                </a14:m>
                <a:r>
                  <a:rPr lang="en-US" sz="2400" i="1" dirty="0"/>
                  <a:t> </a:t>
                </a:r>
                <a:r>
                  <a:rPr lang="en-US" sz="2400" dirty="0"/>
                  <a:t>statement for the right mass.</a:t>
                </a:r>
              </a:p>
            </p:txBody>
          </p:sp>
        </mc:Choice>
        <mc:Fallback>
          <p:sp>
            <p:nvSpPr>
              <p:cNvPr id="2" name="Rectangle 1"/>
              <p:cNvSpPr>
                <a:spLocks noRot="1" noChangeAspect="1" noMove="1" noResize="1" noEditPoints="1" noAdjustHandles="1" noChangeArrowheads="1" noChangeShapeType="1" noTextEdit="1"/>
              </p:cNvSpPr>
              <p:nvPr/>
            </p:nvSpPr>
            <p:spPr>
              <a:xfrm>
                <a:off x="609600" y="609600"/>
                <a:ext cx="7924800" cy="5518883"/>
              </a:xfrm>
              <a:prstGeom prst="rect">
                <a:avLst/>
              </a:prstGeom>
              <a:blipFill rotWithShape="1">
                <a:blip r:embed="rId2" cstate="print"/>
                <a:stretch>
                  <a:fillRect l="-1154" t="-884" r="-1154" b="-1657"/>
                </a:stretch>
              </a:blipFill>
            </p:spPr>
            <p:txBody>
              <a:bodyPr/>
              <a:lstStyle/>
              <a:p>
                <a:r>
                  <a:rPr lang="en-US">
                    <a:noFill/>
                  </a:rPr>
                  <a:t> </a:t>
                </a:r>
              </a:p>
            </p:txBody>
          </p:sp>
        </mc:Fallback>
      </mc:AlternateContent>
    </p:spTree>
    <p:extLst>
      <p:ext uri="{BB962C8B-B14F-4D97-AF65-F5344CB8AC3E}">
        <p14:creationId xmlns:p14="http://schemas.microsoft.com/office/powerpoint/2010/main" xmlns="" val="40534371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TextBox 3"/>
              <p:cNvSpPr txBox="1"/>
              <p:nvPr/>
            </p:nvSpPr>
            <p:spPr>
              <a:xfrm>
                <a:off x="685800" y="762000"/>
                <a:ext cx="7772400" cy="2308324"/>
              </a:xfrm>
              <a:prstGeom prst="rect">
                <a:avLst/>
              </a:prstGeom>
              <a:noFill/>
            </p:spPr>
            <p:txBody>
              <a:bodyPr wrap="square" rtlCol="0">
                <a:spAutoFit/>
              </a:bodyPr>
              <a:lstStyle/>
              <a:p>
                <a:pPr algn="just"/>
                <a:r>
                  <a:rPr lang="en-US" sz="2400" b="1" dirty="0"/>
                  <a:t>Question:</a:t>
                </a:r>
                <a:endParaRPr lang="en-US" sz="2400" dirty="0"/>
              </a:p>
              <a:p>
                <a:pPr algn="just"/>
                <a:r>
                  <a:rPr lang="en-US" sz="2400" b="1" dirty="0"/>
                  <a:t> </a:t>
                </a:r>
                <a:endParaRPr lang="en-US" sz="2400" dirty="0"/>
              </a:p>
              <a:p>
                <a:pPr algn="just"/>
                <a:r>
                  <a:rPr lang="en-US" sz="2400" dirty="0"/>
                  <a:t>Consider the Atwood's machine shown in Figure. Let </a:t>
                </a:r>
                <a14:m>
                  <m:oMath xmlns:m="http://schemas.openxmlformats.org/officeDocument/2006/math">
                    <m:r>
                      <a:rPr lang="en-US" sz="2400" i="1"/>
                      <m:t>𝑥</m:t>
                    </m:r>
                  </m:oMath>
                </a14:m>
                <a:r>
                  <a:rPr lang="en-US" sz="2400" i="1" dirty="0"/>
                  <a:t> </a:t>
                </a:r>
                <a:r>
                  <a:rPr lang="en-US" sz="2400" dirty="0"/>
                  <a:t>be the vertical position of the left mass, with upward taken to be positive. Find the Hamiltonian in terms of </a:t>
                </a:r>
                <a14:m>
                  <m:oMath xmlns:m="http://schemas.openxmlformats.org/officeDocument/2006/math">
                    <m:r>
                      <a:rPr lang="en-US" sz="2400" i="1"/>
                      <m:t>𝑥</m:t>
                    </m:r>
                  </m:oMath>
                </a14:m>
                <a:r>
                  <a:rPr lang="en-US" sz="2400" i="1" dirty="0"/>
                  <a:t> </a:t>
                </a:r>
                <a:r>
                  <a:rPr lang="en-US" sz="2400" dirty="0"/>
                  <a:t>and its conjugate momentum, and then write down Hamilton's equations</a:t>
                </a:r>
                <a:r>
                  <a:rPr lang="en-US" sz="2400" dirty="0" smtClean="0"/>
                  <a:t>.</a:t>
                </a:r>
                <a:endParaRPr lang="en-US" sz="2400" dirty="0"/>
              </a:p>
            </p:txBody>
          </p:sp>
        </mc:Choice>
        <mc:Fallback>
          <p:sp>
            <p:nvSpPr>
              <p:cNvPr id="4" name="TextBox 3"/>
              <p:cNvSpPr txBox="1">
                <a:spLocks noRot="1" noChangeAspect="1" noMove="1" noResize="1" noEditPoints="1" noAdjustHandles="1" noChangeArrowheads="1" noChangeShapeType="1" noTextEdit="1"/>
              </p:cNvSpPr>
              <p:nvPr/>
            </p:nvSpPr>
            <p:spPr>
              <a:xfrm>
                <a:off x="685800" y="762000"/>
                <a:ext cx="7772400" cy="2308324"/>
              </a:xfrm>
              <a:prstGeom prst="rect">
                <a:avLst/>
              </a:prstGeom>
              <a:blipFill rotWithShape="1">
                <a:blip r:embed="rId2" cstate="print"/>
                <a:stretch>
                  <a:fillRect l="-1255" t="-2111" r="-1176" b="-5013"/>
                </a:stretch>
              </a:blipFill>
            </p:spPr>
            <p:txBody>
              <a:bodyPr/>
              <a:lstStyle/>
              <a:p>
                <a:r>
                  <a:rPr lang="en-US">
                    <a:noFill/>
                  </a:rPr>
                  <a:t> </a:t>
                </a:r>
              </a:p>
            </p:txBody>
          </p:sp>
        </mc:Fallback>
      </mc:AlternateContent>
      <p:pic>
        <p:nvPicPr>
          <p:cNvPr id="6" name="Picture 5"/>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743200" y="3195637"/>
            <a:ext cx="4038600" cy="3052763"/>
          </a:xfrm>
          <a:prstGeom prst="rect">
            <a:avLst/>
          </a:prstGeom>
          <a:noFill/>
          <a:ln>
            <a:noFill/>
          </a:ln>
        </p:spPr>
      </p:pic>
    </p:spTree>
    <p:extLst>
      <p:ext uri="{BB962C8B-B14F-4D97-AF65-F5344CB8AC3E}">
        <p14:creationId xmlns:p14="http://schemas.microsoft.com/office/powerpoint/2010/main" xmlns="" val="40550493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762000" y="443660"/>
                <a:ext cx="7620000" cy="5195140"/>
              </a:xfrm>
              <a:prstGeom prst="rect">
                <a:avLst/>
              </a:prstGeom>
            </p:spPr>
            <p:txBody>
              <a:bodyPr wrap="square">
                <a:spAutoFit/>
              </a:bodyPr>
              <a:lstStyle/>
              <a:p>
                <a:pPr algn="just"/>
                <a:r>
                  <a:rPr lang="en-US" sz="2400" b="1" dirty="0" smtClean="0"/>
                  <a:t>Solution:</a:t>
                </a:r>
                <a:endParaRPr lang="en-US" sz="2400" dirty="0"/>
              </a:p>
              <a:p>
                <a:pPr algn="just"/>
                <a:r>
                  <a:rPr lang="en-US" sz="2400" dirty="0"/>
                  <a:t>If the left mass moves up by </a:t>
                </a:r>
                <a:r>
                  <a:rPr lang="en-US" sz="2400" i="1" dirty="0"/>
                  <a:t>x</a:t>
                </a:r>
                <a:r>
                  <a:rPr lang="en-US" sz="2400" dirty="0"/>
                  <a:t>, then the right mass moves down by </a:t>
                </a:r>
                <a:r>
                  <a:rPr lang="en-US" sz="2400" i="1" dirty="0"/>
                  <a:t>x</a:t>
                </a:r>
                <a:r>
                  <a:rPr lang="en-US" sz="2400" dirty="0"/>
                  <a:t>, so the </a:t>
                </a:r>
                <a:r>
                  <a:rPr lang="en-US" sz="2400" dirty="0" err="1"/>
                  <a:t>Lagrangian</a:t>
                </a:r>
                <a:r>
                  <a:rPr lang="en-US" sz="2400" dirty="0"/>
                  <a:t> is</a:t>
                </a:r>
              </a:p>
              <a:p>
                <a:pPr algn="just"/>
                <a14:m>
                  <m:oMathPara xmlns:m="http://schemas.openxmlformats.org/officeDocument/2006/math">
                    <m:oMathParaPr>
                      <m:jc m:val="centerGroup"/>
                    </m:oMathParaPr>
                    <m:oMath xmlns:m="http://schemas.openxmlformats.org/officeDocument/2006/math">
                      <m:r>
                        <a:rPr lang="en-US" sz="2400" i="1">
                          <a:latin typeface="Cambria Math"/>
                        </a:rPr>
                        <m:t>𝐿</m:t>
                      </m:r>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sSub>
                        <m:sSubPr>
                          <m:ctrlPr>
                            <a:rPr lang="en-US" sz="2400" i="1">
                              <a:latin typeface="Cambria Math"/>
                            </a:rPr>
                          </m:ctrlPr>
                        </m:sSubPr>
                        <m:e>
                          <m:r>
                            <a:rPr lang="en-US" sz="2400" i="1">
                              <a:latin typeface="Cambria Math"/>
                            </a:rPr>
                            <m:t>𝑚</m:t>
                          </m:r>
                        </m:e>
                        <m:sub>
                          <m:r>
                            <a:rPr lang="en-US" sz="2400" i="1">
                              <a:latin typeface="Cambria Math"/>
                            </a:rPr>
                            <m:t>1</m:t>
                          </m:r>
                        </m:sub>
                      </m:sSub>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sSub>
                        <m:sSubPr>
                          <m:ctrlPr>
                            <a:rPr lang="en-US" sz="2400" i="1">
                              <a:latin typeface="Cambria Math"/>
                            </a:rPr>
                          </m:ctrlPr>
                        </m:sSubPr>
                        <m:e>
                          <m:r>
                            <a:rPr lang="en-US" sz="2400" i="1">
                              <a:latin typeface="Cambria Math"/>
                            </a:rPr>
                            <m:t>𝑚</m:t>
                          </m:r>
                        </m:e>
                        <m:sub>
                          <m:r>
                            <a:rPr lang="en-US" sz="2400" i="1">
                              <a:latin typeface="Cambria Math"/>
                            </a:rPr>
                            <m:t>2</m:t>
                          </m:r>
                        </m:sub>
                      </m:sSub>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r>
                        <a:rPr lang="en-US" sz="2400" i="1">
                          <a:latin typeface="Cambria Math"/>
                        </a:rPr>
                        <m:t>𝑔</m:t>
                      </m:r>
                      <m:d>
                        <m:dPr>
                          <m:ctrlPr>
                            <a:rPr lang="en-US" sz="2400" i="1">
                              <a:latin typeface="Cambria Math"/>
                            </a:rPr>
                          </m:ctrlPr>
                        </m:dPr>
                        <m:e>
                          <m:sSub>
                            <m:sSubPr>
                              <m:ctrlPr>
                                <a:rPr lang="en-US" sz="2400" i="1">
                                  <a:latin typeface="Cambria Math"/>
                                </a:rPr>
                              </m:ctrlPr>
                            </m:sSubPr>
                            <m:e>
                              <m:r>
                                <a:rPr lang="en-US" sz="2400" i="1">
                                  <a:latin typeface="Cambria Math"/>
                                </a:rPr>
                                <m:t>𝑚</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2</m:t>
                              </m:r>
                            </m:sub>
                          </m:sSub>
                        </m:e>
                      </m:d>
                      <m:r>
                        <a:rPr lang="en-US" sz="2400" i="1">
                          <a:latin typeface="Cambria Math"/>
                        </a:rPr>
                        <m:t>𝑥</m:t>
                      </m:r>
                      <m:r>
                        <a:rPr lang="en-US" sz="2400" i="1">
                          <a:latin typeface="Cambria Math"/>
                        </a:rPr>
                        <m:t>.</m:t>
                      </m:r>
                    </m:oMath>
                  </m:oMathPara>
                </a14:m>
                <a:endParaRPr lang="en-US" sz="2400" dirty="0"/>
              </a:p>
              <a:p>
                <a:pPr algn="just"/>
                <a:r>
                  <a:rPr lang="en-US" sz="2400" dirty="0"/>
                  <a:t>The momentum conjugate to </a:t>
                </a:r>
                <a14:m>
                  <m:oMath xmlns:m="http://schemas.openxmlformats.org/officeDocument/2006/math">
                    <m:r>
                      <a:rPr lang="en-US" sz="2400" i="1">
                        <a:latin typeface="Cambria Math"/>
                      </a:rPr>
                      <m:t>𝑥</m:t>
                    </m:r>
                  </m:oMath>
                </a14:m>
                <a:r>
                  <a:rPr lang="en-US" sz="2400" i="1" dirty="0"/>
                  <a:t> </a:t>
                </a:r>
                <a:r>
                  <a:rPr lang="en-US" sz="2400" dirty="0"/>
                  <a:t>is </a:t>
                </a:r>
              </a:p>
              <a:p>
                <a:pPr algn="just"/>
                <a14:m>
                  <m:oMathPara xmlns:m="http://schemas.openxmlformats.org/officeDocument/2006/math">
                    <m:oMathParaPr>
                      <m:jc m:val="centerGroup"/>
                    </m:oMathParaPr>
                    <m:oMath xmlns:m="http://schemas.openxmlformats.org/officeDocument/2006/math">
                      <m:r>
                        <a:rPr lang="en-US" sz="2400" i="1">
                          <a:latin typeface="Cambria Math"/>
                        </a:rPr>
                        <m:t>𝑝</m:t>
                      </m:r>
                      <m:r>
                        <a:rPr lang="en-US" sz="2400" b="0" i="1" smtClean="0">
                          <a:latin typeface="Cambria Math"/>
                        </a:rPr>
                        <m:t>=</m:t>
                      </m:r>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acc>
                            <m:accPr>
                              <m:chr m:val="̇"/>
                              <m:ctrlPr>
                                <a:rPr lang="en-US" sz="2400" i="1">
                                  <a:latin typeface="Cambria Math"/>
                                </a:rPr>
                              </m:ctrlPr>
                            </m:accPr>
                            <m:e>
                              <m:r>
                                <a:rPr lang="en-US" sz="2400" i="1">
                                  <a:latin typeface="Cambria Math"/>
                                </a:rPr>
                                <m:t>𝑥</m:t>
                              </m:r>
                            </m:e>
                          </m:acc>
                        </m:den>
                      </m:f>
                      <m:r>
                        <a:rPr lang="en-US" sz="2400" i="1">
                          <a:latin typeface="Cambria Math"/>
                        </a:rPr>
                        <m:t>=</m:t>
                      </m:r>
                      <m:d>
                        <m:dPr>
                          <m:ctrlPr>
                            <a:rPr lang="en-US" sz="2400" i="1">
                              <a:latin typeface="Cambria Math"/>
                            </a:rPr>
                          </m:ctrlPr>
                        </m:dPr>
                        <m:e>
                          <m:sSub>
                            <m:sSubPr>
                              <m:ctrlPr>
                                <a:rPr lang="en-US" sz="2400" i="1">
                                  <a:latin typeface="Cambria Math"/>
                                </a:rPr>
                              </m:ctrlPr>
                            </m:sSubPr>
                            <m:e>
                              <m:r>
                                <a:rPr lang="en-US" sz="2400" i="1">
                                  <a:latin typeface="Cambria Math"/>
                                </a:rPr>
                                <m:t>𝑚</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2</m:t>
                              </m:r>
                            </m:sub>
                          </m:sSub>
                        </m:e>
                      </m:d>
                      <m:r>
                        <a:rPr lang="en-US" sz="2400" i="1">
                          <a:latin typeface="Cambria Math"/>
                        </a:rPr>
                        <m:t>𝑥</m:t>
                      </m:r>
                    </m:oMath>
                  </m:oMathPara>
                </a14:m>
                <a:endParaRPr lang="en-US" sz="2400" dirty="0"/>
              </a:p>
              <a:p>
                <a:pPr algn="just"/>
                <a:r>
                  <a:rPr lang="en-US" sz="2400" dirty="0"/>
                  <a:t>so the Hamiltonian is</a:t>
                </a:r>
              </a:p>
              <a:p>
                <a:pPr algn="just"/>
                <a14:m>
                  <m:oMathPara xmlns:m="http://schemas.openxmlformats.org/officeDocument/2006/math">
                    <m:oMathParaPr>
                      <m:jc m:val="centerGroup"/>
                    </m:oMathParaPr>
                    <m:oMath xmlns:m="http://schemas.openxmlformats.org/officeDocument/2006/math">
                      <m:r>
                        <a:rPr lang="en-US" sz="2400" i="1">
                          <a:latin typeface="Cambria Math"/>
                        </a:rPr>
                        <m:t>𝐻</m:t>
                      </m:r>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d>
                        <m:dPr>
                          <m:ctrlPr>
                            <a:rPr lang="en-US" sz="2400" i="1">
                              <a:latin typeface="Cambria Math"/>
                            </a:rPr>
                          </m:ctrlPr>
                        </m:dPr>
                        <m:e>
                          <m:sSub>
                            <m:sSubPr>
                              <m:ctrlPr>
                                <a:rPr lang="en-US" sz="2400" i="1">
                                  <a:latin typeface="Cambria Math"/>
                                </a:rPr>
                              </m:ctrlPr>
                            </m:sSubPr>
                            <m:e>
                              <m:r>
                                <a:rPr lang="en-US" sz="2400" i="1">
                                  <a:latin typeface="Cambria Math"/>
                                </a:rPr>
                                <m:t>𝑚</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2</m:t>
                              </m:r>
                            </m:sub>
                          </m:sSub>
                        </m:e>
                      </m:d>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d>
                        <m:dPr>
                          <m:ctrlPr>
                            <a:rPr lang="en-US" sz="2400" i="1">
                              <a:latin typeface="Cambria Math"/>
                            </a:rPr>
                          </m:ctrlPr>
                        </m:dPr>
                        <m:e>
                          <m:sSub>
                            <m:sSubPr>
                              <m:ctrlPr>
                                <a:rPr lang="en-US" sz="2400" i="1">
                                  <a:latin typeface="Cambria Math"/>
                                </a:rPr>
                              </m:ctrlPr>
                            </m:sSubPr>
                            <m:e>
                              <m:r>
                                <a:rPr lang="en-US" sz="2400" i="1">
                                  <a:latin typeface="Cambria Math"/>
                                </a:rPr>
                                <m:t>𝑚</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2</m:t>
                              </m:r>
                            </m:sub>
                          </m:sSub>
                        </m:e>
                      </m:d>
                      <m:r>
                        <a:rPr lang="en-US" sz="2400" i="1">
                          <a:latin typeface="Cambria Math"/>
                        </a:rPr>
                        <m:t>𝑥</m:t>
                      </m:r>
                      <m:r>
                        <a:rPr lang="en-US" sz="2400" i="1">
                          <a:latin typeface="Cambria Math"/>
                        </a:rPr>
                        <m:t>=</m:t>
                      </m:r>
                      <m:f>
                        <m:fPr>
                          <m:ctrlPr>
                            <a:rPr lang="en-US" sz="2400" i="1">
                              <a:latin typeface="Cambria Math"/>
                            </a:rPr>
                          </m:ctrlPr>
                        </m:fPr>
                        <m:num>
                          <m:sSup>
                            <m:sSupPr>
                              <m:ctrlPr>
                                <a:rPr lang="en-US" sz="2400" i="1">
                                  <a:latin typeface="Cambria Math"/>
                                </a:rPr>
                              </m:ctrlPr>
                            </m:sSupPr>
                            <m:e>
                              <m:r>
                                <a:rPr lang="en-US" sz="2400" i="1">
                                  <a:latin typeface="Cambria Math"/>
                                </a:rPr>
                                <m:t>𝑝</m:t>
                              </m:r>
                            </m:e>
                            <m:sup>
                              <m:r>
                                <a:rPr lang="en-US" sz="2400" i="1">
                                  <a:latin typeface="Cambria Math"/>
                                </a:rPr>
                                <m:t>2</m:t>
                              </m:r>
                            </m:sup>
                          </m:sSup>
                        </m:num>
                        <m:den>
                          <m:r>
                            <a:rPr lang="en-US" sz="2400" i="1">
                              <a:latin typeface="Cambria Math"/>
                            </a:rPr>
                            <m:t>2</m:t>
                          </m:r>
                          <m:d>
                            <m:dPr>
                              <m:ctrlPr>
                                <a:rPr lang="en-US" sz="2400" i="1">
                                  <a:latin typeface="Cambria Math"/>
                                </a:rPr>
                              </m:ctrlPr>
                            </m:dPr>
                            <m:e>
                              <m:sSub>
                                <m:sSubPr>
                                  <m:ctrlPr>
                                    <a:rPr lang="en-US" sz="2400" i="1">
                                      <a:latin typeface="Cambria Math"/>
                                    </a:rPr>
                                  </m:ctrlPr>
                                </m:sSubPr>
                                <m:e>
                                  <m:r>
                                    <a:rPr lang="en-US" sz="2400" i="1">
                                      <a:latin typeface="Cambria Math"/>
                                    </a:rPr>
                                    <m:t>𝑚</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2</m:t>
                                  </m:r>
                                </m:sub>
                              </m:sSub>
                            </m:e>
                          </m:d>
                        </m:den>
                      </m:f>
                      <m:r>
                        <a:rPr lang="en-US" sz="2400" i="1">
                          <a:latin typeface="Cambria Math"/>
                        </a:rPr>
                        <m:t>+</m:t>
                      </m:r>
                      <m:r>
                        <a:rPr lang="en-US" sz="2400" i="1">
                          <a:latin typeface="Cambria Math"/>
                        </a:rPr>
                        <m:t>𝑔</m:t>
                      </m:r>
                      <m:d>
                        <m:dPr>
                          <m:ctrlPr>
                            <a:rPr lang="en-US" sz="2400" i="1">
                              <a:latin typeface="Cambria Math"/>
                            </a:rPr>
                          </m:ctrlPr>
                        </m:dPr>
                        <m:e>
                          <m:sSub>
                            <m:sSubPr>
                              <m:ctrlPr>
                                <a:rPr lang="en-US" sz="2400" i="1">
                                  <a:latin typeface="Cambria Math"/>
                                </a:rPr>
                              </m:ctrlPr>
                            </m:sSubPr>
                            <m:e>
                              <m:r>
                                <a:rPr lang="en-US" sz="2400" i="1">
                                  <a:latin typeface="Cambria Math"/>
                                </a:rPr>
                                <m:t>𝑚</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2</m:t>
                              </m:r>
                            </m:sub>
                          </m:sSub>
                        </m:e>
                      </m:d>
                      <m:r>
                        <a:rPr lang="en-US" sz="2400" i="1">
                          <a:latin typeface="Cambria Math"/>
                        </a:rPr>
                        <m:t>𝑥</m:t>
                      </m:r>
                      <m:r>
                        <a:rPr lang="en-US" sz="2400" i="1">
                          <a:latin typeface="Cambria Math"/>
                        </a:rPr>
                        <m:t>.</m:t>
                      </m:r>
                    </m:oMath>
                  </m:oMathPara>
                </a14:m>
                <a:endParaRPr lang="en-US" sz="2400" dirty="0"/>
              </a:p>
              <a:p>
                <a:pPr algn="just"/>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762000" y="443660"/>
                <a:ext cx="7620000" cy="5195140"/>
              </a:xfrm>
              <a:prstGeom prst="rect">
                <a:avLst/>
              </a:prstGeom>
              <a:blipFill rotWithShape="1">
                <a:blip r:embed="rId2" cstate="print"/>
                <a:stretch>
                  <a:fillRect l="-1200" t="-939" r="-1200"/>
                </a:stretch>
              </a:blipFill>
            </p:spPr>
            <p:txBody>
              <a:bodyPr/>
              <a:lstStyle/>
              <a:p>
                <a:r>
                  <a:rPr lang="en-US">
                    <a:noFill/>
                  </a:rPr>
                  <a:t> </a:t>
                </a:r>
              </a:p>
            </p:txBody>
          </p:sp>
        </mc:Fallback>
      </mc:AlternateContent>
    </p:spTree>
    <p:extLst>
      <p:ext uri="{BB962C8B-B14F-4D97-AF65-F5344CB8AC3E}">
        <p14:creationId xmlns:p14="http://schemas.microsoft.com/office/powerpoint/2010/main" xmlns="" val="32614714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762000" y="685800"/>
                <a:ext cx="7467600" cy="3866508"/>
              </a:xfrm>
              <a:prstGeom prst="rect">
                <a:avLst/>
              </a:prstGeom>
            </p:spPr>
            <p:txBody>
              <a:bodyPr wrap="square">
                <a:spAutoFit/>
              </a:bodyPr>
              <a:lstStyle/>
              <a:p>
                <a:pPr algn="just"/>
                <a:r>
                  <a:rPr lang="en-US" sz="2400" dirty="0" smtClean="0"/>
                  <a:t>Hamilton's equations are then</a:t>
                </a:r>
              </a:p>
              <a:p>
                <a:pPr algn="just"/>
                <a14:m>
                  <m:oMathPara xmlns:m="http://schemas.openxmlformats.org/officeDocument/2006/math">
                    <m:oMathParaPr>
                      <m:jc m:val="centerGroup"/>
                    </m:oMathParaPr>
                    <m:oMath xmlns:m="http://schemas.openxmlformats.org/officeDocument/2006/math">
                      <m:acc>
                        <m:accPr>
                          <m:chr m:val="̇"/>
                          <m:ctrlPr>
                            <a:rPr lang="en-US" sz="2400" i="1">
                              <a:latin typeface="Cambria Math"/>
                            </a:rPr>
                          </m:ctrlPr>
                        </m:accPr>
                        <m:e>
                          <m:r>
                            <a:rPr lang="en-US" sz="2400" i="1">
                              <a:latin typeface="Cambria Math"/>
                            </a:rPr>
                            <m:t>𝑥</m:t>
                          </m:r>
                        </m:e>
                      </m:acc>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𝐻</m:t>
                          </m:r>
                        </m:num>
                        <m:den>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𝑥</m:t>
                              </m:r>
                            </m:sub>
                          </m:sSub>
                        </m:den>
                      </m:f>
                      <m:r>
                        <a:rPr lang="en-US" sz="2400" i="1">
                          <a:latin typeface="Cambria Math"/>
                        </a:rPr>
                        <m:t>⇒</m:t>
                      </m:r>
                      <m:acc>
                        <m:accPr>
                          <m:chr m:val="̇"/>
                          <m:ctrlPr>
                            <a:rPr lang="en-US" sz="2400" i="1">
                              <a:latin typeface="Cambria Math"/>
                            </a:rPr>
                          </m:ctrlPr>
                        </m:accPr>
                        <m:e>
                          <m:r>
                            <a:rPr lang="en-US" sz="2400" i="1">
                              <a:latin typeface="Cambria Math"/>
                            </a:rPr>
                            <m:t>𝑥</m:t>
                          </m:r>
                        </m:e>
                      </m:acc>
                      <m:r>
                        <a:rPr lang="en-US" sz="2400" i="1">
                          <a:latin typeface="Cambria Math"/>
                        </a:rPr>
                        <m:t>=</m:t>
                      </m:r>
                      <m:f>
                        <m:fPr>
                          <m:ctrlPr>
                            <a:rPr lang="en-US" sz="2400" i="1">
                              <a:latin typeface="Cambria Math"/>
                            </a:rPr>
                          </m:ctrlPr>
                        </m:fPr>
                        <m:num>
                          <m:r>
                            <a:rPr lang="en-US" sz="2400" i="1">
                              <a:latin typeface="Cambria Math"/>
                            </a:rPr>
                            <m:t>𝑝</m:t>
                          </m:r>
                        </m:num>
                        <m:den>
                          <m:d>
                            <m:dPr>
                              <m:ctrlPr>
                                <a:rPr lang="en-US" sz="2400" i="1">
                                  <a:latin typeface="Cambria Math"/>
                                </a:rPr>
                              </m:ctrlPr>
                            </m:dPr>
                            <m:e>
                              <m:sSub>
                                <m:sSubPr>
                                  <m:ctrlPr>
                                    <a:rPr lang="en-US" sz="2400" i="1">
                                      <a:latin typeface="Cambria Math"/>
                                    </a:rPr>
                                  </m:ctrlPr>
                                </m:sSubPr>
                                <m:e>
                                  <m:r>
                                    <a:rPr lang="en-US" sz="2400" i="1">
                                      <a:latin typeface="Cambria Math"/>
                                    </a:rPr>
                                    <m:t>𝑚</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2</m:t>
                                  </m:r>
                                </m:sub>
                              </m:sSub>
                            </m:e>
                          </m:d>
                        </m:den>
                      </m:f>
                    </m:oMath>
                  </m:oMathPara>
                </a14:m>
                <a:endParaRPr lang="en-US" sz="2400" dirty="0"/>
              </a:p>
              <a:p>
                <a:pPr algn="just"/>
                <a14:m>
                  <m:oMathPara xmlns:m="http://schemas.openxmlformats.org/officeDocument/2006/math">
                    <m:oMathParaPr>
                      <m:jc m:val="centerGroup"/>
                    </m:oMathParaPr>
                    <m:oMath xmlns:m="http://schemas.openxmlformats.org/officeDocument/2006/math">
                      <m:acc>
                        <m:accPr>
                          <m:chr m:val="̇"/>
                          <m:ctrlPr>
                            <a:rPr lang="en-US" sz="2400" i="1">
                              <a:latin typeface="Cambria Math"/>
                            </a:rPr>
                          </m:ctrlPr>
                        </m:accPr>
                        <m:e>
                          <m:r>
                            <a:rPr lang="en-US" sz="2400" i="1">
                              <a:latin typeface="Cambria Math"/>
                            </a:rPr>
                            <m:t>𝑝</m:t>
                          </m:r>
                        </m:e>
                      </m:acc>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𝐻</m:t>
                          </m:r>
                        </m:num>
                        <m:den>
                          <m:r>
                            <a:rPr lang="en-US" sz="2400" i="1">
                              <a:latin typeface="Cambria Math"/>
                            </a:rPr>
                            <m:t>𝜕</m:t>
                          </m:r>
                          <m:r>
                            <a:rPr lang="en-US" sz="2400" i="1">
                              <a:latin typeface="Cambria Math"/>
                            </a:rPr>
                            <m:t>𝑥</m:t>
                          </m:r>
                        </m:den>
                      </m:f>
                      <m:r>
                        <a:rPr lang="en-US" sz="2400" i="1">
                          <a:latin typeface="Cambria Math"/>
                        </a:rPr>
                        <m:t>⇒</m:t>
                      </m:r>
                      <m:acc>
                        <m:accPr>
                          <m:chr m:val="̇"/>
                          <m:ctrlPr>
                            <a:rPr lang="en-US" sz="2400" i="1">
                              <a:latin typeface="Cambria Math"/>
                            </a:rPr>
                          </m:ctrlPr>
                        </m:accPr>
                        <m:e>
                          <m:r>
                            <a:rPr lang="en-US" sz="2400" i="1">
                              <a:latin typeface="Cambria Math"/>
                            </a:rPr>
                            <m:t>𝑝</m:t>
                          </m:r>
                        </m:e>
                      </m:acc>
                      <m:r>
                        <a:rPr lang="en-US" sz="2400" i="1">
                          <a:latin typeface="Cambria Math"/>
                        </a:rPr>
                        <m:t>=−</m:t>
                      </m:r>
                      <m:r>
                        <a:rPr lang="en-US" sz="2400" i="1">
                          <a:latin typeface="Cambria Math"/>
                        </a:rPr>
                        <m:t>𝑔</m:t>
                      </m:r>
                      <m:d>
                        <m:dPr>
                          <m:ctrlPr>
                            <a:rPr lang="en-US" sz="2400" i="1">
                              <a:latin typeface="Cambria Math"/>
                            </a:rPr>
                          </m:ctrlPr>
                        </m:dPr>
                        <m:e>
                          <m:sSub>
                            <m:sSubPr>
                              <m:ctrlPr>
                                <a:rPr lang="en-US" sz="2400" i="1">
                                  <a:latin typeface="Cambria Math"/>
                                </a:rPr>
                              </m:ctrlPr>
                            </m:sSubPr>
                            <m:e>
                              <m:r>
                                <a:rPr lang="en-US" sz="2400" i="1">
                                  <a:latin typeface="Cambria Math"/>
                                </a:rPr>
                                <m:t>𝑚</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2</m:t>
                              </m:r>
                            </m:sub>
                          </m:sSub>
                        </m:e>
                      </m:d>
                    </m:oMath>
                  </m:oMathPara>
                </a14:m>
                <a:endParaRPr lang="en-US" sz="2400" dirty="0"/>
              </a:p>
              <a:p>
                <a:pPr algn="just"/>
                <a:r>
                  <a:rPr lang="en-US" sz="2400" dirty="0"/>
                  <a:t>The first of these simply reproduces the definition of </a:t>
                </a:r>
                <a14:m>
                  <m:oMath xmlns:m="http://schemas.openxmlformats.org/officeDocument/2006/math">
                    <m:r>
                      <a:rPr lang="en-US" sz="2400" i="1">
                        <a:latin typeface="Cambria Math"/>
                      </a:rPr>
                      <m:t>𝑝</m:t>
                    </m:r>
                  </m:oMath>
                </a14:m>
                <a:r>
                  <a:rPr lang="en-US" sz="2400" dirty="0"/>
                  <a:t>, while the second is identical to the Euler-Lagrange equation,</a:t>
                </a:r>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m:t>
                          </m:r>
                        </m:num>
                        <m:den>
                          <m:r>
                            <a:rPr lang="en-US" sz="2400" i="1">
                              <a:latin typeface="Cambria Math"/>
                            </a:rPr>
                            <m:t>𝑑𝑡</m:t>
                          </m:r>
                        </m:den>
                      </m:f>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acc>
                                <m:accPr>
                                  <m:chr m:val="̇"/>
                                  <m:ctrlPr>
                                    <a:rPr lang="en-US" sz="2400" i="1">
                                      <a:latin typeface="Cambria Math"/>
                                    </a:rPr>
                                  </m:ctrlPr>
                                </m:accPr>
                                <m:e>
                                  <m:r>
                                    <a:rPr lang="en-US" sz="2400" i="1">
                                      <a:latin typeface="Cambria Math"/>
                                    </a:rPr>
                                    <m:t>𝑥</m:t>
                                  </m:r>
                                </m:e>
                              </m:acc>
                            </m:den>
                          </m:f>
                        </m:e>
                      </m:d>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r>
                            <a:rPr lang="en-US" sz="2400" i="1">
                              <a:latin typeface="Cambria Math"/>
                            </a:rPr>
                            <m:t>𝑥</m:t>
                          </m:r>
                        </m:den>
                      </m:f>
                      <m:r>
                        <a:rPr lang="en-US" sz="2400" i="1">
                          <a:latin typeface="Cambria Math"/>
                        </a:rPr>
                        <m:t>⇒</m:t>
                      </m:r>
                      <m:f>
                        <m:fPr>
                          <m:ctrlPr>
                            <a:rPr lang="en-US" sz="2400" i="1">
                              <a:latin typeface="Cambria Math"/>
                            </a:rPr>
                          </m:ctrlPr>
                        </m:fPr>
                        <m:num>
                          <m:r>
                            <a:rPr lang="en-US" sz="2400" i="1">
                              <a:latin typeface="Cambria Math"/>
                            </a:rPr>
                            <m:t>𝑑𝑝</m:t>
                          </m:r>
                        </m:num>
                        <m:den>
                          <m:r>
                            <a:rPr lang="en-US" sz="2400" i="1">
                              <a:latin typeface="Cambria Math"/>
                            </a:rPr>
                            <m:t>𝑑𝑡</m:t>
                          </m:r>
                        </m:den>
                      </m:f>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r>
                            <a:rPr lang="en-US" sz="2400" i="1">
                              <a:latin typeface="Cambria Math"/>
                            </a:rPr>
                            <m:t>𝑥</m:t>
                          </m:r>
                        </m:den>
                      </m:f>
                      <m:r>
                        <a:rPr lang="en-US" sz="2400" i="1">
                          <a:latin typeface="Cambria Math"/>
                        </a:rPr>
                        <m:t>⇒</m:t>
                      </m:r>
                      <m:acc>
                        <m:accPr>
                          <m:chr m:val="̇"/>
                          <m:ctrlPr>
                            <a:rPr lang="en-US" sz="2400" i="1">
                              <a:latin typeface="Cambria Math"/>
                            </a:rPr>
                          </m:ctrlPr>
                        </m:accPr>
                        <m:e>
                          <m:r>
                            <a:rPr lang="en-US" sz="2400" i="1">
                              <a:latin typeface="Cambria Math"/>
                            </a:rPr>
                            <m:t>𝑝</m:t>
                          </m:r>
                        </m:e>
                      </m:acc>
                      <m:r>
                        <a:rPr lang="en-US" sz="2400" i="1">
                          <a:latin typeface="Cambria Math"/>
                        </a:rPr>
                        <m:t>=−</m:t>
                      </m:r>
                      <m:r>
                        <a:rPr lang="en-US" sz="2400" i="1">
                          <a:latin typeface="Cambria Math"/>
                        </a:rPr>
                        <m:t>𝑔</m:t>
                      </m:r>
                      <m:d>
                        <m:dPr>
                          <m:ctrlPr>
                            <a:rPr lang="en-US" sz="2400" i="1">
                              <a:latin typeface="Cambria Math"/>
                            </a:rPr>
                          </m:ctrlPr>
                        </m:dPr>
                        <m:e>
                          <m:sSub>
                            <m:sSubPr>
                              <m:ctrlPr>
                                <a:rPr lang="en-US" sz="2400" i="1">
                                  <a:latin typeface="Cambria Math"/>
                                </a:rPr>
                              </m:ctrlPr>
                            </m:sSubPr>
                            <m:e>
                              <m:r>
                                <a:rPr lang="en-US" sz="2400" i="1">
                                  <a:latin typeface="Cambria Math"/>
                                </a:rPr>
                                <m:t>𝑚</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2</m:t>
                              </m:r>
                            </m:sub>
                          </m:sSub>
                        </m:e>
                      </m:d>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762000" y="685800"/>
                <a:ext cx="7467600" cy="3866508"/>
              </a:xfrm>
              <a:prstGeom prst="rect">
                <a:avLst/>
              </a:prstGeom>
              <a:blipFill rotWithShape="1">
                <a:blip r:embed="rId2" cstate="print"/>
                <a:stretch>
                  <a:fillRect l="-1224" t="-1262" r="-1224"/>
                </a:stretch>
              </a:blipFill>
            </p:spPr>
            <p:txBody>
              <a:bodyPr/>
              <a:lstStyle/>
              <a:p>
                <a:r>
                  <a:rPr lang="en-US">
                    <a:noFill/>
                  </a:rPr>
                  <a:t> </a:t>
                </a:r>
              </a:p>
            </p:txBody>
          </p:sp>
        </mc:Fallback>
      </mc:AlternateContent>
    </p:spTree>
    <p:extLst>
      <p:ext uri="{BB962C8B-B14F-4D97-AF65-F5344CB8AC3E}">
        <p14:creationId xmlns:p14="http://schemas.microsoft.com/office/powerpoint/2010/main" xmlns="" val="31015842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extBox 1"/>
              <p:cNvSpPr txBox="1"/>
              <p:nvPr/>
            </p:nvSpPr>
            <p:spPr>
              <a:xfrm>
                <a:off x="609600" y="762000"/>
                <a:ext cx="7924800" cy="3416320"/>
              </a:xfrm>
              <a:prstGeom prst="rect">
                <a:avLst/>
              </a:prstGeom>
              <a:noFill/>
            </p:spPr>
            <p:txBody>
              <a:bodyPr wrap="square" rtlCol="0">
                <a:spAutoFit/>
              </a:bodyPr>
              <a:lstStyle/>
              <a:p>
                <a:r>
                  <a:rPr lang="en-US" sz="2400" b="1" dirty="0"/>
                  <a:t>Question:</a:t>
                </a:r>
                <a:endParaRPr lang="en-US" sz="2400" dirty="0"/>
              </a:p>
              <a:p>
                <a:pPr algn="just"/>
                <a:r>
                  <a:rPr lang="en-US" sz="2400" dirty="0" smtClean="0"/>
                  <a:t>Consider </a:t>
                </a:r>
                <a:r>
                  <a:rPr lang="en-US" sz="2400" dirty="0"/>
                  <a:t>the Atwood's machine shown in Figure. Let </a:t>
                </a:r>
                <a14:m>
                  <m:oMath xmlns:m="http://schemas.openxmlformats.org/officeDocument/2006/math">
                    <m:r>
                      <a:rPr lang="en-US" sz="2400" i="1"/>
                      <m:t>𝑥</m:t>
                    </m:r>
                  </m:oMath>
                </a14:m>
                <a:r>
                  <a:rPr lang="en-US" sz="2400" i="1" dirty="0"/>
                  <a:t> </a:t>
                </a:r>
                <a:r>
                  <a:rPr lang="en-US" sz="2400" dirty="0"/>
                  <a:t>and </a:t>
                </a:r>
                <a14:m>
                  <m:oMath xmlns:m="http://schemas.openxmlformats.org/officeDocument/2006/math">
                    <m:r>
                      <a:rPr lang="en-US" sz="2400" i="1"/>
                      <m:t>𝑦</m:t>
                    </m:r>
                  </m:oMath>
                </a14:m>
                <a:r>
                  <a:rPr lang="en-US" sz="2400" i="1" dirty="0"/>
                  <a:t> </a:t>
                </a:r>
                <a:r>
                  <a:rPr lang="en-US" sz="2400" dirty="0"/>
                  <a:t>be the vertical positions of the middle mass and right mass, respectively, with upward taken to be positive. Find the Hamiltonian in terms of </a:t>
                </a:r>
                <a14:m>
                  <m:oMath xmlns:m="http://schemas.openxmlformats.org/officeDocument/2006/math">
                    <m:r>
                      <a:rPr lang="en-US" sz="2400" i="1"/>
                      <m:t>𝑥</m:t>
                    </m:r>
                  </m:oMath>
                </a14:m>
                <a:r>
                  <a:rPr lang="en-US" sz="2400" i="1" dirty="0"/>
                  <a:t> </a:t>
                </a:r>
                <a:r>
                  <a:rPr lang="en-US" sz="2400" dirty="0"/>
                  <a:t>and </a:t>
                </a:r>
                <a14:m>
                  <m:oMath xmlns:m="http://schemas.openxmlformats.org/officeDocument/2006/math">
                    <m:r>
                      <a:rPr lang="en-US" sz="2400" i="1"/>
                      <m:t>𝑦</m:t>
                    </m:r>
                  </m:oMath>
                </a14:m>
                <a:r>
                  <a:rPr lang="en-US" sz="2400" i="1" dirty="0"/>
                  <a:t> </a:t>
                </a:r>
                <a:r>
                  <a:rPr lang="en-US" sz="2400" dirty="0"/>
                  <a:t>and their conjugate momenta, and then write down the four Hamilton's equations.</a:t>
                </a:r>
              </a:p>
              <a:p>
                <a:r>
                  <a:rPr lang="en-US" sz="2400" i="1" dirty="0"/>
                  <a:t> </a:t>
                </a:r>
                <a:endParaRPr lang="en-US" sz="2400" dirty="0"/>
              </a:p>
              <a:p>
                <a:endParaRPr lang="en-US" sz="2400" dirty="0"/>
              </a:p>
            </p:txBody>
          </p:sp>
        </mc:Choice>
        <mc:Fallback>
          <p:sp>
            <p:nvSpPr>
              <p:cNvPr id="2" name="TextBox 1"/>
              <p:cNvSpPr txBox="1">
                <a:spLocks noRot="1" noChangeAspect="1" noMove="1" noResize="1" noEditPoints="1" noAdjustHandles="1" noChangeArrowheads="1" noChangeShapeType="1" noTextEdit="1"/>
              </p:cNvSpPr>
              <p:nvPr/>
            </p:nvSpPr>
            <p:spPr>
              <a:xfrm>
                <a:off x="609600" y="762000"/>
                <a:ext cx="7924800" cy="3416320"/>
              </a:xfrm>
              <a:prstGeom prst="rect">
                <a:avLst/>
              </a:prstGeom>
              <a:blipFill rotWithShape="1">
                <a:blip r:embed="rId2" cstate="print"/>
                <a:stretch>
                  <a:fillRect l="-1154" t="-1429" r="-1154"/>
                </a:stretch>
              </a:blipFill>
            </p:spPr>
            <p:txBody>
              <a:bodyPr/>
              <a:lstStyle/>
              <a:p>
                <a:r>
                  <a:rPr lang="en-US">
                    <a:noFill/>
                  </a:rPr>
                  <a:t> </a:t>
                </a:r>
              </a:p>
            </p:txBody>
          </p:sp>
        </mc:Fallback>
      </mc:AlternateContent>
      <p:pic>
        <p:nvPicPr>
          <p:cNvPr id="3" name="Picture 2"/>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167063" y="3657600"/>
            <a:ext cx="2700337" cy="2362200"/>
          </a:xfrm>
          <a:prstGeom prst="rect">
            <a:avLst/>
          </a:prstGeom>
          <a:noFill/>
          <a:ln>
            <a:noFill/>
          </a:ln>
        </p:spPr>
      </p:pic>
    </p:spTree>
    <p:extLst>
      <p:ext uri="{BB962C8B-B14F-4D97-AF65-F5344CB8AC3E}">
        <p14:creationId xmlns:p14="http://schemas.microsoft.com/office/powerpoint/2010/main" xmlns="" val="5415658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609600" y="995578"/>
                <a:ext cx="8001000" cy="5336910"/>
              </a:xfrm>
              <a:prstGeom prst="rect">
                <a:avLst/>
              </a:prstGeom>
            </p:spPr>
            <p:txBody>
              <a:bodyPr wrap="square">
                <a:spAutoFit/>
              </a:bodyPr>
              <a:lstStyle/>
              <a:p>
                <a:pPr algn="just"/>
                <a:r>
                  <a:rPr lang="en-US" sz="2400" b="1" dirty="0" smtClean="0"/>
                  <a:t>Solution:</a:t>
                </a:r>
                <a:endParaRPr lang="en-US" sz="2400" dirty="0"/>
              </a:p>
              <a:p>
                <a:pPr algn="just"/>
                <a:r>
                  <a:rPr lang="en-US" sz="2400" dirty="0"/>
                  <a:t>If the right two masses move up by </a:t>
                </a:r>
                <a14:m>
                  <m:oMath xmlns:m="http://schemas.openxmlformats.org/officeDocument/2006/math">
                    <m:r>
                      <a:rPr lang="en-US" sz="2400" i="1" dirty="0" smtClean="0">
                        <a:latin typeface="Cambria Math"/>
                      </a:rPr>
                      <m:t>𝑥</m:t>
                    </m:r>
                  </m:oMath>
                </a14:m>
                <a:r>
                  <a:rPr lang="en-US" sz="2400" i="1" dirty="0"/>
                  <a:t> </a:t>
                </a:r>
                <a:r>
                  <a:rPr lang="en-US" sz="2400" dirty="0"/>
                  <a:t>and </a:t>
                </a:r>
                <a14:m>
                  <m:oMath xmlns:m="http://schemas.openxmlformats.org/officeDocument/2006/math">
                    <m:r>
                      <a:rPr lang="en-US" sz="2400" i="1" dirty="0" smtClean="0">
                        <a:latin typeface="Cambria Math"/>
                      </a:rPr>
                      <m:t>𝑦</m:t>
                    </m:r>
                  </m:oMath>
                </a14:m>
                <a:r>
                  <a:rPr lang="en-US" sz="2400" dirty="0"/>
                  <a:t>, then the left mass moves down by </a:t>
                </a:r>
                <a14:m>
                  <m:oMath xmlns:m="http://schemas.openxmlformats.org/officeDocument/2006/math">
                    <m:r>
                      <a:rPr lang="en-US" sz="2400" i="1" dirty="0" smtClean="0">
                        <a:latin typeface="Cambria Math"/>
                      </a:rPr>
                      <m:t>(</m:t>
                    </m:r>
                    <m:r>
                      <a:rPr lang="en-US" sz="2400" i="1" dirty="0" err="1" smtClean="0">
                        <a:latin typeface="Cambria Math"/>
                      </a:rPr>
                      <m:t>𝑥</m:t>
                    </m:r>
                    <m:r>
                      <a:rPr lang="en-US" sz="2400" i="1" dirty="0" err="1" smtClean="0">
                        <a:latin typeface="Cambria Math"/>
                      </a:rPr>
                      <m:t>+</m:t>
                    </m:r>
                    <m:r>
                      <a:rPr lang="en-US" sz="2400" i="1" dirty="0" err="1" smtClean="0">
                        <a:latin typeface="Cambria Math"/>
                      </a:rPr>
                      <m:t>𝑦</m:t>
                    </m:r>
                    <m:r>
                      <a:rPr lang="en-US" sz="2400" i="1" dirty="0" smtClean="0">
                        <a:latin typeface="Cambria Math"/>
                      </a:rPr>
                      <m:t>)</m:t>
                    </m:r>
                    <m:r>
                      <a:rPr lang="en-US" sz="2400" i="1" dirty="0">
                        <a:latin typeface="Cambria Math"/>
                      </a:rPr>
                      <m:t>/</m:t>
                    </m:r>
                    <m:r>
                      <a:rPr lang="en-US" sz="2400" i="1" dirty="0" smtClean="0">
                        <a:latin typeface="Cambria Math"/>
                      </a:rPr>
                      <m:t>2</m:t>
                    </m:r>
                  </m:oMath>
                </a14:m>
                <a:r>
                  <a:rPr lang="en-US" sz="2400" dirty="0"/>
                  <a:t>. This follows from conservation of string, because the average height of the right two masses always remains the same distance below the center of the right pulley, and the displacement of the left mass is equal and opposite to the displacement of the right pulley. The </a:t>
                </a:r>
                <a:r>
                  <a:rPr lang="en-US" sz="2400" dirty="0" err="1"/>
                  <a:t>Lagrangian</a:t>
                </a:r>
                <a:r>
                  <a:rPr lang="en-US" sz="2400" dirty="0"/>
                  <a:t> is therefore</a:t>
                </a:r>
              </a:p>
              <a:p>
                <a:pPr algn="just"/>
                <a14:m>
                  <m:oMathPara xmlns:m="http://schemas.openxmlformats.org/officeDocument/2006/math">
                    <m:oMathParaPr>
                      <m:jc m:val="centerGroup"/>
                    </m:oMathParaPr>
                    <m:oMath xmlns:m="http://schemas.openxmlformats.org/officeDocument/2006/math">
                      <m:r>
                        <a:rPr lang="en-US" sz="2400" i="1"/>
                        <m:t>𝐿</m:t>
                      </m:r>
                      <m:r>
                        <a:rPr lang="en-US" sz="2400" i="1"/>
                        <m:t>=</m:t>
                      </m:r>
                      <m:f>
                        <m:fPr>
                          <m:ctrlPr>
                            <a:rPr lang="en-US" sz="2400" i="1"/>
                          </m:ctrlPr>
                        </m:fPr>
                        <m:num>
                          <m:r>
                            <a:rPr lang="en-US" sz="2400" i="1"/>
                            <m:t>1</m:t>
                          </m:r>
                        </m:num>
                        <m:den>
                          <m:r>
                            <a:rPr lang="en-US" sz="2400" i="1"/>
                            <m:t>2</m:t>
                          </m:r>
                        </m:den>
                      </m:f>
                      <m:d>
                        <m:dPr>
                          <m:ctrlPr>
                            <a:rPr lang="en-US" sz="2400" i="1"/>
                          </m:ctrlPr>
                        </m:dPr>
                        <m:e>
                          <m:r>
                            <a:rPr lang="en-US" sz="2400" i="1"/>
                            <m:t>2</m:t>
                          </m:r>
                          <m:r>
                            <a:rPr lang="en-US" sz="2400" i="1"/>
                            <m:t>𝑚</m:t>
                          </m:r>
                        </m:e>
                      </m:d>
                      <m:sSup>
                        <m:sSupPr>
                          <m:ctrlPr>
                            <a:rPr lang="en-US" sz="2400" i="1"/>
                          </m:ctrlPr>
                        </m:sSupPr>
                        <m:e>
                          <m:d>
                            <m:dPr>
                              <m:ctrlPr>
                                <a:rPr lang="en-US" sz="2400" i="1"/>
                              </m:ctrlPr>
                            </m:dPr>
                            <m:e>
                              <m:f>
                                <m:fPr>
                                  <m:ctrlPr>
                                    <a:rPr lang="en-US" sz="2400" i="1"/>
                                  </m:ctrlPr>
                                </m:fPr>
                                <m:num>
                                  <m:acc>
                                    <m:accPr>
                                      <m:chr m:val="̇"/>
                                      <m:ctrlPr>
                                        <a:rPr lang="en-US" sz="2400" i="1"/>
                                      </m:ctrlPr>
                                    </m:accPr>
                                    <m:e>
                                      <m:r>
                                        <a:rPr lang="en-US" sz="2400" i="1"/>
                                        <m:t>𝑥</m:t>
                                      </m:r>
                                    </m:e>
                                  </m:acc>
                                  <m:r>
                                    <a:rPr lang="en-US" sz="2400" i="1"/>
                                    <m:t>+</m:t>
                                  </m:r>
                                  <m:acc>
                                    <m:accPr>
                                      <m:chr m:val="̇"/>
                                      <m:ctrlPr>
                                        <a:rPr lang="en-US" sz="2400" i="1"/>
                                      </m:ctrlPr>
                                    </m:accPr>
                                    <m:e>
                                      <m:r>
                                        <a:rPr lang="en-US" sz="2400" i="1"/>
                                        <m:t>𝑦</m:t>
                                      </m:r>
                                    </m:e>
                                  </m:acc>
                                </m:num>
                                <m:den>
                                  <m:r>
                                    <a:rPr lang="en-US" sz="2400" i="1"/>
                                    <m:t>2</m:t>
                                  </m:r>
                                </m:den>
                              </m:f>
                            </m:e>
                          </m:d>
                        </m:e>
                        <m:sup>
                          <m:r>
                            <a:rPr lang="en-US" sz="2400" i="1"/>
                            <m:t>2</m:t>
                          </m:r>
                        </m:sup>
                      </m:sSup>
                      <m:r>
                        <a:rPr lang="en-US" sz="2400" i="1"/>
                        <m:t>+</m:t>
                      </m:r>
                      <m:f>
                        <m:fPr>
                          <m:ctrlPr>
                            <a:rPr lang="en-US" sz="2400" i="1"/>
                          </m:ctrlPr>
                        </m:fPr>
                        <m:num>
                          <m:r>
                            <a:rPr lang="en-US" sz="2400" i="1"/>
                            <m:t>1</m:t>
                          </m:r>
                        </m:num>
                        <m:den>
                          <m:r>
                            <a:rPr lang="en-US" sz="2400" i="1"/>
                            <m:t>2</m:t>
                          </m:r>
                        </m:den>
                      </m:f>
                      <m:d>
                        <m:dPr>
                          <m:ctrlPr>
                            <a:rPr lang="en-US" sz="2400" i="1"/>
                          </m:ctrlPr>
                        </m:dPr>
                        <m:e>
                          <m:r>
                            <a:rPr lang="en-US" sz="2400" i="1"/>
                            <m:t>2</m:t>
                          </m:r>
                          <m:r>
                            <a:rPr lang="en-US" sz="2400" i="1"/>
                            <m:t>𝑚</m:t>
                          </m:r>
                        </m:e>
                      </m:d>
                      <m:sSup>
                        <m:sSupPr>
                          <m:ctrlPr>
                            <a:rPr lang="en-US" sz="2400" i="1"/>
                          </m:ctrlPr>
                        </m:sSupPr>
                        <m:e>
                          <m:acc>
                            <m:accPr>
                              <m:chr m:val="̇"/>
                              <m:ctrlPr>
                                <a:rPr lang="en-US" sz="2400" i="1"/>
                              </m:ctrlPr>
                            </m:accPr>
                            <m:e>
                              <m:r>
                                <a:rPr lang="en-US" sz="2400" i="1"/>
                                <m:t>𝑥</m:t>
                              </m:r>
                            </m:e>
                          </m:acc>
                        </m:e>
                        <m:sup>
                          <m:r>
                            <a:rPr lang="en-US" sz="2400" i="1"/>
                            <m:t>2</m:t>
                          </m:r>
                        </m:sup>
                      </m:sSup>
                      <m:r>
                        <a:rPr lang="en-US" sz="2400" i="1"/>
                        <m:t>+</m:t>
                      </m:r>
                      <m:f>
                        <m:fPr>
                          <m:ctrlPr>
                            <a:rPr lang="en-US" sz="2400" i="1"/>
                          </m:ctrlPr>
                        </m:fPr>
                        <m:num>
                          <m:r>
                            <a:rPr lang="en-US" sz="2400" i="1"/>
                            <m:t>1</m:t>
                          </m:r>
                        </m:num>
                        <m:den>
                          <m:r>
                            <a:rPr lang="en-US" sz="2400" i="1"/>
                            <m:t>2</m:t>
                          </m:r>
                        </m:den>
                      </m:f>
                      <m:d>
                        <m:dPr>
                          <m:ctrlPr>
                            <a:rPr lang="en-US" sz="2400" i="1"/>
                          </m:ctrlPr>
                        </m:dPr>
                        <m:e>
                          <m:r>
                            <a:rPr lang="en-US" sz="2400" i="1"/>
                            <m:t>2</m:t>
                          </m:r>
                          <m:r>
                            <a:rPr lang="en-US" sz="2400" i="1"/>
                            <m:t>𝑚</m:t>
                          </m:r>
                        </m:e>
                      </m:d>
                      <m:sSup>
                        <m:sSupPr>
                          <m:ctrlPr>
                            <a:rPr lang="en-US" sz="2400" i="1"/>
                          </m:ctrlPr>
                        </m:sSupPr>
                        <m:e>
                          <m:acc>
                            <m:accPr>
                              <m:chr m:val="̇"/>
                              <m:ctrlPr>
                                <a:rPr lang="en-US" sz="2400" i="1"/>
                              </m:ctrlPr>
                            </m:accPr>
                            <m:e>
                              <m:r>
                                <a:rPr lang="en-US" sz="2400" i="1"/>
                                <m:t>𝑦</m:t>
                              </m:r>
                            </m:e>
                          </m:acc>
                        </m:e>
                        <m:sup>
                          <m:r>
                            <a:rPr lang="en-US" sz="2400" i="1"/>
                            <m:t>2</m:t>
                          </m:r>
                        </m:sup>
                      </m:sSup>
                      <m:r>
                        <a:rPr lang="en-US" sz="2400" i="1"/>
                        <m:t>+</m:t>
                      </m:r>
                      <m:d>
                        <m:dPr>
                          <m:ctrlPr>
                            <a:rPr lang="en-US" sz="2400" i="1"/>
                          </m:ctrlPr>
                        </m:dPr>
                        <m:e>
                          <m:r>
                            <a:rPr lang="en-US" sz="2400" i="1"/>
                            <m:t>2</m:t>
                          </m:r>
                          <m:r>
                            <a:rPr lang="en-US" sz="2400" i="1"/>
                            <m:t>𝑚</m:t>
                          </m:r>
                        </m:e>
                      </m:d>
                      <m:r>
                        <a:rPr lang="en-US" sz="2400" i="1"/>
                        <m:t>𝑔</m:t>
                      </m:r>
                      <m:d>
                        <m:dPr>
                          <m:ctrlPr>
                            <a:rPr lang="en-US" sz="2400" i="1"/>
                          </m:ctrlPr>
                        </m:dPr>
                        <m:e>
                          <m:f>
                            <m:fPr>
                              <m:ctrlPr>
                                <a:rPr lang="en-US" sz="2400" i="1"/>
                              </m:ctrlPr>
                            </m:fPr>
                            <m:num>
                              <m:r>
                                <a:rPr lang="en-US" sz="2400" i="1"/>
                                <m:t>𝑥</m:t>
                              </m:r>
                              <m:r>
                                <a:rPr lang="en-US" sz="2400" i="1"/>
                                <m:t>+</m:t>
                              </m:r>
                              <m:r>
                                <a:rPr lang="en-US" sz="2400" i="1"/>
                                <m:t>𝑦</m:t>
                              </m:r>
                            </m:num>
                            <m:den>
                              <m:r>
                                <a:rPr lang="en-US" sz="2400" i="1"/>
                                <m:t>2</m:t>
                              </m:r>
                            </m:den>
                          </m:f>
                        </m:e>
                      </m:d>
                      <m:r>
                        <a:rPr lang="en-US" sz="2400" i="1"/>
                        <m:t>−</m:t>
                      </m:r>
                      <m:r>
                        <a:rPr lang="en-US" sz="2400" i="1"/>
                        <m:t>𝑚𝑔𝑥</m:t>
                      </m:r>
                      <m:r>
                        <a:rPr lang="en-US" sz="2400" i="1"/>
                        <m:t>−</m:t>
                      </m:r>
                      <m:d>
                        <m:dPr>
                          <m:ctrlPr>
                            <a:rPr lang="en-US" sz="2400" i="1"/>
                          </m:ctrlPr>
                        </m:dPr>
                        <m:e>
                          <m:r>
                            <a:rPr lang="en-US" sz="2400" i="1"/>
                            <m:t>2</m:t>
                          </m:r>
                          <m:r>
                            <a:rPr lang="en-US" sz="2400" i="1"/>
                            <m:t>𝑚</m:t>
                          </m:r>
                        </m:e>
                      </m:d>
                      <m:r>
                        <a:rPr lang="en-US" sz="2400" i="1"/>
                        <m:t>𝑔𝑦</m:t>
                      </m:r>
                    </m:oMath>
                  </m:oMathPara>
                </a14:m>
                <a:endParaRPr lang="en-US" sz="2400" dirty="0"/>
              </a:p>
              <a:p>
                <a:pPr algn="just"/>
                <a14:m>
                  <m:oMathPara xmlns:m="http://schemas.openxmlformats.org/officeDocument/2006/math">
                    <m:oMathParaPr>
                      <m:jc m:val="centerGroup"/>
                    </m:oMathParaPr>
                    <m:oMath xmlns:m="http://schemas.openxmlformats.org/officeDocument/2006/math">
                      <m:r>
                        <a:rPr lang="en-US" sz="2400" i="1"/>
                        <m:t>=</m:t>
                      </m:r>
                      <m:f>
                        <m:fPr>
                          <m:ctrlPr>
                            <a:rPr lang="en-US" sz="2400" i="1"/>
                          </m:ctrlPr>
                        </m:fPr>
                        <m:num>
                          <m:r>
                            <a:rPr lang="en-US" sz="2400" i="1"/>
                            <m:t>3</m:t>
                          </m:r>
                        </m:num>
                        <m:den>
                          <m:r>
                            <a:rPr lang="en-US" sz="2400" i="1"/>
                            <m:t>4</m:t>
                          </m:r>
                        </m:den>
                      </m:f>
                      <m:r>
                        <a:rPr lang="en-US" sz="2400" i="1"/>
                        <m:t>𝑚</m:t>
                      </m:r>
                      <m:sSup>
                        <m:sSupPr>
                          <m:ctrlPr>
                            <a:rPr lang="en-US" sz="2400" i="1"/>
                          </m:ctrlPr>
                        </m:sSupPr>
                        <m:e>
                          <m:acc>
                            <m:accPr>
                              <m:chr m:val="̇"/>
                              <m:ctrlPr>
                                <a:rPr lang="en-US" sz="2400" i="1"/>
                              </m:ctrlPr>
                            </m:accPr>
                            <m:e>
                              <m:r>
                                <a:rPr lang="en-US" sz="2400" i="1"/>
                                <m:t>𝑥</m:t>
                              </m:r>
                            </m:e>
                          </m:acc>
                        </m:e>
                        <m:sup>
                          <m:r>
                            <a:rPr lang="en-US" sz="2400" i="1"/>
                            <m:t>2</m:t>
                          </m:r>
                        </m:sup>
                      </m:sSup>
                      <m:r>
                        <a:rPr lang="en-US" sz="2400" i="1"/>
                        <m:t>+</m:t>
                      </m:r>
                      <m:f>
                        <m:fPr>
                          <m:ctrlPr>
                            <a:rPr lang="en-US" sz="2400" i="1"/>
                          </m:ctrlPr>
                        </m:fPr>
                        <m:num>
                          <m:r>
                            <a:rPr lang="en-US" sz="2400" i="1"/>
                            <m:t>1</m:t>
                          </m:r>
                        </m:num>
                        <m:den>
                          <m:r>
                            <a:rPr lang="en-US" sz="2400" i="1"/>
                            <m:t>2</m:t>
                          </m:r>
                        </m:den>
                      </m:f>
                      <m:r>
                        <a:rPr lang="en-US" sz="2400" i="1"/>
                        <m:t>𝑚</m:t>
                      </m:r>
                      <m:acc>
                        <m:accPr>
                          <m:chr m:val="̇"/>
                          <m:ctrlPr>
                            <a:rPr lang="en-US" sz="2400" i="1"/>
                          </m:ctrlPr>
                        </m:accPr>
                        <m:e>
                          <m:r>
                            <a:rPr lang="en-US" sz="2400" i="1"/>
                            <m:t>𝑥</m:t>
                          </m:r>
                        </m:e>
                      </m:acc>
                      <m:acc>
                        <m:accPr>
                          <m:chr m:val="̇"/>
                          <m:ctrlPr>
                            <a:rPr lang="en-US" sz="2400" i="1"/>
                          </m:ctrlPr>
                        </m:accPr>
                        <m:e>
                          <m:r>
                            <a:rPr lang="en-US" sz="2400" i="1"/>
                            <m:t>𝑦</m:t>
                          </m:r>
                        </m:e>
                      </m:acc>
                      <m:r>
                        <a:rPr lang="en-US" sz="2400" i="1"/>
                        <m:t>+</m:t>
                      </m:r>
                      <m:f>
                        <m:fPr>
                          <m:ctrlPr>
                            <a:rPr lang="en-US" sz="2400" i="1"/>
                          </m:ctrlPr>
                        </m:fPr>
                        <m:num>
                          <m:r>
                            <a:rPr lang="en-US" sz="2400" i="1"/>
                            <m:t>5</m:t>
                          </m:r>
                        </m:num>
                        <m:den>
                          <m:r>
                            <a:rPr lang="en-US" sz="2400" i="1"/>
                            <m:t>4</m:t>
                          </m:r>
                        </m:den>
                      </m:f>
                      <m:r>
                        <a:rPr lang="en-US" sz="2400" i="1"/>
                        <m:t>𝑚</m:t>
                      </m:r>
                      <m:sSup>
                        <m:sSupPr>
                          <m:ctrlPr>
                            <a:rPr lang="en-US" sz="2400" i="1"/>
                          </m:ctrlPr>
                        </m:sSupPr>
                        <m:e>
                          <m:acc>
                            <m:accPr>
                              <m:chr m:val="̇"/>
                              <m:ctrlPr>
                                <a:rPr lang="en-US" sz="2400" i="1"/>
                              </m:ctrlPr>
                            </m:accPr>
                            <m:e>
                              <m:r>
                                <a:rPr lang="en-US" sz="2400" i="1"/>
                                <m:t>𝑦</m:t>
                              </m:r>
                            </m:e>
                          </m:acc>
                        </m:e>
                        <m:sup>
                          <m:r>
                            <a:rPr lang="en-US" sz="2400" i="1"/>
                            <m:t>2</m:t>
                          </m:r>
                        </m:sup>
                      </m:sSup>
                      <m:r>
                        <a:rPr lang="en-US" sz="2400" i="1"/>
                        <m:t>−</m:t>
                      </m:r>
                      <m:r>
                        <a:rPr lang="en-US" sz="2400" i="1"/>
                        <m:t>𝑚𝑔𝑦</m:t>
                      </m:r>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609600" y="995578"/>
                <a:ext cx="8001000" cy="5336910"/>
              </a:xfrm>
              <a:prstGeom prst="rect">
                <a:avLst/>
              </a:prstGeom>
              <a:blipFill rotWithShape="1">
                <a:blip r:embed="rId2" cstate="print"/>
                <a:stretch>
                  <a:fillRect l="-1142" t="-913" r="-1066"/>
                </a:stretch>
              </a:blipFill>
            </p:spPr>
            <p:txBody>
              <a:bodyPr/>
              <a:lstStyle/>
              <a:p>
                <a:r>
                  <a:rPr lang="en-US">
                    <a:noFill/>
                  </a:rPr>
                  <a:t> </a:t>
                </a:r>
              </a:p>
            </p:txBody>
          </p:sp>
        </mc:Fallback>
      </mc:AlternateContent>
    </p:spTree>
    <p:extLst>
      <p:ext uri="{BB962C8B-B14F-4D97-AF65-F5344CB8AC3E}">
        <p14:creationId xmlns:p14="http://schemas.microsoft.com/office/powerpoint/2010/main" xmlns="" val="42255662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762000" y="457200"/>
                <a:ext cx="7620000" cy="5984074"/>
              </a:xfrm>
              <a:prstGeom prst="rect">
                <a:avLst/>
              </a:prstGeom>
            </p:spPr>
            <p:txBody>
              <a:bodyPr wrap="square">
                <a:spAutoFit/>
              </a:bodyPr>
              <a:lstStyle/>
              <a:p>
                <a:r>
                  <a:rPr lang="en-US" sz="2400" dirty="0" smtClean="0"/>
                  <a:t>The conjugate momenta are</a:t>
                </a:r>
              </a:p>
              <a:p>
                <a:pPr/>
                <a14:m>
                  <m:oMathPara xmlns:m="http://schemas.openxmlformats.org/officeDocument/2006/math">
                    <m:oMathParaPr>
                      <m:jc m:val="centerGroup"/>
                    </m:oMathParaPr>
                    <m:oMath xmlns:m="http://schemas.openxmlformats.org/officeDocument/2006/math">
                      <m:sSub>
                        <m:sSubPr>
                          <m:ctrlPr>
                            <a:rPr lang="en-US" sz="2400" i="1"/>
                          </m:ctrlPr>
                        </m:sSubPr>
                        <m:e>
                          <m:r>
                            <a:rPr lang="en-US" sz="2400" i="1"/>
                            <m:t>𝑝</m:t>
                          </m:r>
                        </m:e>
                        <m:sub>
                          <m:r>
                            <a:rPr lang="en-US" sz="2400" i="1"/>
                            <m:t>𝑥</m:t>
                          </m:r>
                        </m:sub>
                      </m:sSub>
                      <m:f>
                        <m:fPr>
                          <m:ctrlPr>
                            <a:rPr lang="en-US" sz="2400" i="1"/>
                          </m:ctrlPr>
                        </m:fPr>
                        <m:num>
                          <m:r>
                            <a:rPr lang="en-US" sz="2400" i="1"/>
                            <m:t>𝜕</m:t>
                          </m:r>
                          <m:r>
                            <a:rPr lang="en-US" sz="2400" i="1"/>
                            <m:t>𝐿</m:t>
                          </m:r>
                        </m:num>
                        <m:den>
                          <m:r>
                            <a:rPr lang="en-US" sz="2400" i="1"/>
                            <m:t>𝜕</m:t>
                          </m:r>
                          <m:acc>
                            <m:accPr>
                              <m:chr m:val="̇"/>
                              <m:ctrlPr>
                                <a:rPr lang="en-US" sz="2400" i="1"/>
                              </m:ctrlPr>
                            </m:accPr>
                            <m:e>
                              <m:r>
                                <a:rPr lang="en-US" sz="2400" i="1"/>
                                <m:t>𝑥</m:t>
                              </m:r>
                            </m:e>
                          </m:acc>
                        </m:den>
                      </m:f>
                      <m:r>
                        <a:rPr lang="en-US" sz="2400" i="1"/>
                        <m:t>=</m:t>
                      </m:r>
                      <m:f>
                        <m:fPr>
                          <m:ctrlPr>
                            <a:rPr lang="en-US" sz="2400" i="1"/>
                          </m:ctrlPr>
                        </m:fPr>
                        <m:num>
                          <m:r>
                            <a:rPr lang="en-US" sz="2400" i="1"/>
                            <m:t>3</m:t>
                          </m:r>
                          <m:r>
                            <a:rPr lang="en-US" sz="2400" i="1"/>
                            <m:t>𝑚</m:t>
                          </m:r>
                          <m:acc>
                            <m:accPr>
                              <m:chr m:val="̇"/>
                              <m:ctrlPr>
                                <a:rPr lang="en-US" sz="2400" i="1"/>
                              </m:ctrlPr>
                            </m:accPr>
                            <m:e>
                              <m:r>
                                <a:rPr lang="en-US" sz="2400" i="1"/>
                                <m:t>𝑥</m:t>
                              </m:r>
                            </m:e>
                          </m:acc>
                        </m:num>
                        <m:den>
                          <m:r>
                            <a:rPr lang="en-US" sz="2400" i="1"/>
                            <m:t>2</m:t>
                          </m:r>
                        </m:den>
                      </m:f>
                      <m:r>
                        <a:rPr lang="en-US" sz="2400" i="1"/>
                        <m:t>+</m:t>
                      </m:r>
                      <m:f>
                        <m:fPr>
                          <m:ctrlPr>
                            <a:rPr lang="en-US" sz="2400" i="1"/>
                          </m:ctrlPr>
                        </m:fPr>
                        <m:num>
                          <m:r>
                            <a:rPr lang="en-US" sz="2400" i="1"/>
                            <m:t>𝑚</m:t>
                          </m:r>
                          <m:acc>
                            <m:accPr>
                              <m:chr m:val="̇"/>
                              <m:ctrlPr>
                                <a:rPr lang="en-US" sz="2400" i="1"/>
                              </m:ctrlPr>
                            </m:accPr>
                            <m:e>
                              <m:r>
                                <a:rPr lang="en-US" sz="2400" i="1"/>
                                <m:t>𝑦</m:t>
                              </m:r>
                            </m:e>
                          </m:acc>
                        </m:num>
                        <m:den>
                          <m:r>
                            <a:rPr lang="en-US" sz="2400" i="1"/>
                            <m:t>2</m:t>
                          </m:r>
                        </m:den>
                      </m:f>
                    </m:oMath>
                  </m:oMathPara>
                </a14:m>
                <a:endParaRPr lang="en-US" sz="2400" dirty="0"/>
              </a:p>
              <a:p>
                <a:r>
                  <a:rPr lang="en-US" sz="2400" dirty="0" smtClean="0"/>
                  <a:t>And</a:t>
                </a:r>
              </a:p>
              <a:p>
                <a14:m>
                  <m:oMathPara xmlns:m="http://schemas.openxmlformats.org/officeDocument/2006/math">
                    <m:oMathParaPr>
                      <m:jc m:val="centerGroup"/>
                    </m:oMathParaPr>
                    <m:oMath xmlns:m="http://schemas.openxmlformats.org/officeDocument/2006/math">
                      <m:sSub>
                        <m:sSubPr>
                          <m:ctrlPr>
                            <a:rPr lang="en-US" sz="2400" i="1"/>
                          </m:ctrlPr>
                        </m:sSubPr>
                        <m:e>
                          <m:r>
                            <a:rPr lang="en-US" sz="2400" i="1"/>
                            <m:t>𝑝</m:t>
                          </m:r>
                        </m:e>
                        <m:sub>
                          <m:r>
                            <a:rPr lang="en-US" sz="2400" i="1"/>
                            <m:t>𝑦</m:t>
                          </m:r>
                        </m:sub>
                      </m:sSub>
                      <m:f>
                        <m:fPr>
                          <m:ctrlPr>
                            <a:rPr lang="en-US" sz="2400" i="1"/>
                          </m:ctrlPr>
                        </m:fPr>
                        <m:num>
                          <m:r>
                            <a:rPr lang="en-US" sz="2400" i="1"/>
                            <m:t>𝜕</m:t>
                          </m:r>
                          <m:r>
                            <a:rPr lang="en-US" sz="2400" i="1"/>
                            <m:t>𝐿</m:t>
                          </m:r>
                        </m:num>
                        <m:den>
                          <m:r>
                            <a:rPr lang="en-US" sz="2400" i="1"/>
                            <m:t>𝜕</m:t>
                          </m:r>
                          <m:acc>
                            <m:accPr>
                              <m:chr m:val="̇"/>
                              <m:ctrlPr>
                                <a:rPr lang="en-US" sz="2400" i="1"/>
                              </m:ctrlPr>
                            </m:accPr>
                            <m:e>
                              <m:r>
                                <a:rPr lang="en-US" sz="2400" i="1"/>
                                <m:t>𝑦</m:t>
                              </m:r>
                            </m:e>
                          </m:acc>
                        </m:den>
                      </m:f>
                      <m:r>
                        <a:rPr lang="en-US" sz="2400" i="1"/>
                        <m:t>=</m:t>
                      </m:r>
                      <m:f>
                        <m:fPr>
                          <m:ctrlPr>
                            <a:rPr lang="en-US" sz="2400" i="1"/>
                          </m:ctrlPr>
                        </m:fPr>
                        <m:num>
                          <m:r>
                            <a:rPr lang="en-US" sz="2400" i="1"/>
                            <m:t>𝑚</m:t>
                          </m:r>
                          <m:acc>
                            <m:accPr>
                              <m:chr m:val="̇"/>
                              <m:ctrlPr>
                                <a:rPr lang="en-US" sz="2400" i="1"/>
                              </m:ctrlPr>
                            </m:accPr>
                            <m:e>
                              <m:r>
                                <a:rPr lang="en-US" sz="2400" i="1"/>
                                <m:t>𝑥</m:t>
                              </m:r>
                            </m:e>
                          </m:acc>
                        </m:num>
                        <m:den>
                          <m:r>
                            <a:rPr lang="en-US" sz="2400" i="1"/>
                            <m:t>2</m:t>
                          </m:r>
                        </m:den>
                      </m:f>
                      <m:r>
                        <a:rPr lang="en-US" sz="2400" i="1"/>
                        <m:t>+</m:t>
                      </m:r>
                      <m:f>
                        <m:fPr>
                          <m:ctrlPr>
                            <a:rPr lang="en-US" sz="2400" i="1"/>
                          </m:ctrlPr>
                        </m:fPr>
                        <m:num>
                          <m:r>
                            <a:rPr lang="en-US" sz="2400" i="1"/>
                            <m:t>5</m:t>
                          </m:r>
                          <m:r>
                            <a:rPr lang="en-US" sz="2400" i="1"/>
                            <m:t>𝑚</m:t>
                          </m:r>
                          <m:acc>
                            <m:accPr>
                              <m:chr m:val="̇"/>
                              <m:ctrlPr>
                                <a:rPr lang="en-US" sz="2400" i="1"/>
                              </m:ctrlPr>
                            </m:accPr>
                            <m:e>
                              <m:r>
                                <a:rPr lang="en-US" sz="2400" i="1"/>
                                <m:t>𝑦</m:t>
                              </m:r>
                            </m:e>
                          </m:acc>
                        </m:num>
                        <m:den>
                          <m:r>
                            <a:rPr lang="en-US" sz="2400" i="1"/>
                            <m:t>2</m:t>
                          </m:r>
                        </m:den>
                      </m:f>
                    </m:oMath>
                  </m:oMathPara>
                </a14:m>
                <a:endParaRPr lang="en-US" sz="2400" dirty="0"/>
              </a:p>
              <a:p>
                <a:r>
                  <a:rPr lang="en-US" sz="2400" dirty="0"/>
                  <a:t>Inverting these to solve for </a:t>
                </a:r>
                <a14:m>
                  <m:oMath xmlns:m="http://schemas.openxmlformats.org/officeDocument/2006/math">
                    <m:acc>
                      <m:accPr>
                        <m:chr m:val="̇"/>
                        <m:ctrlPr>
                          <a:rPr lang="en-US" sz="2400" i="1"/>
                        </m:ctrlPr>
                      </m:accPr>
                      <m:e>
                        <m:r>
                          <a:rPr lang="en-US" sz="2400" i="1"/>
                          <m:t>𝑥</m:t>
                        </m:r>
                      </m:e>
                    </m:acc>
                  </m:oMath>
                </a14:m>
                <a:r>
                  <a:rPr lang="en-US" sz="2400" dirty="0"/>
                  <a:t> and </a:t>
                </a:r>
                <a14:m>
                  <m:oMath xmlns:m="http://schemas.openxmlformats.org/officeDocument/2006/math">
                    <m:acc>
                      <m:accPr>
                        <m:chr m:val="̇"/>
                        <m:ctrlPr>
                          <a:rPr lang="en-US" sz="2400" i="1"/>
                        </m:ctrlPr>
                      </m:accPr>
                      <m:e>
                        <m:r>
                          <a:rPr lang="en-US" sz="2400" i="1"/>
                          <m:t>𝑦</m:t>
                        </m:r>
                      </m:e>
                    </m:acc>
                  </m:oMath>
                </a14:m>
                <a:r>
                  <a:rPr lang="en-US" sz="2400" dirty="0"/>
                  <a:t> gives</a:t>
                </a:r>
              </a:p>
              <a:p>
                <a:pPr/>
                <a14:m>
                  <m:oMathPara xmlns:m="http://schemas.openxmlformats.org/officeDocument/2006/math">
                    <m:oMathParaPr>
                      <m:jc m:val="centerGroup"/>
                    </m:oMathParaPr>
                    <m:oMath xmlns:m="http://schemas.openxmlformats.org/officeDocument/2006/math">
                      <m:acc>
                        <m:accPr>
                          <m:chr m:val="̇"/>
                          <m:ctrlPr>
                            <a:rPr lang="en-US" sz="2400" i="1"/>
                          </m:ctrlPr>
                        </m:accPr>
                        <m:e>
                          <m:r>
                            <a:rPr lang="en-US" sz="2400" i="1"/>
                            <m:t>𝑥</m:t>
                          </m:r>
                        </m:e>
                      </m:acc>
                      <m:r>
                        <a:rPr lang="en-US" sz="2400" i="1"/>
                        <m:t>=</m:t>
                      </m:r>
                      <m:f>
                        <m:fPr>
                          <m:ctrlPr>
                            <a:rPr lang="en-US" sz="2400" i="1"/>
                          </m:ctrlPr>
                        </m:fPr>
                        <m:num>
                          <m:r>
                            <a:rPr lang="en-US" sz="2400" i="1"/>
                            <m:t>1</m:t>
                          </m:r>
                        </m:num>
                        <m:den>
                          <m:r>
                            <a:rPr lang="en-US" sz="2400" i="1"/>
                            <m:t>7</m:t>
                          </m:r>
                          <m:r>
                            <a:rPr lang="en-US" sz="2400" i="1"/>
                            <m:t>𝑚</m:t>
                          </m:r>
                        </m:den>
                      </m:f>
                      <m:r>
                        <a:rPr lang="en-US" sz="2400" i="1"/>
                        <m:t>(5</m:t>
                      </m:r>
                      <m:sSub>
                        <m:sSubPr>
                          <m:ctrlPr>
                            <a:rPr lang="en-US" sz="2400" i="1"/>
                          </m:ctrlPr>
                        </m:sSubPr>
                        <m:e>
                          <m:r>
                            <a:rPr lang="en-US" sz="2400" i="1"/>
                            <m:t>𝑝</m:t>
                          </m:r>
                        </m:e>
                        <m:sub>
                          <m:r>
                            <a:rPr lang="en-US" sz="2400" i="1"/>
                            <m:t>𝑥</m:t>
                          </m:r>
                        </m:sub>
                      </m:sSub>
                      <m:r>
                        <a:rPr lang="en-US" sz="2400" i="1"/>
                        <m:t>−</m:t>
                      </m:r>
                      <m:sSub>
                        <m:sSubPr>
                          <m:ctrlPr>
                            <a:rPr lang="en-US" sz="2400" i="1"/>
                          </m:ctrlPr>
                        </m:sSubPr>
                        <m:e>
                          <m:r>
                            <a:rPr lang="en-US" sz="2400" i="1"/>
                            <m:t>𝑝</m:t>
                          </m:r>
                        </m:e>
                        <m:sub>
                          <m:r>
                            <a:rPr lang="en-US" sz="2400" i="1"/>
                            <m:t>𝑦</m:t>
                          </m:r>
                        </m:sub>
                      </m:sSub>
                      <m:r>
                        <a:rPr lang="en-US" sz="2400" i="1"/>
                        <m:t>)</m:t>
                      </m:r>
                    </m:oMath>
                  </m:oMathPara>
                </a14:m>
                <a:endParaRPr lang="en-US" sz="2400" dirty="0"/>
              </a:p>
              <a:p>
                <a:r>
                  <a:rPr lang="en-US" sz="2400" dirty="0"/>
                  <a:t>And</a:t>
                </a:r>
              </a:p>
              <a:p>
                <a:pPr/>
                <a14:m>
                  <m:oMathPara xmlns:m="http://schemas.openxmlformats.org/officeDocument/2006/math">
                    <m:oMathParaPr>
                      <m:jc m:val="centerGroup"/>
                    </m:oMathParaPr>
                    <m:oMath xmlns:m="http://schemas.openxmlformats.org/officeDocument/2006/math">
                      <m:acc>
                        <m:accPr>
                          <m:chr m:val="̇"/>
                          <m:ctrlPr>
                            <a:rPr lang="en-US" sz="2400" i="1"/>
                          </m:ctrlPr>
                        </m:accPr>
                        <m:e>
                          <m:r>
                            <a:rPr lang="en-US" sz="2400" i="1"/>
                            <m:t>𝑦</m:t>
                          </m:r>
                        </m:e>
                      </m:acc>
                      <m:r>
                        <a:rPr lang="en-US" sz="2400" i="1"/>
                        <m:t>=</m:t>
                      </m:r>
                      <m:f>
                        <m:fPr>
                          <m:ctrlPr>
                            <a:rPr lang="en-US" sz="2400" i="1"/>
                          </m:ctrlPr>
                        </m:fPr>
                        <m:num>
                          <m:r>
                            <a:rPr lang="en-US" sz="2400" i="1"/>
                            <m:t>1</m:t>
                          </m:r>
                        </m:num>
                        <m:den>
                          <m:r>
                            <a:rPr lang="en-US" sz="2400" i="1"/>
                            <m:t>7</m:t>
                          </m:r>
                          <m:r>
                            <a:rPr lang="en-US" sz="2400" i="1"/>
                            <m:t>𝑚</m:t>
                          </m:r>
                        </m:den>
                      </m:f>
                      <m:r>
                        <a:rPr lang="en-US" sz="2400" i="1"/>
                        <m:t>(−</m:t>
                      </m:r>
                      <m:sSub>
                        <m:sSubPr>
                          <m:ctrlPr>
                            <a:rPr lang="en-US" sz="2400" i="1"/>
                          </m:ctrlPr>
                        </m:sSubPr>
                        <m:e>
                          <m:r>
                            <a:rPr lang="en-US" sz="2400" i="1"/>
                            <m:t>𝑝</m:t>
                          </m:r>
                        </m:e>
                        <m:sub>
                          <m:r>
                            <a:rPr lang="en-US" sz="2400" i="1"/>
                            <m:t>𝑥</m:t>
                          </m:r>
                        </m:sub>
                      </m:sSub>
                      <m:r>
                        <a:rPr lang="en-US" sz="2400" i="1"/>
                        <m:t>+3</m:t>
                      </m:r>
                      <m:sSub>
                        <m:sSubPr>
                          <m:ctrlPr>
                            <a:rPr lang="en-US" sz="2400" i="1"/>
                          </m:ctrlPr>
                        </m:sSubPr>
                        <m:e>
                          <m:r>
                            <a:rPr lang="en-US" sz="2400" i="1"/>
                            <m:t>𝑝</m:t>
                          </m:r>
                        </m:e>
                        <m:sub>
                          <m:r>
                            <a:rPr lang="en-US" sz="2400" i="1"/>
                            <m:t>𝑦</m:t>
                          </m:r>
                        </m:sub>
                      </m:sSub>
                      <m:r>
                        <a:rPr lang="en-US" sz="2400" i="1"/>
                        <m:t>)</m:t>
                      </m:r>
                    </m:oMath>
                  </m:oMathPara>
                </a14:m>
                <a:endParaRPr lang="en-US" sz="2400" dirty="0"/>
              </a:p>
              <a:p>
                <a:r>
                  <a:rPr lang="en-US" sz="2400" dirty="0"/>
                  <a:t>Using these expressions to eliminate </a:t>
                </a:r>
                <a14:m>
                  <m:oMath xmlns:m="http://schemas.openxmlformats.org/officeDocument/2006/math">
                    <m:acc>
                      <m:accPr>
                        <m:chr m:val="̇"/>
                        <m:ctrlPr>
                          <a:rPr lang="en-US" sz="2400" i="1"/>
                        </m:ctrlPr>
                      </m:accPr>
                      <m:e>
                        <m:r>
                          <a:rPr lang="en-US" sz="2400" i="1"/>
                          <m:t>𝑥</m:t>
                        </m:r>
                      </m:e>
                    </m:acc>
                  </m:oMath>
                </a14:m>
                <a:r>
                  <a:rPr lang="en-US" sz="2400" dirty="0"/>
                  <a:t> and </a:t>
                </a:r>
                <a14:m>
                  <m:oMath xmlns:m="http://schemas.openxmlformats.org/officeDocument/2006/math">
                    <m:acc>
                      <m:accPr>
                        <m:chr m:val="̇"/>
                        <m:ctrlPr>
                          <a:rPr lang="en-US" sz="2400" i="1"/>
                        </m:ctrlPr>
                      </m:accPr>
                      <m:e>
                        <m:r>
                          <a:rPr lang="en-US" sz="2400" i="1"/>
                          <m:t>𝑦</m:t>
                        </m:r>
                      </m:e>
                    </m:acc>
                  </m:oMath>
                </a14:m>
                <a:r>
                  <a:rPr lang="en-US" sz="2400" dirty="0"/>
                  <a:t> in favor of </a:t>
                </a:r>
                <a14:m>
                  <m:oMath xmlns:m="http://schemas.openxmlformats.org/officeDocument/2006/math">
                    <m:sSub>
                      <m:sSubPr>
                        <m:ctrlPr>
                          <a:rPr lang="en-US" sz="2400" i="1"/>
                        </m:ctrlPr>
                      </m:sSubPr>
                      <m:e>
                        <m:r>
                          <a:rPr lang="en-US" sz="2400" i="1"/>
                          <m:t>𝑝</m:t>
                        </m:r>
                      </m:e>
                      <m:sub>
                        <m:r>
                          <a:rPr lang="en-US" sz="2400" i="1"/>
                          <m:t>𝑥</m:t>
                        </m:r>
                      </m:sub>
                    </m:sSub>
                  </m:oMath>
                </a14:m>
                <a:r>
                  <a:rPr lang="en-US" sz="2400" i="1" dirty="0"/>
                  <a:t> </a:t>
                </a:r>
                <a:r>
                  <a:rPr lang="en-US" sz="2400" dirty="0"/>
                  <a:t>and </a:t>
                </a:r>
                <a14:m>
                  <m:oMath xmlns:m="http://schemas.openxmlformats.org/officeDocument/2006/math">
                    <m:sSub>
                      <m:sSubPr>
                        <m:ctrlPr>
                          <a:rPr lang="en-US" sz="2400" i="1"/>
                        </m:ctrlPr>
                      </m:sSubPr>
                      <m:e>
                        <m:r>
                          <a:rPr lang="en-US" sz="2400" i="1"/>
                          <m:t>𝑝</m:t>
                        </m:r>
                      </m:e>
                      <m:sub>
                        <m:r>
                          <a:rPr lang="en-US" sz="2400" i="1"/>
                          <m:t>𝑦</m:t>
                        </m:r>
                      </m:sub>
                    </m:sSub>
                  </m:oMath>
                </a14:m>
                <a:r>
                  <a:rPr lang="en-US" sz="2400" dirty="0"/>
                  <a:t>, you can verify that the Hamiltonian is</a:t>
                </a:r>
              </a:p>
              <a:p>
                <a:pPr/>
                <a14:m>
                  <m:oMathPara xmlns:m="http://schemas.openxmlformats.org/officeDocument/2006/math">
                    <m:oMathParaPr>
                      <m:jc m:val="centerGroup"/>
                    </m:oMathParaPr>
                    <m:oMath xmlns:m="http://schemas.openxmlformats.org/officeDocument/2006/math">
                      <m:r>
                        <a:rPr lang="en-US" sz="2400" i="1"/>
                        <m:t>𝐻</m:t>
                      </m:r>
                      <m:r>
                        <a:rPr lang="en-US" sz="2400" i="1"/>
                        <m:t>=</m:t>
                      </m:r>
                      <m:f>
                        <m:fPr>
                          <m:ctrlPr>
                            <a:rPr lang="en-US" sz="2400" i="1"/>
                          </m:ctrlPr>
                        </m:fPr>
                        <m:num>
                          <m:r>
                            <a:rPr lang="en-US" sz="2400" i="1"/>
                            <m:t>3</m:t>
                          </m:r>
                        </m:num>
                        <m:den>
                          <m:r>
                            <a:rPr lang="en-US" sz="2400" i="1"/>
                            <m:t>4</m:t>
                          </m:r>
                        </m:den>
                      </m:f>
                      <m:r>
                        <a:rPr lang="en-US" sz="2400" i="1"/>
                        <m:t>𝑚</m:t>
                      </m:r>
                      <m:sSup>
                        <m:sSupPr>
                          <m:ctrlPr>
                            <a:rPr lang="en-US" sz="2400" i="1"/>
                          </m:ctrlPr>
                        </m:sSupPr>
                        <m:e>
                          <m:acc>
                            <m:accPr>
                              <m:chr m:val="̇"/>
                              <m:ctrlPr>
                                <a:rPr lang="en-US" sz="2400" i="1"/>
                              </m:ctrlPr>
                            </m:accPr>
                            <m:e>
                              <m:r>
                                <a:rPr lang="en-US" sz="2400" i="1"/>
                                <m:t>𝑥</m:t>
                              </m:r>
                            </m:e>
                          </m:acc>
                        </m:e>
                        <m:sup>
                          <m:r>
                            <a:rPr lang="en-US" sz="2400" i="1"/>
                            <m:t>2</m:t>
                          </m:r>
                        </m:sup>
                      </m:sSup>
                      <m:r>
                        <a:rPr lang="en-US" sz="2400" i="1"/>
                        <m:t>+</m:t>
                      </m:r>
                      <m:f>
                        <m:fPr>
                          <m:ctrlPr>
                            <a:rPr lang="en-US" sz="2400" i="1"/>
                          </m:ctrlPr>
                        </m:fPr>
                        <m:num>
                          <m:r>
                            <a:rPr lang="en-US" sz="2400" i="1"/>
                            <m:t>1</m:t>
                          </m:r>
                        </m:num>
                        <m:den>
                          <m:r>
                            <a:rPr lang="en-US" sz="2400" i="1"/>
                            <m:t>2</m:t>
                          </m:r>
                        </m:den>
                      </m:f>
                      <m:r>
                        <a:rPr lang="en-US" sz="2400" i="1"/>
                        <m:t>𝑚</m:t>
                      </m:r>
                      <m:acc>
                        <m:accPr>
                          <m:chr m:val="̇"/>
                          <m:ctrlPr>
                            <a:rPr lang="en-US" sz="2400" i="1"/>
                          </m:ctrlPr>
                        </m:accPr>
                        <m:e>
                          <m:r>
                            <a:rPr lang="en-US" sz="2400" i="1"/>
                            <m:t>𝑥</m:t>
                          </m:r>
                        </m:e>
                      </m:acc>
                      <m:acc>
                        <m:accPr>
                          <m:chr m:val="̇"/>
                          <m:ctrlPr>
                            <a:rPr lang="en-US" sz="2400" i="1"/>
                          </m:ctrlPr>
                        </m:accPr>
                        <m:e>
                          <m:r>
                            <a:rPr lang="en-US" sz="2400" i="1"/>
                            <m:t>𝑦</m:t>
                          </m:r>
                        </m:e>
                      </m:acc>
                      <m:r>
                        <a:rPr lang="en-US" sz="2400" i="1"/>
                        <m:t>+</m:t>
                      </m:r>
                      <m:f>
                        <m:fPr>
                          <m:ctrlPr>
                            <a:rPr lang="en-US" sz="2400" i="1"/>
                          </m:ctrlPr>
                        </m:fPr>
                        <m:num>
                          <m:r>
                            <a:rPr lang="en-US" sz="2400" i="1"/>
                            <m:t>5</m:t>
                          </m:r>
                        </m:num>
                        <m:den>
                          <m:r>
                            <a:rPr lang="en-US" sz="2400" i="1"/>
                            <m:t>4</m:t>
                          </m:r>
                        </m:den>
                      </m:f>
                      <m:r>
                        <a:rPr lang="en-US" sz="2400" i="1"/>
                        <m:t>𝑚</m:t>
                      </m:r>
                      <m:sSup>
                        <m:sSupPr>
                          <m:ctrlPr>
                            <a:rPr lang="en-US" sz="2400" i="1"/>
                          </m:ctrlPr>
                        </m:sSupPr>
                        <m:e>
                          <m:acc>
                            <m:accPr>
                              <m:chr m:val="̇"/>
                              <m:ctrlPr>
                                <a:rPr lang="en-US" sz="2400" i="1"/>
                              </m:ctrlPr>
                            </m:accPr>
                            <m:e>
                              <m:r>
                                <a:rPr lang="en-US" sz="2400" i="1"/>
                                <m:t>𝑦</m:t>
                              </m:r>
                            </m:e>
                          </m:acc>
                        </m:e>
                        <m:sup>
                          <m:r>
                            <a:rPr lang="en-US" sz="2400" i="1"/>
                            <m:t>2</m:t>
                          </m:r>
                        </m:sup>
                      </m:sSup>
                      <m:r>
                        <a:rPr lang="en-US" sz="2400" i="1"/>
                        <m:t>+</m:t>
                      </m:r>
                      <m:r>
                        <a:rPr lang="en-US" sz="2400" i="1"/>
                        <m:t>𝑚𝑔𝑦</m:t>
                      </m:r>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762000" y="457200"/>
                <a:ext cx="7620000" cy="5984074"/>
              </a:xfrm>
              <a:prstGeom prst="rect">
                <a:avLst/>
              </a:prstGeom>
              <a:blipFill rotWithShape="1">
                <a:blip r:embed="rId2" cstate="print"/>
                <a:stretch>
                  <a:fillRect l="-1200" t="-815"/>
                </a:stretch>
              </a:blipFill>
            </p:spPr>
            <p:txBody>
              <a:bodyPr/>
              <a:lstStyle/>
              <a:p>
                <a:r>
                  <a:rPr lang="en-US">
                    <a:noFill/>
                  </a:rPr>
                  <a:t> </a:t>
                </a:r>
              </a:p>
            </p:txBody>
          </p:sp>
        </mc:Fallback>
      </mc:AlternateContent>
    </p:spTree>
    <p:extLst>
      <p:ext uri="{BB962C8B-B14F-4D97-AF65-F5344CB8AC3E}">
        <p14:creationId xmlns:p14="http://schemas.microsoft.com/office/powerpoint/2010/main" xmlns="" val="21406409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754326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762000" y="533400"/>
                <a:ext cx="7924800" cy="5581271"/>
              </a:xfrm>
              <a:prstGeom prst="rect">
                <a:avLst/>
              </a:prstGeom>
            </p:spPr>
            <p:txBody>
              <a:bodyPr wrap="square">
                <a:spAutoFit/>
              </a:bodyPr>
              <a:lstStyle/>
              <a:p>
                <a:r>
                  <a:rPr lang="en-US" sz="2400" dirty="0" smtClean="0"/>
                  <a:t>The four Hamilton's equations are then</a:t>
                </a:r>
              </a:p>
              <a:p>
                <a:pPr/>
                <a14:m>
                  <m:oMathPara xmlns:m="http://schemas.openxmlformats.org/officeDocument/2006/math">
                    <m:oMathParaPr>
                      <m:jc m:val="centerGroup"/>
                    </m:oMathParaPr>
                    <m:oMath xmlns:m="http://schemas.openxmlformats.org/officeDocument/2006/math">
                      <m:acc>
                        <m:accPr>
                          <m:chr m:val="̇"/>
                          <m:ctrlPr>
                            <a:rPr lang="en-US" sz="2400" i="1"/>
                          </m:ctrlPr>
                        </m:accPr>
                        <m:e>
                          <m:r>
                            <a:rPr lang="en-US" sz="2400" i="1"/>
                            <m:t>𝑥</m:t>
                          </m:r>
                        </m:e>
                      </m:acc>
                      <m:r>
                        <a:rPr lang="en-US" sz="2400" i="1"/>
                        <m:t>=</m:t>
                      </m:r>
                      <m:f>
                        <m:fPr>
                          <m:ctrlPr>
                            <a:rPr lang="en-US" sz="2400" i="1"/>
                          </m:ctrlPr>
                        </m:fPr>
                        <m:num>
                          <m:r>
                            <a:rPr lang="en-US" sz="2400" i="1"/>
                            <m:t>𝜕</m:t>
                          </m:r>
                          <m:r>
                            <a:rPr lang="en-US" sz="2400" i="1"/>
                            <m:t>𝐻</m:t>
                          </m:r>
                        </m:num>
                        <m:den>
                          <m:r>
                            <a:rPr lang="en-US" sz="2400" i="1"/>
                            <m:t>𝜕</m:t>
                          </m:r>
                          <m:sSub>
                            <m:sSubPr>
                              <m:ctrlPr>
                                <a:rPr lang="en-US" sz="2400" i="1"/>
                              </m:ctrlPr>
                            </m:sSubPr>
                            <m:e>
                              <m:r>
                                <a:rPr lang="en-US" sz="2400" i="1"/>
                                <m:t>𝑝</m:t>
                              </m:r>
                            </m:e>
                            <m:sub>
                              <m:r>
                                <a:rPr lang="en-US" sz="2400" i="1"/>
                                <m:t>𝑥</m:t>
                              </m:r>
                            </m:sub>
                          </m:sSub>
                        </m:den>
                      </m:f>
                      <m:r>
                        <a:rPr lang="en-US" sz="2400" i="1"/>
                        <m:t>⇒</m:t>
                      </m:r>
                      <m:acc>
                        <m:accPr>
                          <m:chr m:val="̇"/>
                          <m:ctrlPr>
                            <a:rPr lang="en-US" sz="2400" i="1"/>
                          </m:ctrlPr>
                        </m:accPr>
                        <m:e>
                          <m:r>
                            <a:rPr lang="en-US" sz="2400" i="1"/>
                            <m:t>𝑥</m:t>
                          </m:r>
                        </m:e>
                      </m:acc>
                      <m:r>
                        <a:rPr lang="en-US" sz="2400" i="1"/>
                        <m:t>=</m:t>
                      </m:r>
                      <m:f>
                        <m:fPr>
                          <m:ctrlPr>
                            <a:rPr lang="en-US" sz="2400" i="1"/>
                          </m:ctrlPr>
                        </m:fPr>
                        <m:num>
                          <m:r>
                            <a:rPr lang="en-US" sz="2400" i="1"/>
                            <m:t>1</m:t>
                          </m:r>
                        </m:num>
                        <m:den>
                          <m:r>
                            <a:rPr lang="en-US" sz="2400" i="1"/>
                            <m:t>7</m:t>
                          </m:r>
                          <m:r>
                            <a:rPr lang="en-US" sz="2400" i="1"/>
                            <m:t>𝑚</m:t>
                          </m:r>
                        </m:den>
                      </m:f>
                      <m:r>
                        <a:rPr lang="en-US" sz="2400" i="1"/>
                        <m:t>(5</m:t>
                      </m:r>
                      <m:sSub>
                        <m:sSubPr>
                          <m:ctrlPr>
                            <a:rPr lang="en-US" sz="2400" i="1"/>
                          </m:ctrlPr>
                        </m:sSubPr>
                        <m:e>
                          <m:r>
                            <a:rPr lang="en-US" sz="2400" i="1"/>
                            <m:t>𝑝</m:t>
                          </m:r>
                        </m:e>
                        <m:sub>
                          <m:r>
                            <a:rPr lang="en-US" sz="2400" i="1"/>
                            <m:t>𝑥</m:t>
                          </m:r>
                        </m:sub>
                      </m:sSub>
                      <m:r>
                        <a:rPr lang="en-US" sz="2400" i="1"/>
                        <m:t>−</m:t>
                      </m:r>
                      <m:sSub>
                        <m:sSubPr>
                          <m:ctrlPr>
                            <a:rPr lang="en-US" sz="2400" i="1"/>
                          </m:ctrlPr>
                        </m:sSubPr>
                        <m:e>
                          <m:r>
                            <a:rPr lang="en-US" sz="2400" i="1"/>
                            <m:t>𝑝</m:t>
                          </m:r>
                        </m:e>
                        <m:sub>
                          <m:r>
                            <a:rPr lang="en-US" sz="2400" i="1"/>
                            <m:t>𝑦</m:t>
                          </m:r>
                        </m:sub>
                      </m:sSub>
                      <m:r>
                        <a:rPr lang="en-US" sz="2400" i="1"/>
                        <m:t>),</m:t>
                      </m:r>
                      <m:acc>
                        <m:accPr>
                          <m:chr m:val="̇"/>
                          <m:ctrlPr>
                            <a:rPr lang="en-US" sz="2400" i="1"/>
                          </m:ctrlPr>
                        </m:accPr>
                        <m:e>
                          <m:r>
                            <a:rPr lang="en-US" sz="2400" i="1"/>
                            <m:t>𝑦</m:t>
                          </m:r>
                        </m:e>
                      </m:acc>
                      <m:r>
                        <a:rPr lang="en-US" sz="2400" i="1"/>
                        <m:t>=</m:t>
                      </m:r>
                      <m:f>
                        <m:fPr>
                          <m:ctrlPr>
                            <a:rPr lang="en-US" sz="2400" i="1"/>
                          </m:ctrlPr>
                        </m:fPr>
                        <m:num>
                          <m:r>
                            <a:rPr lang="en-US" sz="2400" i="1"/>
                            <m:t>𝜕</m:t>
                          </m:r>
                          <m:r>
                            <a:rPr lang="en-US" sz="2400" i="1"/>
                            <m:t>𝐻</m:t>
                          </m:r>
                        </m:num>
                        <m:den>
                          <m:r>
                            <a:rPr lang="en-US" sz="2400" i="1"/>
                            <m:t>𝜕</m:t>
                          </m:r>
                          <m:sSub>
                            <m:sSubPr>
                              <m:ctrlPr>
                                <a:rPr lang="en-US" sz="2400" i="1"/>
                              </m:ctrlPr>
                            </m:sSubPr>
                            <m:e>
                              <m:r>
                                <a:rPr lang="en-US" sz="2400" i="1"/>
                                <m:t>𝑝</m:t>
                              </m:r>
                            </m:e>
                            <m:sub>
                              <m:r>
                                <a:rPr lang="en-US" sz="2400" i="1"/>
                                <m:t>𝑦</m:t>
                              </m:r>
                            </m:sub>
                          </m:sSub>
                        </m:den>
                      </m:f>
                      <m:r>
                        <a:rPr lang="en-US" sz="2400" i="1"/>
                        <m:t>⇒</m:t>
                      </m:r>
                      <m:acc>
                        <m:accPr>
                          <m:chr m:val="̇"/>
                          <m:ctrlPr>
                            <a:rPr lang="en-US" sz="2400" i="1"/>
                          </m:ctrlPr>
                        </m:accPr>
                        <m:e>
                          <m:r>
                            <a:rPr lang="en-US" sz="2400" i="1"/>
                            <m:t>𝑦</m:t>
                          </m:r>
                        </m:e>
                      </m:acc>
                      <m:r>
                        <a:rPr lang="en-US" sz="2400" i="1"/>
                        <m:t>=</m:t>
                      </m:r>
                      <m:f>
                        <m:fPr>
                          <m:ctrlPr>
                            <a:rPr lang="en-US" sz="2400" i="1"/>
                          </m:ctrlPr>
                        </m:fPr>
                        <m:num>
                          <m:r>
                            <a:rPr lang="en-US" sz="2400" i="1"/>
                            <m:t>1</m:t>
                          </m:r>
                        </m:num>
                        <m:den>
                          <m:r>
                            <a:rPr lang="en-US" sz="2400" i="1"/>
                            <m:t>𝑚</m:t>
                          </m:r>
                        </m:den>
                      </m:f>
                      <m:d>
                        <m:dPr>
                          <m:ctrlPr>
                            <a:rPr lang="en-US" sz="2400" i="1"/>
                          </m:ctrlPr>
                        </m:dPr>
                        <m:e>
                          <m:r>
                            <a:rPr lang="en-US" sz="2400" i="1"/>
                            <m:t>−</m:t>
                          </m:r>
                          <m:sSub>
                            <m:sSubPr>
                              <m:ctrlPr>
                                <a:rPr lang="en-US" sz="2400" i="1"/>
                              </m:ctrlPr>
                            </m:sSubPr>
                            <m:e>
                              <m:r>
                                <a:rPr lang="en-US" sz="2400" i="1"/>
                                <m:t>𝑝</m:t>
                              </m:r>
                            </m:e>
                            <m:sub>
                              <m:r>
                                <a:rPr lang="en-US" sz="2400" i="1"/>
                                <m:t>𝑥</m:t>
                              </m:r>
                            </m:sub>
                          </m:sSub>
                          <m:r>
                            <a:rPr lang="en-US" sz="2400" i="1"/>
                            <m:t>+</m:t>
                          </m:r>
                          <m:sSub>
                            <m:sSubPr>
                              <m:ctrlPr>
                                <a:rPr lang="en-US" sz="2400" i="1"/>
                              </m:ctrlPr>
                            </m:sSubPr>
                            <m:e>
                              <m:r>
                                <a:rPr lang="en-US" sz="2400" i="1"/>
                                <m:t>3</m:t>
                              </m:r>
                              <m:r>
                                <a:rPr lang="en-US" sz="2400" i="1"/>
                                <m:t>𝑝</m:t>
                              </m:r>
                            </m:e>
                            <m:sub>
                              <m:r>
                                <a:rPr lang="en-US" sz="2400" i="1"/>
                                <m:t>𝑦</m:t>
                              </m:r>
                            </m:sub>
                          </m:sSub>
                        </m:e>
                      </m:d>
                    </m:oMath>
                  </m:oMathPara>
                </a14:m>
                <a:endParaRPr lang="en-US" sz="2400" dirty="0"/>
              </a:p>
              <a:p>
                <a:pPr/>
                <a14:m>
                  <m:oMathPara xmlns:m="http://schemas.openxmlformats.org/officeDocument/2006/math">
                    <m:oMathParaPr>
                      <m:jc m:val="centerGroup"/>
                    </m:oMathParaPr>
                    <m:oMath xmlns:m="http://schemas.openxmlformats.org/officeDocument/2006/math">
                      <m:sSub>
                        <m:sSubPr>
                          <m:ctrlPr>
                            <a:rPr lang="en-US" sz="2400" i="1"/>
                          </m:ctrlPr>
                        </m:sSubPr>
                        <m:e>
                          <m:acc>
                            <m:accPr>
                              <m:chr m:val="̇"/>
                              <m:ctrlPr>
                                <a:rPr lang="en-US" sz="2400" i="1"/>
                              </m:ctrlPr>
                            </m:accPr>
                            <m:e>
                              <m:r>
                                <a:rPr lang="en-US" sz="2400" i="1"/>
                                <m:t>𝑝</m:t>
                              </m:r>
                            </m:e>
                          </m:acc>
                        </m:e>
                        <m:sub>
                          <m:r>
                            <a:rPr lang="en-US" sz="2400" i="1"/>
                            <m:t>𝑥</m:t>
                          </m:r>
                        </m:sub>
                      </m:sSub>
                      <m:r>
                        <a:rPr lang="en-US" sz="2400" i="1"/>
                        <m:t>=−</m:t>
                      </m:r>
                      <m:f>
                        <m:fPr>
                          <m:ctrlPr>
                            <a:rPr lang="en-US" sz="2400" i="1"/>
                          </m:ctrlPr>
                        </m:fPr>
                        <m:num>
                          <m:r>
                            <a:rPr lang="en-US" sz="2400" i="1"/>
                            <m:t>𝜕</m:t>
                          </m:r>
                          <m:r>
                            <a:rPr lang="en-US" sz="2400" i="1"/>
                            <m:t>𝐻</m:t>
                          </m:r>
                        </m:num>
                        <m:den>
                          <m:r>
                            <a:rPr lang="en-US" sz="2400" i="1"/>
                            <m:t>𝜕</m:t>
                          </m:r>
                          <m:r>
                            <a:rPr lang="en-US" sz="2400" i="1"/>
                            <m:t>𝑥</m:t>
                          </m:r>
                        </m:den>
                      </m:f>
                      <m:r>
                        <a:rPr lang="en-US" sz="2400" i="1"/>
                        <m:t>⇒</m:t>
                      </m:r>
                      <m:sSub>
                        <m:sSubPr>
                          <m:ctrlPr>
                            <a:rPr lang="en-US" sz="2400" i="1"/>
                          </m:ctrlPr>
                        </m:sSubPr>
                        <m:e>
                          <m:acc>
                            <m:accPr>
                              <m:chr m:val="̇"/>
                              <m:ctrlPr>
                                <a:rPr lang="en-US" sz="2400" i="1"/>
                              </m:ctrlPr>
                            </m:accPr>
                            <m:e>
                              <m:r>
                                <a:rPr lang="en-US" sz="2400" i="1"/>
                                <m:t>𝑝</m:t>
                              </m:r>
                            </m:e>
                          </m:acc>
                        </m:e>
                        <m:sub>
                          <m:r>
                            <a:rPr lang="en-US" sz="2400" i="1"/>
                            <m:t>𝑥</m:t>
                          </m:r>
                        </m:sub>
                      </m:sSub>
                      <m:r>
                        <a:rPr lang="en-US" sz="2400" i="1"/>
                        <m:t>=0,</m:t>
                      </m:r>
                      <m:sSub>
                        <m:sSubPr>
                          <m:ctrlPr>
                            <a:rPr lang="en-US" sz="2400" i="1"/>
                          </m:ctrlPr>
                        </m:sSubPr>
                        <m:e>
                          <m:acc>
                            <m:accPr>
                              <m:chr m:val="̇"/>
                              <m:ctrlPr>
                                <a:rPr lang="en-US" sz="2400" i="1"/>
                              </m:ctrlPr>
                            </m:accPr>
                            <m:e>
                              <m:r>
                                <a:rPr lang="en-US" sz="2400" i="1"/>
                                <m:t>𝑝</m:t>
                              </m:r>
                            </m:e>
                          </m:acc>
                        </m:e>
                        <m:sub>
                          <m:r>
                            <a:rPr lang="en-US" sz="2400" i="1"/>
                            <m:t>𝑦</m:t>
                          </m:r>
                        </m:sub>
                      </m:sSub>
                      <m:r>
                        <a:rPr lang="en-US" sz="2400" i="1"/>
                        <m:t>=−</m:t>
                      </m:r>
                      <m:f>
                        <m:fPr>
                          <m:ctrlPr>
                            <a:rPr lang="en-US" sz="2400" i="1"/>
                          </m:ctrlPr>
                        </m:fPr>
                        <m:num>
                          <m:r>
                            <a:rPr lang="en-US" sz="2400" i="1"/>
                            <m:t>𝜕</m:t>
                          </m:r>
                          <m:r>
                            <a:rPr lang="en-US" sz="2400" i="1"/>
                            <m:t>𝐻</m:t>
                          </m:r>
                        </m:num>
                        <m:den>
                          <m:r>
                            <a:rPr lang="en-US" sz="2400" i="1"/>
                            <m:t>𝜕</m:t>
                          </m:r>
                          <m:r>
                            <a:rPr lang="en-US" sz="2400" i="1"/>
                            <m:t>𝑦</m:t>
                          </m:r>
                        </m:den>
                      </m:f>
                      <m:r>
                        <a:rPr lang="en-US" sz="2400" i="1"/>
                        <m:t>⇒</m:t>
                      </m:r>
                      <m:sSub>
                        <m:sSubPr>
                          <m:ctrlPr>
                            <a:rPr lang="en-US" sz="2400" i="1"/>
                          </m:ctrlPr>
                        </m:sSubPr>
                        <m:e>
                          <m:acc>
                            <m:accPr>
                              <m:chr m:val="̇"/>
                              <m:ctrlPr>
                                <a:rPr lang="en-US" sz="2400" i="1"/>
                              </m:ctrlPr>
                            </m:accPr>
                            <m:e>
                              <m:r>
                                <a:rPr lang="en-US" sz="2400" i="1"/>
                                <m:t>𝑝</m:t>
                              </m:r>
                            </m:e>
                          </m:acc>
                        </m:e>
                        <m:sub>
                          <m:r>
                            <a:rPr lang="en-US" sz="2400" i="1"/>
                            <m:t>𝑦</m:t>
                          </m:r>
                        </m:sub>
                      </m:sSub>
                      <m:r>
                        <a:rPr lang="en-US" sz="2400" i="1"/>
                        <m:t>=−</m:t>
                      </m:r>
                      <m:r>
                        <a:rPr lang="en-US" sz="2400" i="1"/>
                        <m:t>𝑚𝑔</m:t>
                      </m:r>
                      <m:r>
                        <a:rPr lang="en-US" sz="2400" i="1"/>
                        <m:t>.</m:t>
                      </m:r>
                    </m:oMath>
                  </m:oMathPara>
                </a14:m>
                <a:endParaRPr lang="en-US" sz="2400" dirty="0"/>
              </a:p>
              <a:p>
                <a:r>
                  <a:rPr lang="en-US" sz="2400" dirty="0"/>
                  <a:t>The third and fourth are identical to the Euler-Lagrange equations,</a:t>
                </a:r>
              </a:p>
              <a:p>
                <a:pPr/>
                <a14:m>
                  <m:oMathPara xmlns:m="http://schemas.openxmlformats.org/officeDocument/2006/math">
                    <m:oMathParaPr>
                      <m:jc m:val="centerGroup"/>
                    </m:oMathParaPr>
                    <m:oMath xmlns:m="http://schemas.openxmlformats.org/officeDocument/2006/math">
                      <m:f>
                        <m:fPr>
                          <m:ctrlPr>
                            <a:rPr lang="en-US" sz="2400" i="1"/>
                          </m:ctrlPr>
                        </m:fPr>
                        <m:num>
                          <m:r>
                            <a:rPr lang="en-US" sz="2400" i="1"/>
                            <m:t>𝑑</m:t>
                          </m:r>
                        </m:num>
                        <m:den>
                          <m:r>
                            <a:rPr lang="en-US" sz="2400" i="1"/>
                            <m:t>𝑑𝑡</m:t>
                          </m:r>
                        </m:den>
                      </m:f>
                      <m:d>
                        <m:dPr>
                          <m:ctrlPr>
                            <a:rPr lang="en-US" sz="2400" i="1"/>
                          </m:ctrlPr>
                        </m:dPr>
                        <m:e>
                          <m:f>
                            <m:fPr>
                              <m:ctrlPr>
                                <a:rPr lang="en-US" sz="2400" i="1"/>
                              </m:ctrlPr>
                            </m:fPr>
                            <m:num>
                              <m:r>
                                <a:rPr lang="en-US" sz="2400" i="1"/>
                                <m:t>𝜕</m:t>
                              </m:r>
                              <m:r>
                                <a:rPr lang="en-US" sz="2400" i="1"/>
                                <m:t>𝐿</m:t>
                              </m:r>
                            </m:num>
                            <m:den>
                              <m:r>
                                <a:rPr lang="en-US" sz="2400" i="1"/>
                                <m:t>𝜕</m:t>
                              </m:r>
                              <m:acc>
                                <m:accPr>
                                  <m:chr m:val="̇"/>
                                  <m:ctrlPr>
                                    <a:rPr lang="en-US" sz="2400" i="1"/>
                                  </m:ctrlPr>
                                </m:accPr>
                                <m:e>
                                  <m:r>
                                    <a:rPr lang="en-US" sz="2400" i="1"/>
                                    <m:t>𝑥</m:t>
                                  </m:r>
                                </m:e>
                              </m:acc>
                            </m:den>
                          </m:f>
                        </m:e>
                      </m:d>
                      <m:r>
                        <a:rPr lang="en-US" sz="2400" i="1"/>
                        <m:t>=</m:t>
                      </m:r>
                      <m:f>
                        <m:fPr>
                          <m:ctrlPr>
                            <a:rPr lang="en-US" sz="2400" i="1"/>
                          </m:ctrlPr>
                        </m:fPr>
                        <m:num>
                          <m:r>
                            <a:rPr lang="en-US" sz="2400" i="1"/>
                            <m:t>𝜕</m:t>
                          </m:r>
                          <m:r>
                            <a:rPr lang="en-US" sz="2400" i="1"/>
                            <m:t>𝐿</m:t>
                          </m:r>
                        </m:num>
                        <m:den>
                          <m:r>
                            <a:rPr lang="en-US" sz="2400" i="1"/>
                            <m:t>𝜕</m:t>
                          </m:r>
                          <m:r>
                            <a:rPr lang="en-US" sz="2400" i="1"/>
                            <m:t>𝑥</m:t>
                          </m:r>
                        </m:den>
                      </m:f>
                      <m:r>
                        <a:rPr lang="en-US" sz="2400" i="1"/>
                        <m:t>⇒</m:t>
                      </m:r>
                      <m:f>
                        <m:fPr>
                          <m:ctrlPr>
                            <a:rPr lang="en-US" sz="2400" i="1"/>
                          </m:ctrlPr>
                        </m:fPr>
                        <m:num>
                          <m:r>
                            <a:rPr lang="en-US" sz="2400" i="1"/>
                            <m:t>𝑑</m:t>
                          </m:r>
                          <m:sSub>
                            <m:sSubPr>
                              <m:ctrlPr>
                                <a:rPr lang="en-US" sz="2400" i="1"/>
                              </m:ctrlPr>
                            </m:sSubPr>
                            <m:e>
                              <m:r>
                                <a:rPr lang="en-US" sz="2400" i="1"/>
                                <m:t>𝑝</m:t>
                              </m:r>
                            </m:e>
                            <m:sub>
                              <m:r>
                                <a:rPr lang="en-US" sz="2400" i="1"/>
                                <m:t>𝑥</m:t>
                              </m:r>
                            </m:sub>
                          </m:sSub>
                        </m:num>
                        <m:den>
                          <m:r>
                            <a:rPr lang="en-US" sz="2400" i="1"/>
                            <m:t>𝑑𝑡</m:t>
                          </m:r>
                        </m:den>
                      </m:f>
                      <m:r>
                        <a:rPr lang="en-US" sz="2400" i="1"/>
                        <m:t>=</m:t>
                      </m:r>
                      <m:f>
                        <m:fPr>
                          <m:ctrlPr>
                            <a:rPr lang="en-US" sz="2400" i="1"/>
                          </m:ctrlPr>
                        </m:fPr>
                        <m:num>
                          <m:r>
                            <a:rPr lang="en-US" sz="2400" i="1"/>
                            <m:t>𝜕</m:t>
                          </m:r>
                          <m:r>
                            <a:rPr lang="en-US" sz="2400" i="1"/>
                            <m:t>𝐿</m:t>
                          </m:r>
                        </m:num>
                        <m:den>
                          <m:r>
                            <a:rPr lang="en-US" sz="2400" i="1"/>
                            <m:t>𝜕</m:t>
                          </m:r>
                          <m:r>
                            <a:rPr lang="en-US" sz="2400" i="1"/>
                            <m:t>𝑥</m:t>
                          </m:r>
                        </m:den>
                      </m:f>
                      <m:r>
                        <a:rPr lang="en-US" sz="2400" i="1"/>
                        <m:t>⇒</m:t>
                      </m:r>
                      <m:acc>
                        <m:accPr>
                          <m:chr m:val="̇"/>
                          <m:ctrlPr>
                            <a:rPr lang="en-US" sz="2400" i="1"/>
                          </m:ctrlPr>
                        </m:accPr>
                        <m:e>
                          <m:sSub>
                            <m:sSubPr>
                              <m:ctrlPr>
                                <a:rPr lang="en-US" sz="2400" i="1"/>
                              </m:ctrlPr>
                            </m:sSubPr>
                            <m:e>
                              <m:r>
                                <a:rPr lang="en-US" sz="2400" i="1"/>
                                <m:t>𝑝</m:t>
                              </m:r>
                            </m:e>
                            <m:sub>
                              <m:r>
                                <a:rPr lang="en-US" sz="2400" i="1"/>
                                <m:t>𝑥</m:t>
                              </m:r>
                            </m:sub>
                          </m:sSub>
                        </m:e>
                      </m:acc>
                      <m:r>
                        <a:rPr lang="en-US" sz="2400" i="1"/>
                        <m:t>=0,</m:t>
                      </m:r>
                    </m:oMath>
                  </m:oMathPara>
                </a14:m>
                <a:endParaRPr lang="en-US" sz="2400" dirty="0"/>
              </a:p>
              <a:p>
                <a:r>
                  <a:rPr lang="en-US" sz="2400" i="1" dirty="0"/>
                  <a:t> </a:t>
                </a:r>
                <a:endParaRPr lang="en-US" sz="2400" dirty="0"/>
              </a:p>
              <a:p>
                <a:pPr/>
                <a14:m>
                  <m:oMathPara xmlns:m="http://schemas.openxmlformats.org/officeDocument/2006/math">
                    <m:oMathParaPr>
                      <m:jc m:val="centerGroup"/>
                    </m:oMathParaPr>
                    <m:oMath xmlns:m="http://schemas.openxmlformats.org/officeDocument/2006/math">
                      <m:f>
                        <m:fPr>
                          <m:ctrlPr>
                            <a:rPr lang="en-US" sz="2400" i="1"/>
                          </m:ctrlPr>
                        </m:fPr>
                        <m:num>
                          <m:r>
                            <a:rPr lang="en-US" sz="2400" i="1"/>
                            <m:t>𝑑</m:t>
                          </m:r>
                        </m:num>
                        <m:den>
                          <m:r>
                            <a:rPr lang="en-US" sz="2400" i="1"/>
                            <m:t>𝑑𝑡</m:t>
                          </m:r>
                        </m:den>
                      </m:f>
                      <m:d>
                        <m:dPr>
                          <m:ctrlPr>
                            <a:rPr lang="en-US" sz="2400" i="1"/>
                          </m:ctrlPr>
                        </m:dPr>
                        <m:e>
                          <m:f>
                            <m:fPr>
                              <m:ctrlPr>
                                <a:rPr lang="en-US" sz="2400" i="1"/>
                              </m:ctrlPr>
                            </m:fPr>
                            <m:num>
                              <m:r>
                                <a:rPr lang="en-US" sz="2400" i="1"/>
                                <m:t>𝜕</m:t>
                              </m:r>
                              <m:r>
                                <a:rPr lang="en-US" sz="2400" i="1"/>
                                <m:t>𝐿</m:t>
                              </m:r>
                            </m:num>
                            <m:den>
                              <m:r>
                                <a:rPr lang="en-US" sz="2400" i="1"/>
                                <m:t>𝜕</m:t>
                              </m:r>
                              <m:acc>
                                <m:accPr>
                                  <m:chr m:val="̇"/>
                                  <m:ctrlPr>
                                    <a:rPr lang="en-US" sz="2400" i="1"/>
                                  </m:ctrlPr>
                                </m:accPr>
                                <m:e>
                                  <m:r>
                                    <a:rPr lang="en-US" sz="2400" i="1"/>
                                    <m:t>𝑦</m:t>
                                  </m:r>
                                </m:e>
                              </m:acc>
                            </m:den>
                          </m:f>
                        </m:e>
                      </m:d>
                      <m:r>
                        <a:rPr lang="en-US" sz="2400" i="1"/>
                        <m:t>=</m:t>
                      </m:r>
                      <m:f>
                        <m:fPr>
                          <m:ctrlPr>
                            <a:rPr lang="en-US" sz="2400" i="1"/>
                          </m:ctrlPr>
                        </m:fPr>
                        <m:num>
                          <m:r>
                            <a:rPr lang="en-US" sz="2400" i="1"/>
                            <m:t>𝜕</m:t>
                          </m:r>
                          <m:r>
                            <a:rPr lang="en-US" sz="2400" i="1"/>
                            <m:t>𝐿</m:t>
                          </m:r>
                        </m:num>
                        <m:den>
                          <m:r>
                            <a:rPr lang="en-US" sz="2400" i="1"/>
                            <m:t>𝜕</m:t>
                          </m:r>
                          <m:r>
                            <a:rPr lang="en-US" sz="2400" i="1"/>
                            <m:t>𝑦</m:t>
                          </m:r>
                        </m:den>
                      </m:f>
                      <m:r>
                        <a:rPr lang="en-US" sz="2400" i="1"/>
                        <m:t>⇒</m:t>
                      </m:r>
                      <m:f>
                        <m:fPr>
                          <m:ctrlPr>
                            <a:rPr lang="en-US" sz="2400" i="1"/>
                          </m:ctrlPr>
                        </m:fPr>
                        <m:num>
                          <m:r>
                            <a:rPr lang="en-US" sz="2400" i="1"/>
                            <m:t>𝑑</m:t>
                          </m:r>
                          <m:sSub>
                            <m:sSubPr>
                              <m:ctrlPr>
                                <a:rPr lang="en-US" sz="2400" i="1"/>
                              </m:ctrlPr>
                            </m:sSubPr>
                            <m:e>
                              <m:r>
                                <a:rPr lang="en-US" sz="2400" i="1"/>
                                <m:t>𝑝</m:t>
                              </m:r>
                            </m:e>
                            <m:sub>
                              <m:r>
                                <a:rPr lang="en-US" sz="2400" i="1"/>
                                <m:t>𝑦</m:t>
                              </m:r>
                            </m:sub>
                          </m:sSub>
                        </m:num>
                        <m:den>
                          <m:r>
                            <a:rPr lang="en-US" sz="2400" i="1"/>
                            <m:t>𝑑𝑡</m:t>
                          </m:r>
                        </m:den>
                      </m:f>
                      <m:r>
                        <a:rPr lang="en-US" sz="2400" i="1"/>
                        <m:t>=</m:t>
                      </m:r>
                      <m:f>
                        <m:fPr>
                          <m:ctrlPr>
                            <a:rPr lang="en-US" sz="2400" i="1"/>
                          </m:ctrlPr>
                        </m:fPr>
                        <m:num>
                          <m:r>
                            <a:rPr lang="en-US" sz="2400" i="1"/>
                            <m:t>𝜕</m:t>
                          </m:r>
                          <m:r>
                            <a:rPr lang="en-US" sz="2400" i="1"/>
                            <m:t>𝐿</m:t>
                          </m:r>
                        </m:num>
                        <m:den>
                          <m:r>
                            <a:rPr lang="en-US" sz="2400" i="1"/>
                            <m:t>𝜕</m:t>
                          </m:r>
                          <m:r>
                            <a:rPr lang="en-US" sz="2400" i="1"/>
                            <m:t>𝑦</m:t>
                          </m:r>
                        </m:den>
                      </m:f>
                      <m:r>
                        <a:rPr lang="en-US" sz="2400" i="1"/>
                        <m:t>⇒</m:t>
                      </m:r>
                      <m:acc>
                        <m:accPr>
                          <m:chr m:val="̇"/>
                          <m:ctrlPr>
                            <a:rPr lang="en-US" sz="2400" i="1"/>
                          </m:ctrlPr>
                        </m:accPr>
                        <m:e>
                          <m:sSub>
                            <m:sSubPr>
                              <m:ctrlPr>
                                <a:rPr lang="en-US" sz="2400" i="1"/>
                              </m:ctrlPr>
                            </m:sSubPr>
                            <m:e>
                              <m:r>
                                <a:rPr lang="en-US" sz="2400" i="1"/>
                                <m:t>𝑝</m:t>
                              </m:r>
                            </m:e>
                            <m:sub>
                              <m:r>
                                <a:rPr lang="en-US" sz="2400" i="1"/>
                                <m:t>𝑦</m:t>
                              </m:r>
                            </m:sub>
                          </m:sSub>
                        </m:e>
                      </m:acc>
                      <m:r>
                        <a:rPr lang="en-US" sz="2400" i="1"/>
                        <m:t>=−</m:t>
                      </m:r>
                      <m:r>
                        <a:rPr lang="en-US" sz="2400" i="1"/>
                        <m:t>𝑚𝑔</m:t>
                      </m:r>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762000" y="533400"/>
                <a:ext cx="7924800" cy="5581271"/>
              </a:xfrm>
              <a:prstGeom prst="rect">
                <a:avLst/>
              </a:prstGeom>
              <a:blipFill rotWithShape="1">
                <a:blip r:embed="rId2" cstate="print"/>
                <a:stretch>
                  <a:fillRect l="-1154" t="-874"/>
                </a:stretch>
              </a:blipFill>
            </p:spPr>
            <p:txBody>
              <a:bodyPr/>
              <a:lstStyle/>
              <a:p>
                <a:r>
                  <a:rPr lang="en-US">
                    <a:noFill/>
                  </a:rPr>
                  <a:t> </a:t>
                </a:r>
              </a:p>
            </p:txBody>
          </p:sp>
        </mc:Fallback>
      </mc:AlternateContent>
    </p:spTree>
    <p:extLst>
      <p:ext uri="{BB962C8B-B14F-4D97-AF65-F5344CB8AC3E}">
        <p14:creationId xmlns:p14="http://schemas.microsoft.com/office/powerpoint/2010/main" xmlns="" val="32015900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03277403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2773377"/>
            <a:ext cx="6696744" cy="1015663"/>
          </a:xfrm>
          <a:prstGeom prst="rect">
            <a:avLst/>
          </a:prstGeom>
          <a:noFill/>
        </p:spPr>
        <p:txBody>
          <a:bodyPr wrap="square" rtlCol="0">
            <a:spAutoFit/>
          </a:bodyPr>
          <a:lstStyle/>
          <a:p>
            <a:pPr algn="ctr"/>
            <a:r>
              <a:rPr lang="en-US" sz="6000" dirty="0" smtClean="0"/>
              <a:t>The End</a:t>
            </a:r>
            <a:endParaRPr lang="en-US" sz="6000" dirty="0"/>
          </a:p>
        </p:txBody>
      </p:sp>
    </p:spTree>
    <p:extLst>
      <p:ext uri="{BB962C8B-B14F-4D97-AF65-F5344CB8AC3E}">
        <p14:creationId xmlns:p14="http://schemas.microsoft.com/office/powerpoint/2010/main" xmlns="" val="21053127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337</TotalTime>
  <Words>3</Words>
  <Application>Microsoft Office PowerPoint</Application>
  <PresentationFormat>On-screen Show (4:3)</PresentationFormat>
  <Paragraphs>24</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Revision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UMBER</dc:creator>
  <cp:lastModifiedBy>NTS</cp:lastModifiedBy>
  <cp:revision>15</cp:revision>
  <dcterms:created xsi:type="dcterms:W3CDTF">2013-01-10T01:21:47Z</dcterms:created>
  <dcterms:modified xsi:type="dcterms:W3CDTF">2013-01-10T07:02:38Z</dcterms:modified>
</cp:coreProperties>
</file>