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  <p:sldId id="285" r:id="rId3"/>
    <p:sldId id="286" r:id="rId4"/>
    <p:sldId id="287" r:id="rId5"/>
    <p:sldId id="274" r:id="rId6"/>
    <p:sldId id="279" r:id="rId7"/>
    <p:sldId id="280" r:id="rId8"/>
    <p:sldId id="275" r:id="rId9"/>
    <p:sldId id="276" r:id="rId10"/>
    <p:sldId id="28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2770" autoAdjust="0"/>
    <p:restoredTop sz="94660"/>
  </p:normalViewPr>
  <p:slideViewPr>
    <p:cSldViewPr>
      <p:cViewPr varScale="1">
        <p:scale>
          <a:sx n="73" d="100"/>
          <a:sy n="73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2939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1431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5630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1918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9386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8044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83255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9485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436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913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080EF-694A-4BBB-8D7D-F93975B4F490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7029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080EF-694A-4BBB-8D7D-F93975B4F490}" type="datetimeFigureOut">
              <a:rPr lang="en-US" smtClean="0"/>
              <a:pPr/>
              <a:t>1/9/2013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A19957-DAA1-44AB-BB28-9113689F32E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2186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14400" y="1905000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Previous lecture was about</a:t>
            </a:r>
          </a:p>
          <a:p>
            <a:endParaRPr lang="en-US" sz="2400" dirty="0" smtClean="0"/>
          </a:p>
          <a:p>
            <a:r>
              <a:rPr lang="en-US" sz="2400" dirty="0" smtClean="0"/>
              <a:t>Legendre Transformations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8328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Legendre Transform (Many Variables)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762000" y="1371600"/>
                <a:ext cx="7772400" cy="50011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 smtClean="0"/>
                  <a:t>How </a:t>
                </a:r>
                <a:r>
                  <a:rPr lang="en-US" sz="2400" dirty="0"/>
                  <a:t>do we form a Legendre transform if there is more than one active variable? </a:t>
                </a:r>
                <a:r>
                  <a:rPr lang="en-US" sz="2400" dirty="0" smtClean="0"/>
                  <a:t>To answer </a:t>
                </a:r>
                <a:r>
                  <a:rPr lang="en-US" sz="2400" dirty="0"/>
                  <a:t>this, consider a general function of two variables, </a:t>
                </a:r>
                <a14:m>
                  <m:oMath xmlns:m="http://schemas.openxmlformats.org/officeDocument/2006/math">
                    <m:r>
                      <a:rPr lang="en-US" sz="2400" i="1"/>
                      <m:t>𝐹</m:t>
                    </m:r>
                    <m:r>
                      <a:rPr lang="en-US" sz="2400" i="1"/>
                      <m:t>(</m:t>
                    </m:r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i="1"/>
                          <m:t>𝑥</m:t>
                        </m:r>
                      </m:e>
                      <m:sub>
                        <m:r>
                          <a:rPr lang="en-US" sz="2400" i="1"/>
                          <m:t>1</m:t>
                        </m:r>
                      </m:sub>
                    </m:sSub>
                    <m:r>
                      <a:rPr lang="en-US" sz="2400" i="1"/>
                      <m:t>,</m:t>
                    </m:r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i="1"/>
                          <m:t>𝑥</m:t>
                        </m:r>
                      </m:e>
                      <m:sub>
                        <m:r>
                          <a:rPr lang="en-US" sz="2400" i="1"/>
                          <m:t>2</m:t>
                        </m:r>
                      </m:sub>
                    </m:sSub>
                    <m:r>
                      <a:rPr lang="en-US" sz="2400" i="1"/>
                      <m:t>)</m:t>
                    </m:r>
                  </m:oMath>
                </a14:m>
                <a:r>
                  <a:rPr lang="en-US" sz="2400" dirty="0"/>
                  <a:t>. The differential of </a:t>
                </a:r>
                <a14:m>
                  <m:oMath xmlns:m="http://schemas.openxmlformats.org/officeDocument/2006/math">
                    <m:r>
                      <a:rPr lang="en-US" sz="2400" i="1"/>
                      <m:t>𝐹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is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/>
                        <m:t>𝑑𝐹</m:t>
                      </m:r>
                      <m:r>
                        <a:rPr lang="en-US" sz="2400" i="1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𝐹</m:t>
                          </m:r>
                        </m:num>
                        <m:den>
                          <m:r>
                            <a:rPr lang="en-US" sz="2400" i="1"/>
                            <m:t>𝜕</m:t>
                          </m:r>
                          <m:sSub>
                            <m:sSubPr>
                              <m:ctrlPr>
                                <a:rPr lang="en-US" sz="2400" i="1"/>
                              </m:ctrlPr>
                            </m:sSubPr>
                            <m:e>
                              <m:r>
                                <a:rPr lang="en-US" sz="2400" i="1"/>
                                <m:t>𝑥</m:t>
                              </m:r>
                            </m:e>
                            <m:sub>
                              <m:r>
                                <a:rPr lang="en-US" sz="2400" i="1"/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i="1"/>
                        <m:t>𝑑</m:t>
                      </m:r>
                      <m:sSub>
                        <m:sSubPr>
                          <m:ctrlPr>
                            <a:rPr lang="en-US" sz="2400" i="1"/>
                          </m:ctrlPr>
                        </m:sSubPr>
                        <m:e>
                          <m:r>
                            <a:rPr lang="en-US" sz="2400" i="1"/>
                            <m:t>𝑥</m:t>
                          </m:r>
                        </m:e>
                        <m:sub>
                          <m:r>
                            <a:rPr lang="en-US" sz="2400" i="1"/>
                            <m:t>1</m:t>
                          </m:r>
                        </m:sub>
                      </m:sSub>
                      <m:r>
                        <a:rPr lang="en-US" sz="2400" i="1"/>
                        <m:t>+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𝐹</m:t>
                          </m:r>
                        </m:num>
                        <m:den>
                          <m:r>
                            <a:rPr lang="en-US" sz="2400" i="1"/>
                            <m:t>𝜕</m:t>
                          </m:r>
                          <m:sSub>
                            <m:sSubPr>
                              <m:ctrlPr>
                                <a:rPr lang="en-US" sz="2400" i="1"/>
                              </m:ctrlPr>
                            </m:sSubPr>
                            <m:e>
                              <m:r>
                                <a:rPr lang="en-US" sz="2400" i="1"/>
                                <m:t>𝑥</m:t>
                              </m:r>
                            </m:e>
                            <m:sub>
                              <m:r>
                                <a:rPr lang="en-US" sz="2400" i="1"/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400" i="1"/>
                        <m:t>𝑑</m:t>
                      </m:r>
                      <m:sSub>
                        <m:sSubPr>
                          <m:ctrlPr>
                            <a:rPr lang="en-US" sz="2400" i="1"/>
                          </m:ctrlPr>
                        </m:sSubPr>
                        <m:e>
                          <m:r>
                            <a:rPr lang="en-US" sz="2400" i="1"/>
                            <m:t>𝑥</m:t>
                          </m:r>
                        </m:e>
                        <m:sub>
                          <m:r>
                            <a:rPr lang="en-US" sz="2400" i="1"/>
                            <m:t>2</m:t>
                          </m:r>
                        </m:sub>
                      </m:sSub>
                      <m:r>
                        <a:rPr lang="en-US" sz="2400" i="1"/>
                        <m:t>=</m:t>
                      </m:r>
                      <m:sSub>
                        <m:sSubPr>
                          <m:ctrlPr>
                            <a:rPr lang="en-US" sz="2400" i="1"/>
                          </m:ctrlPr>
                        </m:sSubPr>
                        <m:e>
                          <m:r>
                            <a:rPr lang="en-US" sz="2400" i="1"/>
                            <m:t>𝑠</m:t>
                          </m:r>
                        </m:e>
                        <m:sub>
                          <m:r>
                            <a:rPr lang="en-US" sz="2400" i="1"/>
                            <m:t>1</m:t>
                          </m:r>
                        </m:sub>
                      </m:sSub>
                      <m:r>
                        <a:rPr lang="en-US" sz="2400" i="1"/>
                        <m:t>𝑑</m:t>
                      </m:r>
                      <m:sSub>
                        <m:sSubPr>
                          <m:ctrlPr>
                            <a:rPr lang="en-US" sz="2400" i="1"/>
                          </m:ctrlPr>
                        </m:sSubPr>
                        <m:e>
                          <m:r>
                            <a:rPr lang="en-US" sz="2400" i="1"/>
                            <m:t>𝑥</m:t>
                          </m:r>
                        </m:e>
                        <m:sub>
                          <m:r>
                            <a:rPr lang="en-US" sz="2400" i="1"/>
                            <m:t>1</m:t>
                          </m:r>
                        </m:sub>
                      </m:sSub>
                      <m:r>
                        <a:rPr lang="en-US" sz="2400" i="1"/>
                        <m:t>+</m:t>
                      </m:r>
                      <m:sSub>
                        <m:sSubPr>
                          <m:ctrlPr>
                            <a:rPr lang="en-US" sz="2400" i="1"/>
                          </m:ctrlPr>
                        </m:sSubPr>
                        <m:e>
                          <m:r>
                            <a:rPr lang="en-US" sz="2400" i="1"/>
                            <m:t>𝑠</m:t>
                          </m:r>
                        </m:e>
                        <m:sub>
                          <m:r>
                            <a:rPr lang="en-US" sz="2400" i="1"/>
                            <m:t>2</m:t>
                          </m:r>
                        </m:sub>
                      </m:sSub>
                      <m:r>
                        <a:rPr lang="en-US" sz="2400" i="1"/>
                        <m:t>𝑑</m:t>
                      </m:r>
                      <m:sSub>
                        <m:sSubPr>
                          <m:ctrlPr>
                            <a:rPr lang="en-US" sz="2400" i="1"/>
                          </m:ctrlPr>
                        </m:sSubPr>
                        <m:e>
                          <m:r>
                            <a:rPr lang="en-US" sz="2400" i="1"/>
                            <m:t>𝑥</m:t>
                          </m:r>
                        </m:e>
                        <m:sub>
                          <m:r>
                            <a:rPr lang="en-US" sz="2400" i="1"/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i="1"/>
                          <m:t>𝑠</m:t>
                        </m:r>
                      </m:e>
                      <m:sub>
                        <m:r>
                          <a:rPr lang="en-US" sz="2400" i="1"/>
                          <m:t>1</m:t>
                        </m:r>
                      </m:sub>
                    </m:sSub>
                    <m:r>
                      <a:rPr lang="en-US" sz="2400" i="1"/>
                      <m:t>=</m:t>
                    </m:r>
                    <m:f>
                      <m:fPr>
                        <m:ctrlPr>
                          <a:rPr lang="en-US" sz="2400" i="1"/>
                        </m:ctrlPr>
                      </m:fPr>
                      <m:num>
                        <m:r>
                          <a:rPr lang="en-US" sz="2400" i="1"/>
                          <m:t>𝜕</m:t>
                        </m:r>
                        <m:r>
                          <a:rPr lang="en-US" sz="2400" i="1"/>
                          <m:t>𝐺</m:t>
                        </m:r>
                      </m:num>
                      <m:den>
                        <m:r>
                          <a:rPr lang="en-US" sz="2400" i="1"/>
                          <m:t>𝜕</m:t>
                        </m:r>
                        <m:sSub>
                          <m:sSubPr>
                            <m:ctrlPr>
                              <a:rPr lang="en-US" sz="2400" i="1"/>
                            </m:ctrlPr>
                          </m:sSubPr>
                          <m:e>
                            <m:r>
                              <a:rPr lang="en-US" sz="2400" i="1"/>
                              <m:t>𝑥</m:t>
                            </m:r>
                          </m:e>
                          <m:sub>
                            <m:r>
                              <a:rPr lang="en-US" sz="2400" i="1"/>
                              <m:t>1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i="1"/>
                          <m:t>𝑠</m:t>
                        </m:r>
                      </m:e>
                      <m:sub>
                        <m:r>
                          <a:rPr lang="en-US" sz="2400" i="1"/>
                          <m:t>2</m:t>
                        </m:r>
                      </m:sub>
                    </m:sSub>
                    <m:r>
                      <a:rPr lang="en-US" sz="2400" i="1"/>
                      <m:t>=</m:t>
                    </m:r>
                    <m:f>
                      <m:fPr>
                        <m:ctrlPr>
                          <a:rPr lang="en-US" sz="2400" i="1"/>
                        </m:ctrlPr>
                      </m:fPr>
                      <m:num>
                        <m:r>
                          <a:rPr lang="en-US" sz="2400" i="1"/>
                          <m:t>𝜕</m:t>
                        </m:r>
                        <m:r>
                          <a:rPr lang="en-US" sz="2400" i="1"/>
                          <m:t>𝐺</m:t>
                        </m:r>
                      </m:num>
                      <m:den>
                        <m:r>
                          <a:rPr lang="en-US" sz="2400" i="1"/>
                          <m:t>𝜕</m:t>
                        </m:r>
                        <m:sSub>
                          <m:sSubPr>
                            <m:ctrlPr>
                              <a:rPr lang="en-US" sz="2400" i="1"/>
                            </m:ctrlPr>
                          </m:sSubPr>
                          <m:e>
                            <m:r>
                              <a:rPr lang="en-US" sz="2400" i="1"/>
                              <m:t>𝑥</m:t>
                            </m:r>
                          </m:e>
                          <m:sub>
                            <m:r>
                              <a:rPr lang="en-US" sz="2400" i="1"/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 are functions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i="1"/>
                          <m:t>𝑥</m:t>
                        </m:r>
                      </m:e>
                      <m:sub>
                        <m:r>
                          <a:rPr lang="en-US" sz="2400" i="1"/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i="1"/>
                          <m:t>𝑥</m:t>
                        </m:r>
                      </m:e>
                      <m:sub>
                        <m:r>
                          <a:rPr lang="en-US" sz="2400" i="1"/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.</a:t>
                </a:r>
              </a:p>
              <a:p>
                <a:pPr algn="just"/>
                <a:r>
                  <a:rPr lang="en-US" sz="2400" dirty="0"/>
                  <a:t>Let's assume we want to construct a function </a:t>
                </a:r>
                <a14:m>
                  <m:oMath xmlns:m="http://schemas.openxmlformats.org/officeDocument/2006/math">
                    <m:r>
                      <a:rPr lang="en-US" sz="2400" i="1"/>
                      <m:t>𝐺</m:t>
                    </m:r>
                    <m:r>
                      <a:rPr lang="en-US" sz="2400" i="1"/>
                      <m:t>(</m:t>
                    </m:r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i="1"/>
                          <m:t>𝑠</m:t>
                        </m:r>
                      </m:e>
                      <m:sub>
                        <m:r>
                          <a:rPr lang="en-US" sz="2400" i="1"/>
                          <m:t>1</m:t>
                        </m:r>
                      </m:sub>
                    </m:sSub>
                    <m:r>
                      <a:rPr lang="en-US" sz="2400" i="1"/>
                      <m:t>,</m:t>
                    </m:r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i="1"/>
                          <m:t>𝑠</m:t>
                        </m:r>
                      </m:e>
                      <m:sub>
                        <m:r>
                          <a:rPr lang="en-US" sz="2400" i="1"/>
                          <m:t>2</m:t>
                        </m:r>
                      </m:sub>
                    </m:sSub>
                    <m:r>
                      <a:rPr lang="en-US" sz="2400" i="1"/>
                      <m:t>)</m:t>
                    </m:r>
                  </m:oMath>
                </a14:m>
                <a:r>
                  <a:rPr lang="en-US" sz="2400" dirty="0"/>
                  <a:t> with the properties that</a:t>
                </a:r>
                <a:r>
                  <a:rPr lang="en-US" sz="2400" dirty="0" smtClean="0"/>
                  <a:t/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/>
                        </m:ctrlPr>
                      </m:fPr>
                      <m:num>
                        <m:r>
                          <a:rPr lang="en-US" sz="2400" i="1"/>
                          <m:t>𝜕</m:t>
                        </m:r>
                        <m:r>
                          <a:rPr lang="en-US" sz="2400" i="1"/>
                          <m:t>𝐺</m:t>
                        </m:r>
                      </m:num>
                      <m:den>
                        <m:r>
                          <a:rPr lang="en-US" sz="2400" i="1"/>
                          <m:t>𝜕</m:t>
                        </m:r>
                        <m:sSub>
                          <m:sSubPr>
                            <m:ctrlPr>
                              <a:rPr lang="en-US" sz="2400" i="1"/>
                            </m:ctrlPr>
                          </m:sSubPr>
                          <m:e>
                            <m:r>
                              <a:rPr lang="en-US" sz="2400" i="1"/>
                              <m:t>𝑠</m:t>
                            </m:r>
                          </m:e>
                          <m:sub>
                            <m:r>
                              <a:rPr lang="en-US" sz="2400" i="1"/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i="1"/>
                      <m:t>=</m:t>
                    </m:r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i="1"/>
                          <m:t>𝑥</m:t>
                        </m:r>
                      </m:e>
                      <m:sub>
                        <m:r>
                          <a:rPr lang="en-US" sz="2400" i="1"/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/>
                        </m:ctrlPr>
                      </m:fPr>
                      <m:num>
                        <m:r>
                          <a:rPr lang="en-US" sz="2400" i="1"/>
                          <m:t>𝜕</m:t>
                        </m:r>
                        <m:r>
                          <a:rPr lang="en-US" sz="2400" i="1"/>
                          <m:t>𝐺</m:t>
                        </m:r>
                      </m:num>
                      <m:den>
                        <m:r>
                          <a:rPr lang="en-US" sz="2400" i="1"/>
                          <m:t>𝜕</m:t>
                        </m:r>
                        <m:sSub>
                          <m:sSubPr>
                            <m:ctrlPr>
                              <a:rPr lang="en-US" sz="2400" i="1"/>
                            </m:ctrlPr>
                          </m:sSubPr>
                          <m:e>
                            <m:r>
                              <a:rPr lang="en-US" sz="2400" i="1"/>
                              <m:t>𝑠</m:t>
                            </m:r>
                          </m:e>
                          <m:sub>
                            <m:r>
                              <a:rPr lang="en-US" sz="2400" i="1"/>
                              <m:t>2</m:t>
                            </m:r>
                          </m:sub>
                        </m:sSub>
                      </m:den>
                    </m:f>
                    <m:r>
                      <a:rPr lang="en-US" sz="2400" i="1"/>
                      <m:t>=</m:t>
                    </m:r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i="1"/>
                          <m:t>𝑥</m:t>
                        </m:r>
                      </m:e>
                      <m:sub>
                        <m:r>
                          <a:rPr lang="en-US" sz="2400" i="1"/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 (so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i="1"/>
                          <m:t>𝑥</m:t>
                        </m:r>
                      </m:e>
                      <m:sub>
                        <m:r>
                          <a:rPr lang="en-US" sz="2400" i="1"/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i="1"/>
                          <m:t>𝑥</m:t>
                        </m:r>
                      </m:e>
                      <m:sub>
                        <m:r>
                          <a:rPr lang="en-US" sz="2400" i="1"/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 are functions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i="1"/>
                          <m:t>𝑠</m:t>
                        </m:r>
                      </m:e>
                      <m:sub>
                        <m:r>
                          <a:rPr lang="en-US" sz="2400" i="1"/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/>
                        </m:ctrlPr>
                      </m:sSubPr>
                      <m:e>
                        <m:r>
                          <a:rPr lang="en-US" sz="2400" i="1"/>
                          <m:t>𝑠</m:t>
                        </m:r>
                      </m:e>
                      <m:sub>
                        <m:r>
                          <a:rPr lang="en-US" sz="2400" i="1"/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). If these relations hold, then the differential of </a:t>
                </a:r>
                <a14:m>
                  <m:oMath xmlns:m="http://schemas.openxmlformats.org/officeDocument/2006/math">
                    <m:r>
                      <a:rPr lang="en-US" sz="2400" i="1"/>
                      <m:t>𝐺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is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/>
                        <m:t>𝑑𝐺</m:t>
                      </m:r>
                      <m:r>
                        <a:rPr lang="en-US" sz="2400" i="1"/>
                        <m:t>=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𝐺</m:t>
                          </m:r>
                        </m:num>
                        <m:den>
                          <m:r>
                            <a:rPr lang="en-US" sz="2400" i="1"/>
                            <m:t>𝜕</m:t>
                          </m:r>
                          <m:sSub>
                            <m:sSubPr>
                              <m:ctrlPr>
                                <a:rPr lang="en-US" sz="2400" i="1"/>
                              </m:ctrlPr>
                            </m:sSubPr>
                            <m:e>
                              <m:r>
                                <a:rPr lang="en-US" sz="2400" i="1"/>
                                <m:t>𝑠</m:t>
                              </m:r>
                            </m:e>
                            <m:sub>
                              <m:r>
                                <a:rPr lang="en-US" sz="2400" i="1"/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i="1"/>
                        <m:t>𝑑</m:t>
                      </m:r>
                      <m:sSub>
                        <m:sSubPr>
                          <m:ctrlPr>
                            <a:rPr lang="en-US" sz="2400" i="1"/>
                          </m:ctrlPr>
                        </m:sSubPr>
                        <m:e>
                          <m:r>
                            <a:rPr lang="en-US" sz="2400" i="1"/>
                            <m:t>𝑠</m:t>
                          </m:r>
                        </m:e>
                        <m:sub>
                          <m:r>
                            <a:rPr lang="en-US" sz="2400" i="1"/>
                            <m:t>1</m:t>
                          </m:r>
                        </m:sub>
                      </m:sSub>
                      <m:r>
                        <a:rPr lang="en-US" sz="2400" i="1"/>
                        <m:t>+</m:t>
                      </m:r>
                      <m:f>
                        <m:fPr>
                          <m:ctrlPr>
                            <a:rPr lang="en-US" sz="2400" i="1"/>
                          </m:ctrlPr>
                        </m:fPr>
                        <m:num>
                          <m:r>
                            <a:rPr lang="en-US" sz="2400" i="1"/>
                            <m:t>𝜕</m:t>
                          </m:r>
                          <m:r>
                            <a:rPr lang="en-US" sz="2400" i="1"/>
                            <m:t>𝐺</m:t>
                          </m:r>
                        </m:num>
                        <m:den>
                          <m:r>
                            <a:rPr lang="en-US" sz="2400" i="1"/>
                            <m:t>𝜕</m:t>
                          </m:r>
                          <m:sSub>
                            <m:sSubPr>
                              <m:ctrlPr>
                                <a:rPr lang="en-US" sz="2400" i="1"/>
                              </m:ctrlPr>
                            </m:sSubPr>
                            <m:e>
                              <m:r>
                                <a:rPr lang="en-US" sz="2400" i="1"/>
                                <m:t>𝑠</m:t>
                              </m:r>
                            </m:e>
                            <m:sub>
                              <m:r>
                                <a:rPr lang="en-US" sz="2400" i="1"/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400" i="1"/>
                        <m:t>𝑑</m:t>
                      </m:r>
                      <m:sSub>
                        <m:sSubPr>
                          <m:ctrlPr>
                            <a:rPr lang="en-US" sz="2400" i="1"/>
                          </m:ctrlPr>
                        </m:sSubPr>
                        <m:e>
                          <m:r>
                            <a:rPr lang="en-US" sz="2400" i="1"/>
                            <m:t>𝑠</m:t>
                          </m:r>
                        </m:e>
                        <m:sub>
                          <m:r>
                            <a:rPr lang="en-US" sz="2400" i="1"/>
                            <m:t>2</m:t>
                          </m:r>
                        </m:sub>
                      </m:sSub>
                      <m:r>
                        <a:rPr lang="en-US" sz="2400" i="1"/>
                        <m:t>=</m:t>
                      </m:r>
                      <m:sSub>
                        <m:sSubPr>
                          <m:ctrlPr>
                            <a:rPr lang="en-US" sz="2400" i="1"/>
                          </m:ctrlPr>
                        </m:sSubPr>
                        <m:e>
                          <m:r>
                            <a:rPr lang="en-US" sz="2400" i="1"/>
                            <m:t>𝑥</m:t>
                          </m:r>
                        </m:e>
                        <m:sub>
                          <m:r>
                            <a:rPr lang="en-US" sz="2400" i="1"/>
                            <m:t>1</m:t>
                          </m:r>
                        </m:sub>
                      </m:sSub>
                      <m:r>
                        <a:rPr lang="en-US" sz="2400" i="1"/>
                        <m:t>𝑑</m:t>
                      </m:r>
                      <m:sSub>
                        <m:sSubPr>
                          <m:ctrlPr>
                            <a:rPr lang="en-US" sz="2400" i="1"/>
                          </m:ctrlPr>
                        </m:sSubPr>
                        <m:e>
                          <m:r>
                            <a:rPr lang="en-US" sz="2400" i="1"/>
                            <m:t>𝑠</m:t>
                          </m:r>
                        </m:e>
                        <m:sub>
                          <m:r>
                            <a:rPr lang="en-US" sz="2400" i="1"/>
                            <m:t>1</m:t>
                          </m:r>
                        </m:sub>
                      </m:sSub>
                      <m:r>
                        <a:rPr lang="en-US" sz="2400" i="1"/>
                        <m:t>+</m:t>
                      </m:r>
                      <m:sSub>
                        <m:sSubPr>
                          <m:ctrlPr>
                            <a:rPr lang="en-US" sz="2400" i="1"/>
                          </m:ctrlPr>
                        </m:sSubPr>
                        <m:e>
                          <m:r>
                            <a:rPr lang="en-US" sz="2400" i="1"/>
                            <m:t>𝑥</m:t>
                          </m:r>
                        </m:e>
                        <m:sub>
                          <m:r>
                            <a:rPr lang="en-US" sz="2400" i="1"/>
                            <m:t>2</m:t>
                          </m:r>
                        </m:sub>
                      </m:sSub>
                      <m:r>
                        <a:rPr lang="en-US" sz="2400" i="1"/>
                        <m:t>𝑑</m:t>
                      </m:r>
                      <m:sSub>
                        <m:sSubPr>
                          <m:ctrlPr>
                            <a:rPr lang="en-US" sz="2400" i="1"/>
                          </m:ctrlPr>
                        </m:sSubPr>
                        <m:e>
                          <m:r>
                            <a:rPr lang="en-US" sz="2400" i="1"/>
                            <m:t>𝑠</m:t>
                          </m:r>
                        </m:e>
                        <m:sub>
                          <m:r>
                            <a:rPr lang="en-US" sz="2400" i="1"/>
                            <m:t>2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371600"/>
                <a:ext cx="7772400" cy="5001113"/>
              </a:xfrm>
              <a:prstGeom prst="rect">
                <a:avLst/>
              </a:prstGeom>
              <a:blipFill rotWithShape="1">
                <a:blip r:embed="rId3"/>
                <a:stretch>
                  <a:fillRect l="-1176" t="-976" r="-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2791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85800" y="762000"/>
                <a:ext cx="7848600" cy="44987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Adding the two previous equations gives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𝑑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𝐹</m:t>
                          </m:r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r>
                            <a:rPr lang="en-US" sz="2400" i="1">
                              <a:latin typeface="Cambria Math"/>
                            </a:rPr>
                            <m:t>𝐺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𝑑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The Legendre transform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𝐹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, with both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/>
                  <a:t> as active variables, is therefore 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𝐺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𝐹</m:t>
                      </m:r>
                      <m:r>
                        <a:rPr lang="en-US" sz="2400" i="1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But since it is understood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𝐺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is a function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we should write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𝐺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) = 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.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) + 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.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𝑠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)−</m:t>
                      </m:r>
                      <m:r>
                        <a:rPr lang="en-US" sz="2400" i="1">
                          <a:latin typeface="Cambria Math"/>
                        </a:rPr>
                        <m:t>𝐹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/>
                        </a:rPr>
                        <m:t>).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 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762000"/>
                <a:ext cx="7848600" cy="4498732"/>
              </a:xfrm>
              <a:prstGeom prst="rect">
                <a:avLst/>
              </a:prstGeom>
              <a:blipFill rotWithShape="1">
                <a:blip r:embed="rId3"/>
                <a:stretch>
                  <a:fillRect l="-1243" t="-1084" r="-11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3514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09600" y="1025233"/>
                <a:ext cx="7924800" cy="50574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 smtClean="0"/>
                  <a:t>This procedure can be generalized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variables. So if we have a function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𝐹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, where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stands for the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, then the Legendre transform, with all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as active variables, is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𝐺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𝑠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bHide m:val="on"/>
                          <m:sup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𝐹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(</m:t>
                      </m:r>
                      <m:r>
                        <a:rPr lang="en-US" sz="2400" i="1">
                          <a:latin typeface="Cambria Math"/>
                        </a:rPr>
                        <m:t>𝑠</m:t>
                      </m:r>
                      <m:r>
                        <a:rPr lang="en-US" sz="2400" i="1">
                          <a:latin typeface="Cambria Math"/>
                        </a:rPr>
                        <m:t>))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≡</m:t>
                    </m:r>
                    <m:f>
                      <m:fPr>
                        <m:ctrlPr>
                          <a:rPr lang="en-US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r>
                          <a:rPr lang="en-US" sz="2400" i="1">
                            <a:latin typeface="Cambria Math"/>
                          </a:rPr>
                          <m:t>𝐹</m:t>
                        </m:r>
                      </m:num>
                      <m:den>
                        <m:r>
                          <a:rPr lang="en-US" sz="2400" i="1">
                            <a:latin typeface="Cambria Math"/>
                          </a:rPr>
                          <m:t>𝜕</m:t>
                        </m:r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𝑠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stands for the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𝑛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/>
                  <a:t>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. </a:t>
                </a:r>
                <a:r>
                  <a:rPr lang="en-US" sz="2400" dirty="0"/>
                  <a:t>This is exactly the form of the Hamiltonian in Eq</a:t>
                </a:r>
                <a:r>
                  <a:rPr lang="en-US" sz="2400" dirty="0" smtClean="0"/>
                  <a:t>.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𝐻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𝑞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𝑝</m:t>
                          </m:r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𝑞</m:t>
                              </m:r>
                            </m:e>
                          </m:acc>
                        </m:e>
                      </m:nary>
                      <m:r>
                        <a:rPr lang="en-US" sz="2400" b="0" i="1" smtClean="0">
                          <a:latin typeface="Cambria Math"/>
                        </a:rPr>
                        <m:t>−</m:t>
                      </m:r>
                      <m:r>
                        <a:rPr lang="en-US" sz="2400" b="0" i="1" smtClean="0">
                          <a:latin typeface="Cambria Math"/>
                        </a:rPr>
                        <m:t>𝐿</m:t>
                      </m:r>
                      <m:d>
                        <m:d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/>
                            </a:rPr>
                            <m:t>𝑞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/>
                                </a:rPr>
                                <m:t>𝑞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b="0" dirty="0" smtClean="0"/>
              </a:p>
              <a:p>
                <a:pPr algn="just"/>
                <a:r>
                  <a:rPr lang="en-US" sz="2400" dirty="0" smtClean="0"/>
                  <a:t>where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𝐻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𝐿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𝑞</m:t>
                    </m:r>
                  </m:oMath>
                </a14:m>
                <a:r>
                  <a:rPr lang="en-US" sz="2400" dirty="0"/>
                  <a:t> take the place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𝐺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𝐹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𝑠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respectively. So in the case of many variables,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𝐻</m:t>
                    </m:r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is </a:t>
                </a:r>
                <a:r>
                  <a:rPr lang="en-US" sz="2400" dirty="0" smtClean="0"/>
                  <a:t>indeed </a:t>
                </a:r>
                <a:r>
                  <a:rPr lang="en-US" sz="2400" dirty="0"/>
                  <a:t>the Legendre transform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with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𝑞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i="1" dirty="0"/>
                  <a:t/>
                </a:r>
                <a:r>
                  <a:rPr lang="en-US" sz="2400" dirty="0"/>
                  <a:t>as the active variables.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1025233"/>
                <a:ext cx="7924800" cy="5057475"/>
              </a:xfrm>
              <a:prstGeom prst="rect">
                <a:avLst/>
              </a:prstGeom>
              <a:blipFill rotWithShape="1">
                <a:blip r:embed="rId3"/>
                <a:stretch>
                  <a:fillRect l="-1154" t="-964" r="-1154" b="-18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9087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Hamilton-Jacobi Equations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4" name="TextBox 3"/>
              <p:cNvSpPr txBox="1"/>
              <p:nvPr/>
            </p:nvSpPr>
            <p:spPr>
              <a:xfrm>
                <a:off x="838200" y="1404810"/>
                <a:ext cx="7620000" cy="4340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b="1" dirty="0" smtClean="0"/>
                  <a:t>Example: Free </a:t>
                </a:r>
                <a:r>
                  <a:rPr lang="en-US" sz="2400" b="1" dirty="0"/>
                  <a:t>particle</a:t>
                </a:r>
              </a:p>
              <a:p>
                <a:pPr algn="just"/>
                <a:endParaRPr lang="en-US" sz="2400" dirty="0" smtClean="0"/>
              </a:p>
              <a:p>
                <a:pPr algn="just"/>
                <a:r>
                  <a:rPr lang="en-US" sz="2400" dirty="0" smtClean="0"/>
                  <a:t>The </a:t>
                </a:r>
                <a:r>
                  <a:rPr lang="en-US" sz="2400" dirty="0"/>
                  <a:t>simplest example is the case of a free particle, for which the Hamiltonian is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and the Hamilton-Jacobi equation is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2400" i="1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𝑆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/>
                                    </a:rPr>
                                    <m:t>𝑥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Let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𝑆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𝐸𝑡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404810"/>
                <a:ext cx="7620000" cy="4340484"/>
              </a:xfrm>
              <a:prstGeom prst="rect">
                <a:avLst/>
              </a:prstGeom>
              <a:blipFill rotWithShape="1">
                <a:blip r:embed="rId3"/>
                <a:stretch>
                  <a:fillRect l="-1280" t="-1124" r="-1200" b="-9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6179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762000" y="1115706"/>
                <a:ext cx="7696200" cy="37610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/>
                  <a:t> must satisfy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𝑑𝑓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𝑚𝐸</m:t>
                          </m:r>
                        </m:e>
                      </m:ra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𝑎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𝑎</m:t>
                    </m:r>
                  </m:oMath>
                </a14:m>
                <a:r>
                  <a:rPr lang="en-US" sz="2400" dirty="0"/>
                  <a:t> are constants. Therefore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𝑎𝑥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𝑐</m:t>
                    </m:r>
                  </m:oMath>
                </a14:m>
                <a:r>
                  <a:rPr lang="en-US" sz="2400" dirty="0"/>
                  <a:t> is constant and we write the integration constant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/>
                  <a:t> in terms of the new (constant) momentum.</a:t>
                </a:r>
              </a:p>
              <a:p>
                <a:pPr algn="just"/>
                <a:r>
                  <a:rPr lang="en-US" sz="2400" dirty="0"/>
                  <a:t>Hamilton’s principal function is therefore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𝑆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𝑞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𝑎𝑥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𝑡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𝑐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1115706"/>
                <a:ext cx="7696200" cy="3761094"/>
              </a:xfrm>
              <a:prstGeom prst="rect">
                <a:avLst/>
              </a:prstGeom>
              <a:blipFill rotWithShape="1">
                <a:blip r:embed="rId3"/>
                <a:stretch>
                  <a:fillRect l="-1188" t="-1297" r="-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2887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762000" y="762000"/>
                <a:ext cx="7696200" cy="41599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We have no simple way to express this in terms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𝑞</m:t>
                    </m:r>
                  </m:oMath>
                </a14:m>
                <a:r>
                  <a:rPr lang="en-US" sz="2400" dirty="0"/>
                  <a:t>, because the original coordinate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/>
                  <a:t> is cyclic. However, we know that the new Hamiltonian must vanish, so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𝐾</m:t>
                      </m:r>
                      <m:r>
                        <a:rPr lang="en-US" sz="2400" i="1">
                          <a:latin typeface="Cambria Math"/>
                        </a:rPr>
                        <m:t>=0=</m:t>
                      </m:r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 </a:t>
                </a:r>
                <a:r>
                  <a:rPr lang="en-US" sz="2400" dirty="0" smtClean="0"/>
                  <a:t>so </a:t>
                </a:r>
                <a:r>
                  <a:rPr lang="en-US" sz="2400" dirty="0"/>
                  <a:t>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</m:oMath>
                </a14:m>
                <a:r>
                  <a:rPr lang="en-US" sz="2400" dirty="0"/>
                  <a:t>. This means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dirty="0"/>
                  <a:t> is constant, and therefore equal to its initial value, making the </a:t>
                </a:r>
                <a:r>
                  <a:rPr lang="en-US" sz="2400" dirty="0" smtClean="0"/>
                  <a:t>initial momentum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/>
                  <a:t> The principal function, dropping the irrelevant constant, is therefore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𝑆</m:t>
                      </m:r>
                      <m:d>
                        <m:dPr>
                          <m:ctrlPr>
                            <a:rPr lang="en-US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762000"/>
                <a:ext cx="7696200" cy="4159985"/>
              </a:xfrm>
              <a:prstGeom prst="rect">
                <a:avLst/>
              </a:prstGeom>
              <a:blipFill rotWithShape="1">
                <a:blip r:embed="rId3"/>
                <a:stretch>
                  <a:fillRect l="-1188" t="-1173" r="-11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8050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762000" y="533400"/>
                <a:ext cx="7467600" cy="38915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For a generating function of this type we set </a:t>
                </a:r>
                <a:endParaRPr lang="en-US" sz="2400" i="1" dirty="0" smtClean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𝑓</m:t>
                      </m:r>
                      <m:r>
                        <a:rPr lang="en-US" sz="2400" i="1">
                          <a:latin typeface="Cambria Math"/>
                        </a:rPr>
                        <m:t>=−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𝑞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𝑆</m:t>
                      </m:r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so </a:t>
                </a:r>
                <a:r>
                  <a:rPr lang="en-US" sz="2400" dirty="0"/>
                  <a:t>that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𝑝𝑑𝑥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𝐻𝑑𝑡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𝑑𝑞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𝐾𝑑𝑡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r>
                        <a:rPr lang="en-US" sz="2400" i="1">
                          <a:latin typeface="Cambria Math"/>
                        </a:rPr>
                        <m:t>𝑑𝑓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𝑝𝑑𝑥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𝐻𝑑𝑡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𝑑𝑞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𝐾𝑑𝑡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𝑑𝑞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r>
                        <a:rPr lang="en-US" sz="2400" i="1">
                          <a:latin typeface="Cambria Math"/>
                        </a:rPr>
                        <m:t>𝑞𝑑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𝑑𝑥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endParaRPr lang="en-US" sz="2400" dirty="0" smtClean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533400"/>
                <a:ext cx="7467600" cy="3891515"/>
              </a:xfrm>
              <a:prstGeom prst="rect">
                <a:avLst/>
              </a:prstGeom>
              <a:blipFill rotWithShape="1">
                <a:blip r:embed="rId3"/>
                <a:stretch>
                  <a:fillRect l="-1224" t="-1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5325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Rectangle 2"/>
              <p:cNvSpPr/>
              <p:nvPr/>
            </p:nvSpPr>
            <p:spPr>
              <a:xfrm>
                <a:off x="838200" y="685800"/>
                <a:ext cx="7620000" cy="51493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and we therefore have the relations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𝑝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𝑞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𝐾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𝐻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𝑆</m:t>
                          </m:r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en-US" sz="2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2</m:t>
                          </m:r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algn="just"/>
                <a:r>
                  <a:rPr lang="en-US" sz="2400" dirty="0"/>
                  <a:t>Because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/>
                  <a:t> the new Hamiltonian,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𝐾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is zero. This means that both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𝑞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/>
                  <a:t> are </a:t>
                </a:r>
                <a:r>
                  <a:rPr lang="en-US" sz="2400"/>
                  <a:t>constant</a:t>
                </a:r>
                <a:r>
                  <a:rPr lang="en-US" sz="2400" smtClean="0"/>
                  <a:t>.</a:t>
                </a:r>
              </a:p>
              <a:p>
                <a:pPr algn="just"/>
                <a:endParaRPr lang="en-US" sz="2400" dirty="0"/>
              </a:p>
              <a:p>
                <a:pPr algn="just"/>
                <a:r>
                  <a:rPr lang="en-US" sz="2400" dirty="0"/>
                  <a:t>The solution for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dirty="0"/>
                  <a:t> follows immediately: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𝑥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𝑞</m:t>
                      </m:r>
                      <m:r>
                        <a:rPr lang="en-US" sz="2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/>
                            </a:rPr>
                            <m:t>𝑚</m:t>
                          </m:r>
                        </m:den>
                      </m:f>
                      <m:r>
                        <a:rPr lang="en-US" sz="2400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US" sz="2400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/>
                        </a:rPr>
                        <m:t>𝑝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685800"/>
                <a:ext cx="7620000" cy="5149358"/>
              </a:xfrm>
              <a:prstGeom prst="rect">
                <a:avLst/>
              </a:prstGeom>
              <a:blipFill rotWithShape="1">
                <a:blip r:embed="rId3"/>
                <a:stretch>
                  <a:fillRect l="-1280" t="-948" r="-1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9417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685800" y="1720840"/>
                <a:ext cx="7696200" cy="35666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/>
                  <a:t>We see that the new canonical variables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𝑞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are just the initial position and momentum of the motion, and therefore do determine the motion. The fact that knowing q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/>
                  <a:t> is equivalent to knowing the full motion rests here on the fact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𝑆</m:t>
                    </m:r>
                  </m:oMath>
                </a14:m>
                <a:r>
                  <a:rPr lang="en-US" sz="2400" dirty="0"/>
                  <a:t> generates motion along the classical path. In fact, given initial conditions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𝑞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, we can use Hamilton’s principal function as a generating function but treat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/>
                  <a:t> as the old momentum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/>
                  <a:t>as the new coordinate to reverse the process above and generate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𝑡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720840"/>
                <a:ext cx="7696200" cy="3566617"/>
              </a:xfrm>
              <a:prstGeom prst="rect">
                <a:avLst/>
              </a:prstGeom>
              <a:blipFill rotWithShape="1">
                <a:blip r:embed="rId2"/>
                <a:stretch>
                  <a:fillRect l="-1268" t="-1197" r="-1189" b="-2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3074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15</Words>
  <Application>Microsoft Office PowerPoint</Application>
  <PresentationFormat>On-screen Show (4:3)</PresentationFormat>
  <Paragraphs>15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Revision</vt:lpstr>
      <vt:lpstr>Legendre Transform (Many Variables)</vt:lpstr>
      <vt:lpstr>Slide 3</vt:lpstr>
      <vt:lpstr>Slide 4</vt:lpstr>
      <vt:lpstr>Hamilton-Jacobi Equations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UMBER</dc:creator>
  <cp:lastModifiedBy>vcomsats</cp:lastModifiedBy>
  <cp:revision>29</cp:revision>
  <dcterms:created xsi:type="dcterms:W3CDTF">2013-01-06T19:51:23Z</dcterms:created>
  <dcterms:modified xsi:type="dcterms:W3CDTF">2013-01-09T08:21:55Z</dcterms:modified>
</cp:coreProperties>
</file>