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6" r:id="rId4"/>
    <p:sldId id="287" r:id="rId5"/>
    <p:sldId id="274" r:id="rId6"/>
    <p:sldId id="291" r:id="rId7"/>
    <p:sldId id="288" r:id="rId8"/>
    <p:sldId id="289" r:id="rId9"/>
    <p:sldId id="292" r:id="rId10"/>
    <p:sldId id="279" r:id="rId11"/>
    <p:sldId id="280" r:id="rId12"/>
    <p:sldId id="275" r:id="rId13"/>
    <p:sldId id="276" r:id="rId14"/>
    <p:sldId id="281" r:id="rId15"/>
    <p:sldId id="294" r:id="rId16"/>
    <p:sldId id="293"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676" autoAdjust="0"/>
  </p:normalViewPr>
  <p:slideViewPr>
    <p:cSldViewPr>
      <p:cViewPr varScale="1">
        <p:scale>
          <a:sx n="69" d="100"/>
          <a:sy n="69" d="100"/>
        </p:scale>
        <p:origin x="-546"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66293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37143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2080EF-694A-4BBB-8D7D-F93975B4F490}"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05563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080EF-694A-4BBB-8D7D-F93975B4F490}" type="datetimeFigureOut">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408191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2080EF-694A-4BBB-8D7D-F93975B4F490}" type="datetimeFigureOut">
              <a:rPr lang="en-US" smtClean="0"/>
              <a:pPr/>
              <a:t>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337938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2080EF-694A-4BBB-8D7D-F93975B4F490}" type="datetimeFigureOut">
              <a:rPr lang="en-US" smtClean="0"/>
              <a:pPr/>
              <a:t>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92804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080EF-694A-4BBB-8D7D-F93975B4F490}" type="datetimeFigureOut">
              <a:rPr lang="en-US" smtClean="0"/>
              <a:pPr/>
              <a:t>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3083255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419948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1743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24913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294702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080EF-694A-4BBB-8D7D-F93975B4F490}" type="datetimeFigureOut">
              <a:rPr lang="en-US" smtClean="0"/>
              <a:pPr/>
              <a:t>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3532186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1066800" y="1905000"/>
            <a:ext cx="7391400" cy="1200329"/>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Harmonic Oscillator</a:t>
            </a:r>
            <a:endParaRPr lang="en-US" sz="2400" dirty="0"/>
          </a:p>
        </p:txBody>
      </p:sp>
    </p:spTree>
    <p:extLst>
      <p:ext uri="{BB962C8B-B14F-4D97-AF65-F5344CB8AC3E}">
        <p14:creationId xmlns:p14="http://schemas.microsoft.com/office/powerpoint/2010/main" xmlns="" val="83285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Simple Harmonic Oscillator</a:t>
            </a:r>
            <a:endParaRPr lang="en-US" dirty="0"/>
          </a:p>
        </p:txBody>
      </p:sp>
      <mc:AlternateContent xmlns:mc="http://schemas.openxmlformats.org/markup-compatibility/2006">
        <mc:Choice xmlns:a14="http://schemas.microsoft.com/office/drawing/2010/main" xmlns="" Requires="a14">
          <p:sp>
            <p:nvSpPr>
              <p:cNvPr id="4" name="TextBox 3"/>
              <p:cNvSpPr txBox="1"/>
              <p:nvPr/>
            </p:nvSpPr>
            <p:spPr>
              <a:xfrm>
                <a:off x="762000" y="1600200"/>
                <a:ext cx="7772400" cy="3785652"/>
              </a:xfrm>
              <a:prstGeom prst="rect">
                <a:avLst/>
              </a:prstGeom>
              <a:noFill/>
            </p:spPr>
            <p:txBody>
              <a:bodyPr wrap="square" rtlCol="0">
                <a:spAutoFit/>
              </a:bodyPr>
              <a:lstStyle/>
              <a:p>
                <a:pPr algn="just"/>
                <a:r>
                  <a:rPr lang="en-US" sz="2400" dirty="0"/>
                  <a:t>In classical mechanics, a </a:t>
                </a:r>
                <a:r>
                  <a:rPr lang="en-US" sz="2400" b="1" dirty="0"/>
                  <a:t>harmonic oscillator</a:t>
                </a:r>
                <a:r>
                  <a:rPr lang="en-US" sz="2400" dirty="0"/>
                  <a:t> is a system that, when displaced from its equilibrium position, experiences a restoring force, </a:t>
                </a:r>
                <a:r>
                  <a:rPr lang="en-US" sz="2400" i="1" dirty="0"/>
                  <a:t>F</a:t>
                </a:r>
                <a:r>
                  <a:rPr lang="en-US" sz="2400" dirty="0"/>
                  <a:t>, proportional to the displacement, </a:t>
                </a:r>
                <a14:m>
                  <m:oMath xmlns:m="http://schemas.openxmlformats.org/officeDocument/2006/math">
                    <m:r>
                      <a:rPr lang="en-US" sz="2400" i="1" dirty="0" smtClean="0">
                        <a:latin typeface="Cambria Math"/>
                      </a:rPr>
                      <m:t>𝑥</m:t>
                    </m:r>
                  </m:oMath>
                </a14:m>
                <a:r>
                  <a:rPr lang="en-US" sz="2400" dirty="0"/>
                  <a:t>:</a:t>
                </a:r>
              </a:p>
              <a:p>
                <a:pPr algn="just"/>
                <a:r>
                  <a:rPr lang="en-US" sz="2400" dirty="0"/>
                  <a:t>where </a:t>
                </a:r>
                <a14:m>
                  <m:oMath xmlns:m="http://schemas.openxmlformats.org/officeDocument/2006/math">
                    <m:r>
                      <a:rPr lang="en-US" sz="2400" i="1" dirty="0" smtClean="0">
                        <a:latin typeface="Cambria Math"/>
                      </a:rPr>
                      <m:t>𝑘</m:t>
                    </m:r>
                  </m:oMath>
                </a14:m>
                <a:r>
                  <a:rPr lang="en-US" sz="2400" dirty="0"/>
                  <a:t> is a positive constant</a:t>
                </a:r>
                <a:r>
                  <a:rPr lang="en-US" sz="2400" dirty="0" smtClean="0"/>
                  <a:t>.</a:t>
                </a:r>
              </a:p>
              <a:p>
                <a:pPr algn="just"/>
                <a:endParaRPr lang="en-US" sz="2400" dirty="0"/>
              </a:p>
              <a:p>
                <a:pPr algn="just"/>
                <a:r>
                  <a:rPr lang="en-US" sz="2400" dirty="0"/>
                  <a:t>If </a:t>
                </a:r>
                <a14:m>
                  <m:oMath xmlns:m="http://schemas.openxmlformats.org/officeDocument/2006/math">
                    <m:r>
                      <a:rPr lang="en-US" sz="2400" i="1" dirty="0" smtClean="0">
                        <a:latin typeface="Cambria Math"/>
                      </a:rPr>
                      <m:t>𝐹</m:t>
                    </m:r>
                  </m:oMath>
                </a14:m>
                <a:r>
                  <a:rPr lang="en-US" sz="2400" dirty="0"/>
                  <a:t> is the only force acting on the system, the system is called a </a:t>
                </a:r>
                <a:r>
                  <a:rPr lang="en-US" sz="2400" b="1" dirty="0"/>
                  <a:t>simple harmonic oscillator</a:t>
                </a:r>
                <a:r>
                  <a:rPr lang="en-US" sz="2400" dirty="0"/>
                  <a:t>, and it undergoes simple harmonic motion: sinusoidal oscillations about the equilibrium point, with a constant amplitude and a constant frequency (which does not depend on the amplitude</a:t>
                </a:r>
                <a:r>
                  <a:rPr lang="en-US" sz="2400" dirty="0" smtClean="0"/>
                  <a:t>).</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762000" y="1600200"/>
                <a:ext cx="7772400" cy="3785652"/>
              </a:xfrm>
              <a:prstGeom prst="rect">
                <a:avLst/>
              </a:prstGeom>
              <a:blipFill rotWithShape="1">
                <a:blip r:embed="rId3"/>
                <a:stretch>
                  <a:fillRect l="-1176" t="-1288" r="-1176" b="-2576"/>
                </a:stretch>
              </a:blipFill>
            </p:spPr>
            <p:txBody>
              <a:bodyPr/>
              <a:lstStyle/>
              <a:p>
                <a:r>
                  <a:rPr lang="en-US">
                    <a:noFill/>
                  </a:rPr>
                  <a:t> </a:t>
                </a:r>
              </a:p>
            </p:txBody>
          </p:sp>
        </mc:Fallback>
      </mc:AlternateContent>
    </p:spTree>
    <p:extLst>
      <p:ext uri="{BB962C8B-B14F-4D97-AF65-F5344CB8AC3E}">
        <p14:creationId xmlns:p14="http://schemas.microsoft.com/office/powerpoint/2010/main" xmlns="" val="3411049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56570"/>
            <a:ext cx="7696200" cy="5262979"/>
          </a:xfrm>
          <a:prstGeom prst="rect">
            <a:avLst/>
          </a:prstGeom>
        </p:spPr>
        <p:txBody>
          <a:bodyPr wrap="square">
            <a:spAutoFit/>
          </a:bodyPr>
          <a:lstStyle/>
          <a:p>
            <a:pPr algn="just"/>
            <a:r>
              <a:rPr lang="en-US" sz="2400" dirty="0"/>
              <a:t>If a frictional force (damping) proportional to the velocity is also present, the harmonic oscillator is described as a </a:t>
            </a:r>
            <a:r>
              <a:rPr lang="en-US" sz="2400" b="1" dirty="0"/>
              <a:t>damped oscillator</a:t>
            </a:r>
            <a:r>
              <a:rPr lang="en-US" sz="2400" dirty="0"/>
              <a:t>. Depending on the friction coefficient, the system can:</a:t>
            </a:r>
          </a:p>
          <a:p>
            <a:pPr algn="just"/>
            <a:r>
              <a:rPr lang="en-US" sz="2400" dirty="0"/>
              <a:t>Oscillate with a frequency smaller than in the non-damped case, and an amplitude decreasing with time (</a:t>
            </a:r>
            <a:r>
              <a:rPr lang="en-US" sz="2400" i="1" dirty="0" err="1"/>
              <a:t>underdamped</a:t>
            </a:r>
            <a:r>
              <a:rPr lang="en-US" sz="2400" dirty="0"/>
              <a:t> oscillator).</a:t>
            </a:r>
          </a:p>
          <a:p>
            <a:pPr algn="just"/>
            <a:r>
              <a:rPr lang="en-US" sz="2400" dirty="0"/>
              <a:t>Decay to the equilibrium position, without oscillations (</a:t>
            </a:r>
            <a:r>
              <a:rPr lang="en-US" sz="2400" i="1" dirty="0" err="1"/>
              <a:t>overdamped</a:t>
            </a:r>
            <a:r>
              <a:rPr lang="en-US" sz="2400" dirty="0"/>
              <a:t> oscillator).</a:t>
            </a:r>
          </a:p>
          <a:p>
            <a:pPr algn="just"/>
            <a:r>
              <a:rPr lang="en-US" sz="2400" dirty="0"/>
              <a:t>The boundary solution between an </a:t>
            </a:r>
            <a:r>
              <a:rPr lang="en-US" sz="2400" dirty="0" err="1"/>
              <a:t>underdamped</a:t>
            </a:r>
            <a:r>
              <a:rPr lang="en-US" sz="2400" dirty="0"/>
              <a:t> oscillator and an </a:t>
            </a:r>
            <a:r>
              <a:rPr lang="en-US" sz="2400" dirty="0" err="1"/>
              <a:t>overdamped</a:t>
            </a:r>
            <a:r>
              <a:rPr lang="en-US" sz="2400" dirty="0"/>
              <a:t> oscillator occurs at a particular value of the friction coefficient and is called "critically damped."</a:t>
            </a:r>
          </a:p>
          <a:p>
            <a:pPr algn="just"/>
            <a:r>
              <a:rPr lang="en-US" sz="2400" dirty="0"/>
              <a:t>If an external time dependent force is present, the harmonic oscillator is described as a </a:t>
            </a:r>
            <a:r>
              <a:rPr lang="en-US" sz="2400" b="1" dirty="0"/>
              <a:t>driven oscillator</a:t>
            </a:r>
            <a:r>
              <a:rPr lang="en-US" sz="2400" dirty="0" smtClean="0"/>
              <a:t>.</a:t>
            </a:r>
            <a:endParaRPr lang="en-US" sz="2400" dirty="0"/>
          </a:p>
        </p:txBody>
      </p:sp>
    </p:spTree>
    <p:extLst>
      <p:ext uri="{BB962C8B-B14F-4D97-AF65-F5344CB8AC3E}">
        <p14:creationId xmlns:p14="http://schemas.microsoft.com/office/powerpoint/2010/main" xmlns="" val="1514101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43000"/>
            <a:ext cx="7620000" cy="4154984"/>
          </a:xfrm>
          <a:prstGeom prst="rect">
            <a:avLst/>
          </a:prstGeom>
        </p:spPr>
        <p:txBody>
          <a:bodyPr wrap="square">
            <a:spAutoFit/>
          </a:bodyPr>
          <a:lstStyle/>
          <a:p>
            <a:pPr algn="just"/>
            <a:r>
              <a:rPr lang="en-US" sz="2400" dirty="0" smtClean="0"/>
              <a:t>Mechanical </a:t>
            </a:r>
            <a:r>
              <a:rPr lang="en-US" sz="2400" dirty="0"/>
              <a:t>examples include </a:t>
            </a:r>
            <a:r>
              <a:rPr lang="en-US" sz="2400" dirty="0" err="1"/>
              <a:t>pendula</a:t>
            </a:r>
            <a:r>
              <a:rPr lang="en-US" sz="2400" dirty="0"/>
              <a:t> (with small angles of displacement), masses connected to springs, and acoustical systems. Other analogous systems include electrical harmonic oscillators such as RLC circuits. The harmonic oscillator model is very important in physics, because any mass subject to a force in stable equilibrium acts as a harmonic oscillator for small vibrations. Harmonic oscillators occur widely in nature and are exploited in many manmade devices, such as clocks and radio circuits. They are the source of virtually all sinusoidal vibrations and waves.</a:t>
            </a:r>
          </a:p>
        </p:txBody>
      </p:sp>
    </p:spTree>
    <p:extLst>
      <p:ext uri="{BB962C8B-B14F-4D97-AF65-F5344CB8AC3E}">
        <p14:creationId xmlns:p14="http://schemas.microsoft.com/office/powerpoint/2010/main" xmlns="" val="4277895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274638"/>
            <a:ext cx="8229600" cy="1143000"/>
          </a:xfrm>
        </p:spPr>
        <p:txBody>
          <a:bodyPr>
            <a:normAutofit/>
          </a:bodyPr>
          <a:lstStyle/>
          <a:p>
            <a:r>
              <a:rPr lang="en-US" dirty="0" smtClean="0"/>
              <a:t>Constant of Motion</a:t>
            </a:r>
            <a:endParaRPr lang="en-US" dirty="0"/>
          </a:p>
        </p:txBody>
      </p:sp>
      <p:sp>
        <p:nvSpPr>
          <p:cNvPr id="4" name="TextBox 3"/>
          <p:cNvSpPr txBox="1"/>
          <p:nvPr/>
        </p:nvSpPr>
        <p:spPr>
          <a:xfrm>
            <a:off x="838200" y="1404810"/>
            <a:ext cx="7620000" cy="3046988"/>
          </a:xfrm>
          <a:prstGeom prst="rect">
            <a:avLst/>
          </a:prstGeom>
          <a:noFill/>
        </p:spPr>
        <p:txBody>
          <a:bodyPr wrap="square" rtlCol="0">
            <a:spAutoFit/>
          </a:bodyPr>
          <a:lstStyle/>
          <a:p>
            <a:pPr algn="just"/>
            <a:r>
              <a:rPr lang="en-US" sz="2400" dirty="0"/>
              <a:t>In mechanics, a </a:t>
            </a:r>
            <a:r>
              <a:rPr lang="en-US" sz="2400" b="1" dirty="0"/>
              <a:t>constant of motion</a:t>
            </a:r>
            <a:r>
              <a:rPr lang="en-US" sz="2400" dirty="0"/>
              <a:t> is a quantity that is conserved throughout the motion, imposing in effect a constraint on the motion. However, it is a </a:t>
            </a:r>
            <a:r>
              <a:rPr lang="en-US" sz="2400" i="1" dirty="0"/>
              <a:t>mathematical</a:t>
            </a:r>
            <a:r>
              <a:rPr lang="en-US" sz="2400" dirty="0"/>
              <a:t> constraint, the natural consequence of the equations of motion, rather than a </a:t>
            </a:r>
            <a:r>
              <a:rPr lang="en-US" sz="2400" i="1" dirty="0"/>
              <a:t>physical</a:t>
            </a:r>
            <a:r>
              <a:rPr lang="en-US" sz="2400" dirty="0"/>
              <a:t> constraint (which would require extra constraint forces). Common examples include energy, linear momentum, angular momentum and the Laplace–</a:t>
            </a:r>
            <a:r>
              <a:rPr lang="en-US" sz="2400" dirty="0" err="1"/>
              <a:t>Runge</a:t>
            </a:r>
            <a:r>
              <a:rPr lang="en-US" sz="2400" dirty="0"/>
              <a:t>–Lenz vector (for inverse-square force laws</a:t>
            </a:r>
            <a:r>
              <a:rPr lang="en-US" sz="2400" dirty="0" smtClean="0"/>
              <a:t>).</a:t>
            </a:r>
          </a:p>
        </p:txBody>
      </p:sp>
    </p:spTree>
    <p:extLst>
      <p:ext uri="{BB962C8B-B14F-4D97-AF65-F5344CB8AC3E}">
        <p14:creationId xmlns:p14="http://schemas.microsoft.com/office/powerpoint/2010/main" xmlns="" val="3161798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745153"/>
            <a:ext cx="7924800" cy="4893647"/>
          </a:xfrm>
          <a:prstGeom prst="rect">
            <a:avLst/>
          </a:prstGeom>
        </p:spPr>
        <p:txBody>
          <a:bodyPr wrap="square">
            <a:spAutoFit/>
          </a:bodyPr>
          <a:lstStyle/>
          <a:p>
            <a:pPr algn="just"/>
            <a:r>
              <a:rPr lang="en-US" sz="2400" b="1" dirty="0" smtClean="0"/>
              <a:t>Applications</a:t>
            </a:r>
          </a:p>
          <a:p>
            <a:pPr algn="just"/>
            <a:endParaRPr lang="en-US" sz="2400" b="1" dirty="0"/>
          </a:p>
          <a:p>
            <a:pPr algn="just"/>
            <a:r>
              <a:rPr lang="en-US" sz="2400" dirty="0"/>
              <a:t>Constants of motion are useful because they allow properties of the motion to be derived without solving the equations of motion. In fortunate cases, even the trajectory of the motion can be derived as the intersection of </a:t>
            </a:r>
            <a:r>
              <a:rPr lang="en-US" sz="2400" dirty="0" err="1"/>
              <a:t>isosurfaces</a:t>
            </a:r>
            <a:r>
              <a:rPr lang="en-US" sz="2400" dirty="0"/>
              <a:t> corresponding to the constants of motion. For example, </a:t>
            </a:r>
            <a:r>
              <a:rPr lang="en-US" sz="2400" dirty="0" smtClean="0"/>
              <a:t>the </a:t>
            </a:r>
            <a:r>
              <a:rPr lang="en-US" sz="2400" dirty="0"/>
              <a:t>torque-free rotation of a rigid body is the intersection of a sphere (conservation of total angular momentum) and an ellipsoid (conservation of energy), a trajectory that might be otherwise hard to derive and visualize. Therefore, the identification of constants of motion is an important objective in mechanics</a:t>
            </a:r>
            <a:r>
              <a:rPr lang="en-US" sz="2400" dirty="0" smtClean="0"/>
              <a:t>.</a:t>
            </a:r>
            <a:endParaRPr lang="en-US" sz="2400" dirty="0"/>
          </a:p>
        </p:txBody>
      </p:sp>
    </p:spTree>
    <p:extLst>
      <p:ext uri="{BB962C8B-B14F-4D97-AF65-F5344CB8AC3E}">
        <p14:creationId xmlns:p14="http://schemas.microsoft.com/office/powerpoint/2010/main" xmlns="" val="499792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68451"/>
            <a:ext cx="7696200" cy="5632311"/>
          </a:xfrm>
          <a:prstGeom prst="rect">
            <a:avLst/>
          </a:prstGeom>
        </p:spPr>
        <p:txBody>
          <a:bodyPr wrap="square">
            <a:spAutoFit/>
          </a:bodyPr>
          <a:lstStyle/>
          <a:p>
            <a:pPr algn="just"/>
            <a:r>
              <a:rPr lang="en-US" sz="2400" b="1" dirty="0"/>
              <a:t>Methods for identifying constants of </a:t>
            </a:r>
            <a:r>
              <a:rPr lang="en-US" sz="2400" b="1" dirty="0" smtClean="0"/>
              <a:t>motion</a:t>
            </a:r>
          </a:p>
          <a:p>
            <a:pPr algn="just"/>
            <a:endParaRPr lang="en-US" sz="2400" b="1" dirty="0"/>
          </a:p>
          <a:p>
            <a:pPr algn="just"/>
            <a:r>
              <a:rPr lang="en-US" sz="2400" dirty="0"/>
              <a:t>There are several methods for identifying constants of motion.</a:t>
            </a:r>
          </a:p>
          <a:p>
            <a:pPr algn="just"/>
            <a:r>
              <a:rPr lang="en-US" sz="2400" dirty="0"/>
              <a:t>The simplest but least systematic approach is the intuitive ("psychic") derivation, in which a quantity is hypothesized to be constant (perhaps because of experimental data) and later shown mathematically to be conserved throughout the motion.</a:t>
            </a:r>
          </a:p>
          <a:p>
            <a:pPr algn="just"/>
            <a:r>
              <a:rPr lang="en-US" sz="2400" dirty="0"/>
              <a:t>The Hamilton–Jacobi equations provide a commonly used and straightforward method for identifying constants of motion, particularly when the Hamiltonian adopts recognizable functional forms in orthogonal coordinates.</a:t>
            </a:r>
          </a:p>
          <a:p>
            <a:pPr algn="just"/>
            <a:r>
              <a:rPr lang="en-US" sz="2400" dirty="0" smtClean="0"/>
              <a:t>A </a:t>
            </a:r>
            <a:r>
              <a:rPr lang="en-US" sz="2400" dirty="0"/>
              <a:t>quantity is conserved if it is not explicitly time-dependent and if its Poisson bracket with the Hamiltonian is </a:t>
            </a:r>
            <a:r>
              <a:rPr lang="en-US" sz="2400" dirty="0" smtClean="0"/>
              <a:t>zero</a:t>
            </a:r>
            <a:endParaRPr lang="en-US" sz="2400" dirty="0"/>
          </a:p>
        </p:txBody>
      </p:sp>
    </p:spTree>
    <p:extLst>
      <p:ext uri="{BB962C8B-B14F-4D97-AF65-F5344CB8AC3E}">
        <p14:creationId xmlns:p14="http://schemas.microsoft.com/office/powerpoint/2010/main" xmlns="" val="30524898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447800"/>
            <a:ext cx="7239000" cy="3416320"/>
          </a:xfrm>
          <a:prstGeom prst="rect">
            <a:avLst/>
          </a:prstGeom>
        </p:spPr>
        <p:txBody>
          <a:bodyPr wrap="square">
            <a:spAutoFit/>
          </a:bodyPr>
          <a:lstStyle/>
          <a:p>
            <a:pPr algn="just"/>
            <a:r>
              <a:rPr lang="en-US" sz="2400" dirty="0"/>
              <a:t>Another useful result is </a:t>
            </a:r>
            <a:r>
              <a:rPr lang="en-US" sz="2400" b="1" dirty="0"/>
              <a:t>Poisson's theorem</a:t>
            </a:r>
            <a:r>
              <a:rPr lang="en-US" sz="2400" dirty="0"/>
              <a:t>, which states that if two quantities and are constants of motion, so is their Poisson </a:t>
            </a:r>
            <a:r>
              <a:rPr lang="en-US" sz="2400" dirty="0" smtClean="0"/>
              <a:t>bracket.</a:t>
            </a:r>
          </a:p>
          <a:p>
            <a:pPr algn="just"/>
            <a:endParaRPr lang="en-US" sz="2400" dirty="0"/>
          </a:p>
          <a:p>
            <a:pPr algn="just"/>
            <a:r>
              <a:rPr lang="en-US" sz="2400" dirty="0"/>
              <a:t>A system with </a:t>
            </a:r>
            <a:r>
              <a:rPr lang="en-US" sz="2400" i="1" dirty="0"/>
              <a:t>n</a:t>
            </a:r>
            <a:r>
              <a:rPr lang="en-US" sz="2400" dirty="0"/>
              <a:t> degrees of freedom, and </a:t>
            </a:r>
            <a:r>
              <a:rPr lang="en-US" sz="2400" i="1" dirty="0"/>
              <a:t>n</a:t>
            </a:r>
            <a:r>
              <a:rPr lang="en-US" sz="2400" dirty="0"/>
              <a:t> constants of motion, such that the Poisson bracket of any pair of constants of motion vanishes, is known as a completely </a:t>
            </a:r>
            <a:r>
              <a:rPr lang="en-US" sz="2400" dirty="0" err="1"/>
              <a:t>integrable</a:t>
            </a:r>
            <a:r>
              <a:rPr lang="en-US" sz="2400" dirty="0"/>
              <a:t> system. Such a collection of constants of motion are said to be in involution with each other.</a:t>
            </a:r>
          </a:p>
        </p:txBody>
      </p:sp>
    </p:spTree>
    <p:extLst>
      <p:ext uri="{BB962C8B-B14F-4D97-AF65-F5344CB8AC3E}">
        <p14:creationId xmlns:p14="http://schemas.microsoft.com/office/powerpoint/2010/main" xmlns="" val="2805363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Legendre </a:t>
            </a:r>
            <a:r>
              <a:rPr lang="en-US" dirty="0" smtClean="0"/>
              <a:t>Transforms</a:t>
            </a:r>
            <a:endParaRPr lang="en-US" dirty="0"/>
          </a:p>
        </p:txBody>
      </p:sp>
      <mc:AlternateContent xmlns:mc="http://schemas.openxmlformats.org/markup-compatibility/2006">
        <mc:Choice xmlns:a14="http://schemas.microsoft.com/office/drawing/2010/main" xmlns="" Requires="a14">
          <p:sp>
            <p:nvSpPr>
              <p:cNvPr id="3" name="TextBox 2"/>
              <p:cNvSpPr txBox="1"/>
              <p:nvPr/>
            </p:nvSpPr>
            <p:spPr>
              <a:xfrm>
                <a:off x="914400" y="1447800"/>
                <a:ext cx="7543800" cy="4312334"/>
              </a:xfrm>
              <a:prstGeom prst="rect">
                <a:avLst/>
              </a:prstGeom>
              <a:noFill/>
            </p:spPr>
            <p:txBody>
              <a:bodyPr wrap="square" rtlCol="0">
                <a:spAutoFit/>
              </a:bodyPr>
              <a:lstStyle/>
              <a:p>
                <a:pPr algn="just"/>
                <a:r>
                  <a:rPr lang="en-US" sz="2400" b="1" dirty="0"/>
                  <a:t>Formulation</a:t>
                </a:r>
              </a:p>
              <a:p>
                <a:pPr algn="just"/>
                <a:endParaRPr lang="en-US" sz="2400" dirty="0"/>
              </a:p>
              <a:p>
                <a:pPr algn="just"/>
                <a:r>
                  <a:rPr lang="en-US" sz="2400" dirty="0" smtClean="0"/>
                  <a:t>The </a:t>
                </a:r>
                <a:r>
                  <a:rPr lang="en-US" sz="2400" dirty="0"/>
                  <a:t>relationship of </a:t>
                </a:r>
                <a14:m>
                  <m:oMath xmlns:m="http://schemas.openxmlformats.org/officeDocument/2006/math">
                    <m:r>
                      <a:rPr lang="en-US" sz="2400" i="1"/>
                      <m:t>𝐻</m:t>
                    </m:r>
                  </m:oMath>
                </a14:m>
                <a:r>
                  <a:rPr lang="en-US" sz="2400" i="1" dirty="0"/>
                  <a:t/>
                </a:r>
                <a:r>
                  <a:rPr lang="en-US" sz="2400" dirty="0"/>
                  <a:t>and </a:t>
                </a:r>
                <a14:m>
                  <m:oMath xmlns:m="http://schemas.openxmlformats.org/officeDocument/2006/math">
                    <m:r>
                      <a:rPr lang="en-US" sz="2400" i="1"/>
                      <m:t>𝐿</m:t>
                    </m:r>
                  </m:oMath>
                </a14:m>
                <a:r>
                  <a:rPr lang="en-US" sz="2400" i="1" dirty="0"/>
                  <a:t/>
                </a:r>
                <a:r>
                  <a:rPr lang="en-US" sz="2400" dirty="0"/>
                  <a:t>may seem a bit arbitrary. However, there is in fact a definite motivation for it, and this motivation comes from the theory of Legendre transforms. The </a:t>
                </a:r>
                <a14:m>
                  <m:oMath xmlns:m="http://schemas.openxmlformats.org/officeDocument/2006/math">
                    <m:r>
                      <a:rPr lang="en-US" sz="2400" i="1"/>
                      <m:t>𝐻</m:t>
                    </m:r>
                  </m:oMath>
                </a14:m>
                <a:r>
                  <a:rPr lang="en-US" sz="2400" i="1" dirty="0"/>
                  <a:t/>
                </a:r>
                <a:r>
                  <a:rPr lang="en-US" sz="2400" dirty="0"/>
                  <a:t>defined as</a:t>
                </a:r>
              </a:p>
              <a:p>
                <a:pPr algn="just"/>
                <a14:m>
                  <m:oMathPara xmlns:m="http://schemas.openxmlformats.org/officeDocument/2006/math">
                    <m:oMathParaPr>
                      <m:jc m:val="centerGroup"/>
                    </m:oMathParaPr>
                    <m:oMath xmlns:m="http://schemas.openxmlformats.org/officeDocument/2006/math">
                      <m:r>
                        <a:rPr lang="en-US" sz="2400" i="1"/>
                        <m:t>𝐻</m:t>
                      </m:r>
                      <m:d>
                        <m:dPr>
                          <m:ctrlPr>
                            <a:rPr lang="en-US" sz="2400" i="1"/>
                          </m:ctrlPr>
                        </m:dPr>
                        <m:e>
                          <m:r>
                            <a:rPr lang="en-US" sz="2400" i="1"/>
                            <m:t>𝑞</m:t>
                          </m:r>
                          <m:r>
                            <a:rPr lang="en-US" sz="2400" i="1"/>
                            <m:t>,</m:t>
                          </m:r>
                          <m:r>
                            <a:rPr lang="en-US" sz="2400" i="1"/>
                            <m:t>𝑝</m:t>
                          </m:r>
                          <m:r>
                            <a:rPr lang="en-US" sz="2400" i="1"/>
                            <m:t>,</m:t>
                          </m:r>
                          <m:r>
                            <a:rPr lang="en-US" sz="2400" i="1"/>
                            <m:t>𝑡</m:t>
                          </m:r>
                        </m:e>
                      </m:d>
                      <m:r>
                        <a:rPr lang="en-US" sz="2400" i="1"/>
                        <m:t>=</m:t>
                      </m:r>
                      <m:nary>
                        <m:naryPr>
                          <m:chr m:val="∑"/>
                          <m:limLoc m:val="undOvr"/>
                          <m:supHide m:val="on"/>
                          <m:ctrlPr>
                            <a:rPr lang="en-US" sz="2400" i="1"/>
                          </m:ctrlPr>
                        </m:naryPr>
                        <m:sub>
                          <m:r>
                            <a:rPr lang="en-US" sz="2400" i="1"/>
                            <m:t>𝑖</m:t>
                          </m:r>
                        </m:sub>
                        <m:sup/>
                        <m:e>
                          <m:sSub>
                            <m:sSubPr>
                              <m:ctrlPr>
                                <a:rPr lang="en-US" sz="2400" i="1"/>
                              </m:ctrlPr>
                            </m:sSubPr>
                            <m:e>
                              <m:r>
                                <a:rPr lang="en-US" sz="2400" i="1"/>
                                <m:t>𝑝</m:t>
                              </m:r>
                            </m:e>
                            <m:sub>
                              <m:r>
                                <a:rPr lang="en-US" sz="2400" i="1"/>
                                <m:t>𝑖</m:t>
                              </m:r>
                            </m:sub>
                          </m:sSub>
                          <m:sSub>
                            <m:sSubPr>
                              <m:ctrlPr>
                                <a:rPr lang="en-US" sz="2400" i="1"/>
                              </m:ctrlPr>
                            </m:sSubPr>
                            <m:e>
                              <m:acc>
                                <m:accPr>
                                  <m:chr m:val="̇"/>
                                  <m:ctrlPr>
                                    <a:rPr lang="en-US" sz="2400" i="1"/>
                                  </m:ctrlPr>
                                </m:accPr>
                                <m:e>
                                  <m:r>
                                    <a:rPr lang="en-US" sz="2400" i="1"/>
                                    <m:t>𝑞</m:t>
                                  </m:r>
                                </m:e>
                              </m:acc>
                            </m:e>
                            <m:sub>
                              <m:r>
                                <a:rPr lang="en-US" sz="2400" i="1"/>
                                <m:t>𝑖</m:t>
                              </m:r>
                            </m:sub>
                          </m:sSub>
                        </m:e>
                      </m:nary>
                      <m:r>
                        <a:rPr lang="en-US" sz="2400" i="1"/>
                        <m:t>−</m:t>
                      </m:r>
                      <m:r>
                        <a:rPr lang="en-US" sz="2400" i="1"/>
                        <m:t>𝐿</m:t>
                      </m:r>
                      <m:r>
                        <a:rPr lang="en-US" sz="2400" i="1"/>
                        <m:t>(</m:t>
                      </m:r>
                      <m:r>
                        <a:rPr lang="en-US" sz="2400" i="1"/>
                        <m:t>𝑞</m:t>
                      </m:r>
                      <m:r>
                        <a:rPr lang="en-US" sz="2400" i="1"/>
                        <m:t>,</m:t>
                      </m:r>
                      <m:acc>
                        <m:accPr>
                          <m:chr m:val="̇"/>
                          <m:ctrlPr>
                            <a:rPr lang="en-US" sz="2400" i="1"/>
                          </m:ctrlPr>
                        </m:accPr>
                        <m:e>
                          <m:r>
                            <a:rPr lang="en-US" sz="2400" i="1"/>
                            <m:t>𝑞</m:t>
                          </m:r>
                        </m:e>
                      </m:acc>
                      <m:r>
                        <a:rPr lang="en-US" sz="2400" i="1"/>
                        <m:t>,</m:t>
                      </m:r>
                      <m:r>
                        <a:rPr lang="en-US" sz="2400" i="1"/>
                        <m:t>𝑡</m:t>
                      </m:r>
                      <m:r>
                        <a:rPr lang="en-US" sz="2400" i="1"/>
                        <m:t>)</m:t>
                      </m:r>
                    </m:oMath>
                  </m:oMathPara>
                </a14:m>
                <a:endParaRPr lang="en-US" sz="2400" dirty="0"/>
              </a:p>
              <a:p>
                <a:pPr algn="just"/>
                <a:r>
                  <a:rPr lang="en-US" sz="2400" dirty="0"/>
                  <a:t>is called the </a:t>
                </a:r>
                <a:r>
                  <a:rPr lang="en-US" sz="2400" i="1" dirty="0"/>
                  <a:t>Legendre transform </a:t>
                </a:r>
                <a:r>
                  <a:rPr lang="en-US" sz="2400" dirty="0"/>
                  <a:t>of </a:t>
                </a:r>
                <a14:m>
                  <m:oMath xmlns:m="http://schemas.openxmlformats.org/officeDocument/2006/math">
                    <m:r>
                      <a:rPr lang="en-US" sz="2400" i="1"/>
                      <m:t>𝐿</m:t>
                    </m:r>
                    <m:r>
                      <a:rPr lang="en-US" sz="2400" i="1"/>
                      <m:t>,</m:t>
                    </m:r>
                  </m:oMath>
                </a14:m>
                <a:r>
                  <a:rPr lang="en-US" sz="2400" dirty="0"/>
                  <a:t> and we'll now give a review of this topic.</a:t>
                </a:r>
              </a:p>
              <a:p>
                <a:pPr algn="just"/>
                <a:r>
                  <a:rPr lang="en-US" sz="2400" dirty="0"/>
                  <a:t> </a:t>
                </a:r>
              </a:p>
            </p:txBody>
          </p:sp>
        </mc:Choice>
        <mc:Fallback>
          <p:sp>
            <p:nvSpPr>
              <p:cNvPr id="3" name="TextBox 2"/>
              <p:cNvSpPr txBox="1">
                <a:spLocks noRot="1" noChangeAspect="1" noMove="1" noResize="1" noEditPoints="1" noAdjustHandles="1" noChangeArrowheads="1" noChangeShapeType="1" noTextEdit="1"/>
              </p:cNvSpPr>
              <p:nvPr/>
            </p:nvSpPr>
            <p:spPr>
              <a:xfrm>
                <a:off x="914400" y="1447800"/>
                <a:ext cx="7543800" cy="4312334"/>
              </a:xfrm>
              <a:prstGeom prst="rect">
                <a:avLst/>
              </a:prstGeom>
              <a:blipFill rotWithShape="1">
                <a:blip r:embed="rId3"/>
                <a:stretch>
                  <a:fillRect l="-1212" t="-1132" r="-1131"/>
                </a:stretch>
              </a:blipFill>
            </p:spPr>
            <p:txBody>
              <a:bodyPr/>
              <a:lstStyle/>
              <a:p>
                <a:r>
                  <a:rPr lang="en-US">
                    <a:noFill/>
                  </a:rPr>
                  <a:t> </a:t>
                </a:r>
              </a:p>
            </p:txBody>
          </p:sp>
        </mc:Fallback>
      </mc:AlternateContent>
    </p:spTree>
    <p:extLst>
      <p:ext uri="{BB962C8B-B14F-4D97-AF65-F5344CB8AC3E}">
        <p14:creationId xmlns:p14="http://schemas.microsoft.com/office/powerpoint/2010/main" xmlns="" val="2548252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Rectangle 2"/>
              <p:cNvSpPr/>
              <p:nvPr/>
            </p:nvSpPr>
            <p:spPr>
              <a:xfrm>
                <a:off x="838200" y="609600"/>
                <a:ext cx="7620000" cy="5939703"/>
              </a:xfrm>
              <a:prstGeom prst="rect">
                <a:avLst/>
              </a:prstGeom>
            </p:spPr>
            <p:txBody>
              <a:bodyPr wrap="square">
                <a:spAutoFit/>
              </a:bodyPr>
              <a:lstStyle/>
              <a:p>
                <a:pPr algn="just"/>
                <a:r>
                  <a:rPr lang="en-US" sz="2400" dirty="0"/>
                  <a:t>To isolate the essentials, let's forget about </a:t>
                </a:r>
                <a14:m>
                  <m:oMath xmlns:m="http://schemas.openxmlformats.org/officeDocument/2006/math">
                    <m:r>
                      <a:rPr lang="en-US" sz="2400" i="1">
                        <a:latin typeface="Cambria Math"/>
                      </a:rPr>
                      <m:t>𝐻</m:t>
                    </m:r>
                  </m:oMath>
                </a14:m>
                <a:r>
                  <a:rPr lang="en-US" sz="2400" i="1" dirty="0"/>
                  <a:t/>
                </a:r>
                <a:r>
                  <a:rPr lang="en-US" sz="2400" dirty="0"/>
                  <a:t>and </a:t>
                </a:r>
                <a14:m>
                  <m:oMath xmlns:m="http://schemas.openxmlformats.org/officeDocument/2006/math">
                    <m:r>
                      <a:rPr lang="en-US" sz="2400" i="1">
                        <a:latin typeface="Cambria Math"/>
                      </a:rPr>
                      <m:t>𝐿</m:t>
                    </m:r>
                  </m:oMath>
                </a14:m>
                <a:r>
                  <a:rPr lang="en-US" sz="2400" i="1" dirty="0"/>
                  <a:t/>
                </a:r>
                <a:r>
                  <a:rPr lang="en-US" sz="2400" dirty="0"/>
                  <a:t>for now and consider a function of just one variable,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The derivative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is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𝑑𝐹</m:t>
                          </m:r>
                          <m:r>
                            <a:rPr lang="en-US" sz="2400" i="1">
                              <a:latin typeface="Cambria Math"/>
                            </a:rPr>
                            <m:t>(</m:t>
                          </m:r>
                          <m:r>
                            <a:rPr lang="en-US" sz="2400" i="1">
                              <a:latin typeface="Cambria Math"/>
                            </a:rPr>
                            <m:t>𝑥</m:t>
                          </m:r>
                          <m:r>
                            <a:rPr lang="en-US" sz="2400" i="1">
                              <a:latin typeface="Cambria Math"/>
                            </a:rPr>
                            <m:t>)</m:t>
                          </m:r>
                        </m:num>
                        <m:den>
                          <m:r>
                            <a:rPr lang="en-US" sz="2400" i="1">
                              <a:latin typeface="Cambria Math"/>
                            </a:rPr>
                            <m:t>𝑑𝑥</m:t>
                          </m:r>
                        </m:den>
                      </m:f>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m:oMathPara>
                </a14:m>
                <a:endParaRPr lang="en-US" sz="2400" dirty="0"/>
              </a:p>
              <a:p>
                <a:pPr algn="just"/>
                <a:r>
                  <a:rPr lang="en-US" sz="2400" dirty="0"/>
                  <a:t>but for notational convenience let's </a:t>
                </a:r>
                <a:r>
                  <a:rPr lang="en-US" sz="2400" dirty="0" err="1"/>
                  <a:t>relabel</a:t>
                </a:r>
                <a:r>
                  <a:rPr lang="en-US" sz="2400" dirty="0"/>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as </a:t>
                </a:r>
                <a14:m>
                  <m:oMath xmlns:m="http://schemas.openxmlformats.org/officeDocument/2006/math">
                    <m:r>
                      <a:rPr lang="en-US" sz="2400" i="1">
                        <a:latin typeface="Cambria Math"/>
                      </a:rPr>
                      <m:t>𝑠</m:t>
                    </m:r>
                    <m:r>
                      <a:rPr lang="en-US" sz="2400" i="1">
                        <a:latin typeface="Cambria Math"/>
                      </a:rPr>
                      <m:t>(</m:t>
                    </m:r>
                    <m:r>
                      <a:rPr lang="en-US" sz="2400" i="1">
                        <a:latin typeface="Cambria Math"/>
                      </a:rPr>
                      <m:t>𝑥</m:t>
                    </m:r>
                    <m:r>
                      <a:rPr lang="en-US" sz="2400" i="1">
                        <a:latin typeface="Cambria Math"/>
                      </a:rPr>
                      <m:t>)</m:t>
                    </m:r>
                  </m:oMath>
                </a14:m>
                <a:r>
                  <a:rPr lang="en-US" sz="2400" dirty="0"/>
                  <a:t> (</a:t>
                </a:r>
                <a14:m>
                  <m:oMath xmlns:m="http://schemas.openxmlformats.org/officeDocument/2006/math">
                    <m:r>
                      <a:rPr lang="en-US" sz="2400" i="1">
                        <a:latin typeface="Cambria Math"/>
                      </a:rPr>
                      <m:t>𝑠</m:t>
                    </m:r>
                  </m:oMath>
                </a14:m>
                <a:r>
                  <a:rPr lang="en-US" sz="2400" i="1" dirty="0"/>
                  <a:t/>
                </a:r>
                <a:r>
                  <a:rPr lang="en-US" sz="2400" dirty="0"/>
                  <a:t>for “slope"). So we have </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𝑑𝐹</m:t>
                          </m:r>
                          <m:r>
                            <a:rPr lang="en-US" sz="2400" i="1">
                              <a:latin typeface="Cambria Math"/>
                            </a:rPr>
                            <m:t>(</m:t>
                          </m:r>
                          <m:r>
                            <a:rPr lang="en-US" sz="2400" i="1">
                              <a:latin typeface="Cambria Math"/>
                            </a:rPr>
                            <m:t>𝑥</m:t>
                          </m:r>
                          <m:r>
                            <a:rPr lang="en-US" sz="2400" i="1">
                              <a:latin typeface="Cambria Math"/>
                            </a:rPr>
                            <m:t>)</m:t>
                          </m:r>
                        </m:num>
                        <m:den>
                          <m:r>
                            <a:rPr lang="en-US" sz="2400" i="1">
                              <a:latin typeface="Cambria Math"/>
                            </a:rPr>
                            <m:t>𝑑𝑥</m:t>
                          </m:r>
                        </m:den>
                      </m:f>
                      <m:r>
                        <a:rPr lang="en-US" sz="2400" i="1">
                          <a:latin typeface="Cambria Math"/>
                        </a:rPr>
                        <m:t>≡</m:t>
                      </m:r>
                      <m:r>
                        <a:rPr lang="en-US" sz="2400" i="1">
                          <a:latin typeface="Cambria Math"/>
                        </a:rPr>
                        <m:t>𝑠</m:t>
                      </m:r>
                      <m:d>
                        <m:dPr>
                          <m:ctrlPr>
                            <a:rPr lang="en-US" sz="2400" i="1">
                              <a:latin typeface="Cambria Math"/>
                            </a:rPr>
                          </m:ctrlPr>
                        </m:dPr>
                        <m:e>
                          <m:r>
                            <a:rPr lang="en-US" sz="2400" i="1">
                              <a:latin typeface="Cambria Math"/>
                            </a:rPr>
                            <m:t>𝑥</m:t>
                          </m:r>
                        </m:e>
                      </m:d>
                      <m:r>
                        <a:rPr lang="en-US" sz="2400" i="1">
                          <a:latin typeface="Cambria Math"/>
                        </a:rPr>
                        <m:t>.</m:t>
                      </m:r>
                    </m:oMath>
                  </m:oMathPara>
                </a14:m>
                <a:endParaRPr lang="en-US" sz="2400" dirty="0"/>
              </a:p>
              <a:p>
                <a:pPr algn="just"/>
                <a:endParaRPr lang="en-US" sz="2400" dirty="0" smtClean="0"/>
              </a:p>
              <a:p>
                <a:pPr algn="just"/>
                <a:r>
                  <a:rPr lang="en-US" sz="2400" dirty="0" smtClean="0"/>
                  <a:t>Note </a:t>
                </a:r>
                <a:r>
                  <a:rPr lang="en-US" sz="2400" dirty="0"/>
                  <a:t>that we can (at least in principle; and at least locally, assuming </a:t>
                </a:r>
                <a14:m>
                  <m:oMath xmlns:m="http://schemas.openxmlformats.org/officeDocument/2006/math">
                    <m:r>
                      <a:rPr lang="en-US" sz="2400" i="1"/>
                      <m:t>𝑠</m:t>
                    </m:r>
                  </m:oMath>
                </a14:m>
                <a:r>
                  <a:rPr lang="en-US" sz="2400" i="1" dirty="0"/>
                  <a:t/>
                </a:r>
                <a:r>
                  <a:rPr lang="en-US" sz="2400" dirty="0"/>
                  <a:t>isn't constant) invert the function </a:t>
                </a:r>
                <a14:m>
                  <m:oMath xmlns:m="http://schemas.openxmlformats.org/officeDocument/2006/math">
                    <m:r>
                      <a:rPr lang="en-US" sz="2400" i="1"/>
                      <m:t>𝑠</m:t>
                    </m:r>
                    <m:r>
                      <a:rPr lang="en-US" sz="2400" i="1"/>
                      <m:t>(</m:t>
                    </m:r>
                    <m:r>
                      <a:rPr lang="en-US" sz="2400" i="1"/>
                      <m:t>𝑥</m:t>
                    </m:r>
                    <m:r>
                      <a:rPr lang="en-US" sz="2400" i="1"/>
                      <m:t>)</m:t>
                    </m:r>
                  </m:oMath>
                </a14:m>
                <a:r>
                  <a:rPr lang="en-US" sz="2400" dirty="0"/>
                  <a:t> to solve for </a:t>
                </a:r>
                <a14:m>
                  <m:oMath xmlns:m="http://schemas.openxmlformats.org/officeDocument/2006/math">
                    <m:r>
                      <a:rPr lang="en-US" sz="2400" i="1"/>
                      <m:t>𝑥</m:t>
                    </m:r>
                  </m:oMath>
                </a14:m>
                <a:r>
                  <a:rPr lang="en-US" sz="2400" i="1" dirty="0"/>
                  <a:t/>
                </a:r>
                <a:r>
                  <a:rPr lang="en-US" sz="2400" dirty="0"/>
                  <a:t>as a function of </a:t>
                </a:r>
                <a14:m>
                  <m:oMath xmlns:m="http://schemas.openxmlformats.org/officeDocument/2006/math">
                    <m:r>
                      <a:rPr lang="en-US" sz="2400" i="1"/>
                      <m:t>𝑠</m:t>
                    </m:r>
                  </m:oMath>
                </a14:m>
                <a:r>
                  <a:rPr lang="en-US" sz="2400" dirty="0"/>
                  <a:t>, yielding </a:t>
                </a:r>
                <a14:m>
                  <m:oMath xmlns:m="http://schemas.openxmlformats.org/officeDocument/2006/math">
                    <m:r>
                      <a:rPr lang="en-US" sz="2400" i="1"/>
                      <m:t>𝑥</m:t>
                    </m:r>
                    <m:r>
                      <a:rPr lang="en-US" sz="2400" i="1"/>
                      <m:t>(</m:t>
                    </m:r>
                    <m:r>
                      <a:rPr lang="en-US" sz="2400" i="1"/>
                      <m:t>𝑠</m:t>
                    </m:r>
                    <m:r>
                      <a:rPr lang="en-US" sz="2400" i="1"/>
                      <m:t>).</m:t>
                    </m:r>
                  </m:oMath>
                </a14:m>
                <a:r>
                  <a:rPr lang="en-US" sz="2400" dirty="0"/>
                  <a:t> For example, if </a:t>
                </a:r>
                <a14:m>
                  <m:oMath xmlns:m="http://schemas.openxmlformats.org/officeDocument/2006/math">
                    <m:r>
                      <a:rPr lang="en-US" sz="2400" i="1"/>
                      <m:t>𝐹</m:t>
                    </m:r>
                    <m:r>
                      <a:rPr lang="en-US" sz="2400" i="1"/>
                      <m:t>(</m:t>
                    </m:r>
                    <m:r>
                      <a:rPr lang="en-US" sz="2400" i="1"/>
                      <m:t>𝑥</m:t>
                    </m:r>
                    <m:r>
                      <a:rPr lang="en-US" sz="2400" i="1"/>
                      <m:t>) = </m:t>
                    </m:r>
                    <m:sSup>
                      <m:sSupPr>
                        <m:ctrlPr>
                          <a:rPr lang="en-US" sz="2400" i="1"/>
                        </m:ctrlPr>
                      </m:sSupPr>
                      <m:e>
                        <m:r>
                          <a:rPr lang="en-US" sz="2400" i="1"/>
                          <m:t>𝑥</m:t>
                        </m:r>
                      </m:e>
                      <m:sup>
                        <m:r>
                          <a:rPr lang="en-US" sz="2400" i="1"/>
                          <m:t>3</m:t>
                        </m:r>
                      </m:sup>
                    </m:sSup>
                  </m:oMath>
                </a14:m>
                <a:r>
                  <a:rPr lang="en-US" sz="2400" dirty="0"/>
                  <a:t>, then </a:t>
                </a:r>
                <a14:m>
                  <m:oMath xmlns:m="http://schemas.openxmlformats.org/officeDocument/2006/math">
                    <m:r>
                      <a:rPr lang="en-US" sz="2400" i="1"/>
                      <m:t>𝑠</m:t>
                    </m:r>
                    <m:r>
                      <a:rPr lang="en-US" sz="2400" i="1"/>
                      <m:t>(</m:t>
                    </m:r>
                    <m:r>
                      <a:rPr lang="en-US" sz="2400" i="1"/>
                      <m:t>𝑥</m:t>
                    </m:r>
                    <m:r>
                      <a:rPr lang="en-US" sz="2400" i="1"/>
                      <m:t>)= </m:t>
                    </m:r>
                    <m:r>
                      <a:rPr lang="en-US" sz="2400" i="1"/>
                      <m:t>𝐹</m:t>
                    </m:r>
                    <m:r>
                      <a:rPr lang="en-US" sz="2400" i="1"/>
                      <m:t>’(</m:t>
                    </m:r>
                    <m:r>
                      <a:rPr lang="en-US" sz="2400" i="1"/>
                      <m:t>𝑥</m:t>
                    </m:r>
                    <m:r>
                      <a:rPr lang="en-US" sz="2400" i="1"/>
                      <m:t>) = 3</m:t>
                    </m:r>
                    <m:sSup>
                      <m:sSupPr>
                        <m:ctrlPr>
                          <a:rPr lang="en-US" sz="2400" i="1"/>
                        </m:ctrlPr>
                      </m:sSupPr>
                      <m:e>
                        <m:r>
                          <a:rPr lang="en-US" sz="2400" i="1"/>
                          <m:t>𝑥</m:t>
                        </m:r>
                      </m:e>
                      <m:sup>
                        <m:r>
                          <a:rPr lang="en-US" sz="2400" i="1"/>
                          <m:t>2</m:t>
                        </m:r>
                      </m:sup>
                    </m:sSup>
                    <m:r>
                      <a:rPr lang="en-US" sz="2400" i="1"/>
                      <m:t>.</m:t>
                    </m:r>
                  </m:oMath>
                </a14:m>
                <a:r>
                  <a:rPr lang="en-US" sz="2400" dirty="0"/>
                  <a:t> Inverting this gives </a:t>
                </a:r>
                <a14:m>
                  <m:oMath xmlns:m="http://schemas.openxmlformats.org/officeDocument/2006/math">
                    <m:r>
                      <a:rPr lang="en-US" sz="2400" i="1"/>
                      <m:t>𝑥</m:t>
                    </m:r>
                    <m:r>
                      <a:rPr lang="en-US" sz="2400" i="1"/>
                      <m:t>(</m:t>
                    </m:r>
                    <m:r>
                      <a:rPr lang="en-US" sz="2400" i="1"/>
                      <m:t>𝑠</m:t>
                    </m:r>
                    <m:r>
                      <a:rPr lang="en-US" sz="2400" i="1"/>
                      <m:t>)=</m:t>
                    </m:r>
                    <m:sSup>
                      <m:sSupPr>
                        <m:ctrlPr>
                          <a:rPr lang="en-US" sz="2400" i="1"/>
                        </m:ctrlPr>
                      </m:sSupPr>
                      <m:e>
                        <m:r>
                          <a:rPr lang="en-US" sz="2400" i="1"/>
                          <m:t>(</m:t>
                        </m:r>
                        <m:r>
                          <a:rPr lang="en-US" sz="2400" i="1"/>
                          <m:t>𝑠</m:t>
                        </m:r>
                        <m:r>
                          <a:rPr lang="en-US" sz="2400" i="1"/>
                          <m:t>/3)</m:t>
                        </m:r>
                      </m:e>
                      <m:sup>
                        <m:r>
                          <a:rPr lang="en-US" sz="2400" i="1" baseline="30000"/>
                          <m:t>1/2</m:t>
                        </m:r>
                      </m:sup>
                    </m:sSup>
                  </m:oMath>
                </a14:m>
                <a:r>
                  <a:rPr lang="en-US" sz="2400" dirty="0"/>
                  <a:t>.</a:t>
                </a:r>
              </a:p>
              <a:p>
                <a:pPr algn="just"/>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838200" y="609600"/>
                <a:ext cx="7620000" cy="5939703"/>
              </a:xfrm>
              <a:prstGeom prst="rect">
                <a:avLst/>
              </a:prstGeom>
              <a:blipFill rotWithShape="1">
                <a:blip r:embed="rId3"/>
                <a:stretch>
                  <a:fillRect l="-1280" t="-821" r="-1200"/>
                </a:stretch>
              </a:blipFill>
            </p:spPr>
            <p:txBody>
              <a:bodyPr/>
              <a:lstStyle/>
              <a:p>
                <a:r>
                  <a:rPr lang="en-US">
                    <a:noFill/>
                  </a:rPr>
                  <a:t> </a:t>
                </a:r>
              </a:p>
            </p:txBody>
          </p:sp>
        </mc:Fallback>
      </mc:AlternateContent>
    </p:spTree>
    <p:extLst>
      <p:ext uri="{BB962C8B-B14F-4D97-AF65-F5344CB8AC3E}">
        <p14:creationId xmlns:p14="http://schemas.microsoft.com/office/powerpoint/2010/main" xmlns="" val="13288749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Rectangle 2"/>
              <p:cNvSpPr/>
              <p:nvPr/>
            </p:nvSpPr>
            <p:spPr>
              <a:xfrm>
                <a:off x="838200" y="204303"/>
                <a:ext cx="7543800" cy="5983305"/>
              </a:xfrm>
              <a:prstGeom prst="rect">
                <a:avLst/>
              </a:prstGeom>
            </p:spPr>
            <p:txBody>
              <a:bodyPr wrap="square">
                <a:spAutoFit/>
              </a:bodyPr>
              <a:lstStyle/>
              <a:p>
                <a:pPr algn="just"/>
                <a:r>
                  <a:rPr lang="en-US" sz="2400" dirty="0"/>
                  <a:t>The purpose of the Legendre transform is to construct another function (call it </a:t>
                </a:r>
                <a14:m>
                  <m:oMath xmlns:m="http://schemas.openxmlformats.org/officeDocument/2006/math">
                    <m:r>
                      <a:rPr lang="en-US" sz="2400" i="1"/>
                      <m:t>𝐺</m:t>
                    </m:r>
                  </m:oMath>
                </a14:m>
                <a:r>
                  <a:rPr lang="en-US" sz="2400" dirty="0"/>
                  <a:t>) that reverses the roles of </a:t>
                </a:r>
                <a14:m>
                  <m:oMath xmlns:m="http://schemas.openxmlformats.org/officeDocument/2006/math">
                    <m:r>
                      <a:rPr lang="en-US" sz="2400" i="1"/>
                      <m:t>𝑥</m:t>
                    </m:r>
                  </m:oMath>
                </a14:m>
                <a:r>
                  <a:rPr lang="en-US" sz="2400" i="1" dirty="0"/>
                  <a:t/>
                </a:r>
                <a:r>
                  <a:rPr lang="en-US" sz="2400" dirty="0"/>
                  <a:t>and </a:t>
                </a:r>
                <a14:m>
                  <m:oMath xmlns:m="http://schemas.openxmlformats.org/officeDocument/2006/math">
                    <m:r>
                      <a:rPr lang="en-US" sz="2400" i="1"/>
                      <m:t>𝑠</m:t>
                    </m:r>
                  </m:oMath>
                </a14:m>
                <a:r>
                  <a:rPr lang="en-US" sz="2400" dirty="0"/>
                  <a:t>. That is, the goal is to construct a function </a:t>
                </a:r>
                <a14:m>
                  <m:oMath xmlns:m="http://schemas.openxmlformats.org/officeDocument/2006/math">
                    <m:r>
                      <a:rPr lang="en-US" sz="2400" i="1"/>
                      <m:t>𝐺</m:t>
                    </m:r>
                    <m:r>
                      <a:rPr lang="en-US" sz="2400" i="1"/>
                      <m:t>(</m:t>
                    </m:r>
                    <m:r>
                      <a:rPr lang="en-US" sz="2400" i="1"/>
                      <m:t>𝑠</m:t>
                    </m:r>
                    <m:r>
                      <a:rPr lang="en-US" sz="2400" i="1"/>
                      <m:t>)</m:t>
                    </m:r>
                  </m:oMath>
                </a14:m>
                <a:r>
                  <a:rPr lang="en-US" sz="2400" dirty="0"/>
                  <a:t> with the property that </a:t>
                </a:r>
              </a:p>
              <a:p>
                <a:pPr algn="just"/>
                <a14:m>
                  <m:oMathPara xmlns:m="http://schemas.openxmlformats.org/officeDocument/2006/math">
                    <m:oMathParaPr>
                      <m:jc m:val="centerGroup"/>
                    </m:oMathParaPr>
                    <m:oMath xmlns:m="http://schemas.openxmlformats.org/officeDocument/2006/math">
                      <m:f>
                        <m:fPr>
                          <m:ctrlPr>
                            <a:rPr lang="en-US" sz="2400" i="1"/>
                          </m:ctrlPr>
                        </m:fPr>
                        <m:num>
                          <m:r>
                            <a:rPr lang="en-US" sz="2400" i="1"/>
                            <m:t>𝑑𝐺</m:t>
                          </m:r>
                          <m:r>
                            <a:rPr lang="en-US" sz="2400" i="1"/>
                            <m:t>(</m:t>
                          </m:r>
                          <m:r>
                            <a:rPr lang="en-US" sz="2400" i="1"/>
                            <m:t>𝑠</m:t>
                          </m:r>
                          <m:r>
                            <a:rPr lang="en-US" sz="2400" i="1"/>
                            <m:t>)</m:t>
                          </m:r>
                        </m:num>
                        <m:den>
                          <m:r>
                            <a:rPr lang="en-US" sz="2400" i="1"/>
                            <m:t>𝑑𝑠</m:t>
                          </m:r>
                        </m:den>
                      </m:f>
                      <m:r>
                        <a:rPr lang="en-US" sz="2400" i="1"/>
                        <m:t>≡</m:t>
                      </m:r>
                      <m:r>
                        <a:rPr lang="en-US" sz="2400" i="1"/>
                        <m:t>𝑥</m:t>
                      </m:r>
                      <m:d>
                        <m:dPr>
                          <m:ctrlPr>
                            <a:rPr lang="en-US" sz="2400" i="1"/>
                          </m:ctrlPr>
                        </m:dPr>
                        <m:e>
                          <m:r>
                            <a:rPr lang="en-US" sz="2400" i="1"/>
                            <m:t>𝑠</m:t>
                          </m:r>
                        </m:e>
                      </m:d>
                      <m:r>
                        <a:rPr lang="en-US" sz="2400" i="1"/>
                        <m:t>.</m:t>
                      </m:r>
                    </m:oMath>
                  </m:oMathPara>
                </a14:m>
                <a:endParaRPr lang="en-US" sz="2400" dirty="0"/>
              </a:p>
              <a:p>
                <a:pPr algn="just"/>
                <a14:m>
                  <m:oMath xmlns:m="http://schemas.openxmlformats.org/officeDocument/2006/math">
                    <m:r>
                      <a:rPr lang="en-US" sz="2400" i="1"/>
                      <m:t>𝐺</m:t>
                    </m:r>
                    <m:r>
                      <a:rPr lang="en-US" sz="2400" i="1"/>
                      <m:t>(</m:t>
                    </m:r>
                    <m:r>
                      <a:rPr lang="en-US" sz="2400" i="1"/>
                      <m:t>𝑠</m:t>
                    </m:r>
                    <m:r>
                      <a:rPr lang="en-US" sz="2400" i="1"/>
                      <m:t>)</m:t>
                    </m:r>
                  </m:oMath>
                </a14:m>
                <a:r>
                  <a:rPr lang="en-US" sz="2400" dirty="0"/>
                  <a:t> is then called the Legendre transform of </a:t>
                </a:r>
                <a14:m>
                  <m:oMath xmlns:m="http://schemas.openxmlformats.org/officeDocument/2006/math">
                    <m:r>
                      <a:rPr lang="en-US" sz="2400" i="1"/>
                      <m:t>𝐹</m:t>
                    </m:r>
                    <m:r>
                      <a:rPr lang="en-US" sz="2400" i="1"/>
                      <m:t>(</m:t>
                    </m:r>
                    <m:r>
                      <a:rPr lang="en-US" sz="2400" i="1"/>
                      <m:t>𝑥</m:t>
                    </m:r>
                    <m:r>
                      <a:rPr lang="en-US" sz="2400" i="1"/>
                      <m:t>)</m:t>
                    </m:r>
                  </m:oMath>
                </a14:m>
                <a:r>
                  <a:rPr lang="en-US" sz="2400" dirty="0"/>
                  <a:t>. Now, the most obvious way to find </a:t>
                </a:r>
                <a14:m>
                  <m:oMath xmlns:m="http://schemas.openxmlformats.org/officeDocument/2006/math">
                    <m:r>
                      <a:rPr lang="en-US" sz="2400" i="1"/>
                      <m:t>𝐺</m:t>
                    </m:r>
                    <m:r>
                      <a:rPr lang="en-US" sz="2400" i="1"/>
                      <m:t>(</m:t>
                    </m:r>
                    <m:r>
                      <a:rPr lang="en-US" sz="2400" i="1"/>
                      <m:t>𝑠</m:t>
                    </m:r>
                    <m:r>
                      <a:rPr lang="en-US" sz="2400" i="1"/>
                      <m:t>)</m:t>
                    </m:r>
                  </m:oMath>
                </a14:m>
                <a:r>
                  <a:rPr lang="en-US" sz="2400" dirty="0"/>
                  <a:t> is to simply integrate this equation. In the case of </a:t>
                </a:r>
                <a14:m>
                  <m:oMath xmlns:m="http://schemas.openxmlformats.org/officeDocument/2006/math">
                    <m:r>
                      <a:rPr lang="en-US" sz="2400" i="1"/>
                      <m:t>𝐹</m:t>
                    </m:r>
                    <m:r>
                      <a:rPr lang="en-US" sz="2400" i="1"/>
                      <m:t>(</m:t>
                    </m:r>
                    <m:r>
                      <a:rPr lang="en-US" sz="2400" i="1"/>
                      <m:t>𝑥</m:t>
                    </m:r>
                    <m:r>
                      <a:rPr lang="en-US" sz="2400" i="1"/>
                      <m:t>) = </m:t>
                    </m:r>
                    <m:sSup>
                      <m:sSupPr>
                        <m:ctrlPr>
                          <a:rPr lang="en-US" sz="2400" i="1"/>
                        </m:ctrlPr>
                      </m:sSupPr>
                      <m:e>
                        <m:r>
                          <a:rPr lang="en-US" sz="2400" i="1"/>
                          <m:t>𝑥</m:t>
                        </m:r>
                      </m:e>
                      <m:sup>
                        <m:r>
                          <a:rPr lang="en-US" sz="2400" i="1"/>
                          <m:t>3</m:t>
                        </m:r>
                      </m:sup>
                    </m:sSup>
                  </m:oMath>
                </a14:m>
                <a:r>
                  <a:rPr lang="en-US" sz="2400" dirty="0"/>
                  <a:t>, we're looking for a function </a:t>
                </a:r>
                <a14:m>
                  <m:oMath xmlns:m="http://schemas.openxmlformats.org/officeDocument/2006/math">
                    <m:r>
                      <a:rPr lang="en-US" sz="2400" i="1"/>
                      <m:t>𝐺</m:t>
                    </m:r>
                    <m:r>
                      <a:rPr lang="en-US" sz="2400" i="1"/>
                      <m:t>(</m:t>
                    </m:r>
                    <m:r>
                      <a:rPr lang="en-US" sz="2400" i="1"/>
                      <m:t>𝑠</m:t>
                    </m:r>
                    <m:r>
                      <a:rPr lang="en-US" sz="2400" i="1"/>
                      <m:t>)</m:t>
                    </m:r>
                  </m:oMath>
                </a14:m>
                <a:r>
                  <a:rPr lang="en-US" sz="2400" dirty="0"/>
                  <a:t> whose derivative is </a:t>
                </a:r>
                <a14:m>
                  <m:oMath xmlns:m="http://schemas.openxmlformats.org/officeDocument/2006/math">
                    <m:sSup>
                      <m:sSupPr>
                        <m:ctrlPr>
                          <a:rPr lang="en-US" sz="2400" i="1"/>
                        </m:ctrlPr>
                      </m:sSupPr>
                      <m:e>
                        <m:r>
                          <a:rPr lang="en-US" sz="2400" i="1"/>
                          <m:t>(</m:t>
                        </m:r>
                        <m:r>
                          <a:rPr lang="en-US" sz="2400" i="1"/>
                          <m:t>𝑠</m:t>
                        </m:r>
                        <m:r>
                          <a:rPr lang="en-US" sz="2400" i="1"/>
                          <m:t>/3)</m:t>
                        </m:r>
                      </m:e>
                      <m:sup>
                        <m:r>
                          <a:rPr lang="en-US" sz="2400" i="1" baseline="30000"/>
                          <m:t>1/2</m:t>
                        </m:r>
                      </m:sup>
                    </m:sSup>
                  </m:oMath>
                </a14:m>
                <a:r>
                  <a:rPr lang="en-US" sz="2400" dirty="0"/>
                  <a:t>. Integrating this, we quickly see that the desired function is </a:t>
                </a:r>
                <a14:m>
                  <m:oMath xmlns:m="http://schemas.openxmlformats.org/officeDocument/2006/math">
                    <m:r>
                      <a:rPr lang="en-US" sz="2400" i="1"/>
                      <m:t>𝐺</m:t>
                    </m:r>
                    <m:r>
                      <a:rPr lang="en-US" sz="2400" i="1"/>
                      <m:t>(</m:t>
                    </m:r>
                    <m:r>
                      <a:rPr lang="en-US" sz="2400" i="1"/>
                      <m:t>𝑠</m:t>
                    </m:r>
                    <m:r>
                      <a:rPr lang="en-US" sz="2400" i="1"/>
                      <m:t>)=</m:t>
                    </m:r>
                    <m:sSup>
                      <m:sSupPr>
                        <m:ctrlPr>
                          <a:rPr lang="en-US" sz="2400" i="1"/>
                        </m:ctrlPr>
                      </m:sSupPr>
                      <m:e>
                        <m:r>
                          <a:rPr lang="en-US" sz="2400" i="1"/>
                          <m:t>2(</m:t>
                        </m:r>
                        <m:r>
                          <a:rPr lang="en-US" sz="2400" i="1"/>
                          <m:t>𝑠</m:t>
                        </m:r>
                        <m:r>
                          <a:rPr lang="en-US" sz="2400" i="1"/>
                          <m:t>/3)</m:t>
                        </m:r>
                      </m:e>
                      <m:sup>
                        <m:r>
                          <a:rPr lang="en-US" sz="2400" i="1" baseline="30000"/>
                          <m:t>3/2</m:t>
                        </m:r>
                      </m:sup>
                    </m:sSup>
                  </m:oMath>
                </a14:m>
                <a:r>
                  <a:rPr lang="en-US" sz="2400" dirty="0"/>
                  <a:t>. So this is the Legendre transform of </a:t>
                </a:r>
                <a14:m>
                  <m:oMath xmlns:m="http://schemas.openxmlformats.org/officeDocument/2006/math">
                    <m:r>
                      <a:rPr lang="en-US" sz="2400" i="1"/>
                      <m:t>𝐹</m:t>
                    </m:r>
                    <m:r>
                      <a:rPr lang="en-US" sz="2400" i="1"/>
                      <m:t>(</m:t>
                    </m:r>
                    <m:r>
                      <a:rPr lang="en-US" sz="2400" i="1"/>
                      <m:t>𝑥</m:t>
                    </m:r>
                    <m:r>
                      <a:rPr lang="en-US" sz="2400" i="1"/>
                      <m:t>) = </m:t>
                    </m:r>
                    <m:sSup>
                      <m:sSupPr>
                        <m:ctrlPr>
                          <a:rPr lang="en-US" sz="2400" i="1"/>
                        </m:ctrlPr>
                      </m:sSupPr>
                      <m:e>
                        <m:r>
                          <a:rPr lang="en-US" sz="2400" i="1"/>
                          <m:t>𝑥</m:t>
                        </m:r>
                      </m:e>
                      <m:sup>
                        <m:r>
                          <a:rPr lang="en-US" sz="2400" i="1"/>
                          <m:t>3</m:t>
                        </m:r>
                      </m:sup>
                    </m:sSup>
                  </m:oMath>
                </a14:m>
                <a:r>
                  <a:rPr lang="en-US" sz="2400" dirty="0"/>
                  <a:t>. However, it turns out that there is another method that doesn't involve the task of integrating. The derivation of this method is as follows.</a:t>
                </a:r>
              </a:p>
              <a:p>
                <a:pPr algn="just"/>
                <a:r>
                  <a:rPr lang="en-US" sz="2400" dirty="0"/>
                  <a:t> </a:t>
                </a:r>
              </a:p>
            </p:txBody>
          </p:sp>
        </mc:Choice>
        <mc:Fallback>
          <p:sp>
            <p:nvSpPr>
              <p:cNvPr id="3" name="Rectangle 2"/>
              <p:cNvSpPr>
                <a:spLocks noRot="1" noChangeAspect="1" noMove="1" noResize="1" noEditPoints="1" noAdjustHandles="1" noChangeArrowheads="1" noChangeShapeType="1" noTextEdit="1"/>
              </p:cNvSpPr>
              <p:nvPr/>
            </p:nvSpPr>
            <p:spPr>
              <a:xfrm>
                <a:off x="838200" y="204303"/>
                <a:ext cx="7543800" cy="5983305"/>
              </a:xfrm>
              <a:prstGeom prst="rect">
                <a:avLst/>
              </a:prstGeom>
              <a:blipFill rotWithShape="1">
                <a:blip r:embed="rId3"/>
                <a:stretch>
                  <a:fillRect l="-1293" t="-815" r="-1213"/>
                </a:stretch>
              </a:blipFill>
            </p:spPr>
            <p:txBody>
              <a:bodyPr/>
              <a:lstStyle/>
              <a:p>
                <a:r>
                  <a:rPr lang="en-US">
                    <a:noFill/>
                  </a:rPr>
                  <a:t> </a:t>
                </a:r>
              </a:p>
            </p:txBody>
          </p:sp>
        </mc:Fallback>
      </mc:AlternateContent>
    </p:spTree>
    <p:extLst>
      <p:ext uri="{BB962C8B-B14F-4D97-AF65-F5344CB8AC3E}">
        <p14:creationId xmlns:p14="http://schemas.microsoft.com/office/powerpoint/2010/main" xmlns="" val="30805023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838200" y="609600"/>
                <a:ext cx="7467600" cy="5632311"/>
              </a:xfrm>
              <a:prstGeom prst="rect">
                <a:avLst/>
              </a:prstGeom>
            </p:spPr>
            <p:txBody>
              <a:bodyPr wrap="square">
                <a:spAutoFit/>
              </a:bodyPr>
              <a:lstStyle/>
              <a:p>
                <a:pPr algn="just"/>
                <a:r>
                  <a:rPr lang="en-US" sz="2400" dirty="0"/>
                  <a:t>If such a </a:t>
                </a:r>
                <a14:m>
                  <m:oMath xmlns:m="http://schemas.openxmlformats.org/officeDocument/2006/math">
                    <m:r>
                      <a:rPr lang="en-US" sz="2400" i="1">
                        <a:latin typeface="Cambria Math"/>
                      </a:rPr>
                      <m:t>𝐺</m:t>
                    </m:r>
                  </m:oMath>
                </a14:m>
                <a:r>
                  <a:rPr lang="en-US" sz="2400" i="1" dirty="0"/>
                  <a:t/>
                </a:r>
                <a:r>
                  <a:rPr lang="en-US" sz="2400" dirty="0"/>
                  <a:t>exists, then we can add the two equations, </a:t>
                </a:r>
                <a14:m>
                  <m:oMath xmlns:m="http://schemas.openxmlformats.org/officeDocument/2006/math">
                    <m:r>
                      <a:rPr lang="en-US" sz="2400" i="1">
                        <a:latin typeface="Cambria Math"/>
                      </a:rPr>
                      <m:t>𝑑𝐹</m:t>
                    </m:r>
                    <m:r>
                      <a:rPr lang="en-US" sz="2400" i="1">
                        <a:latin typeface="Cambria Math"/>
                      </a:rPr>
                      <m:t>=</m:t>
                    </m:r>
                    <m:r>
                      <a:rPr lang="en-US" sz="2400" i="1">
                        <a:latin typeface="Cambria Math"/>
                      </a:rPr>
                      <m:t>𝑠𝑑𝑥</m:t>
                    </m:r>
                  </m:oMath>
                </a14:m>
                <a:r>
                  <a:rPr lang="en-US" sz="2400" i="1" dirty="0"/>
                  <a:t/>
                </a:r>
                <a:r>
                  <a:rPr lang="en-US" sz="2400" dirty="0"/>
                  <a:t>and </a:t>
                </a:r>
                <a14:m>
                  <m:oMath xmlns:m="http://schemas.openxmlformats.org/officeDocument/2006/math">
                    <m:r>
                      <a:rPr lang="en-US" sz="2400" i="1">
                        <a:latin typeface="Cambria Math"/>
                      </a:rPr>
                      <m:t>𝑑𝐺</m:t>
                    </m:r>
                    <m:r>
                      <a:rPr lang="en-US" sz="2400" i="1">
                        <a:latin typeface="Cambria Math"/>
                      </a:rPr>
                      <m:t>=</m:t>
                    </m:r>
                    <m:r>
                      <a:rPr lang="en-US" sz="2400" i="1">
                        <a:latin typeface="Cambria Math"/>
                      </a:rPr>
                      <m:t>𝑥𝑑𝑠</m:t>
                    </m:r>
                    <m:r>
                      <a:rPr lang="en-US" sz="2400" i="1">
                        <a:latin typeface="Cambria Math"/>
                      </a:rPr>
                      <m:t>,</m:t>
                    </m:r>
                  </m:oMath>
                </a14:m>
                <a:r>
                  <a:rPr lang="en-US" sz="2400" dirty="0"/>
                  <a:t> to obtain </a:t>
                </a:r>
              </a:p>
              <a:p>
                <a:pPr algn="just"/>
                <a14:m>
                  <m:oMathPara xmlns:m="http://schemas.openxmlformats.org/officeDocument/2006/math">
                    <m:oMathParaPr>
                      <m:jc m:val="centerGroup"/>
                    </m:oMathParaPr>
                    <m:oMath xmlns:m="http://schemas.openxmlformats.org/officeDocument/2006/math">
                      <m:r>
                        <a:rPr lang="en-US" sz="2400" i="1">
                          <a:latin typeface="Cambria Math"/>
                        </a:rPr>
                        <m:t>𝑑</m:t>
                      </m:r>
                      <m:r>
                        <a:rPr lang="en-US" sz="2400" i="1">
                          <a:latin typeface="Cambria Math"/>
                        </a:rPr>
                        <m:t>(</m:t>
                      </m:r>
                      <m:r>
                        <a:rPr lang="en-US" sz="2400" i="1">
                          <a:latin typeface="Cambria Math"/>
                        </a:rPr>
                        <m:t>𝐹</m:t>
                      </m:r>
                      <m:r>
                        <a:rPr lang="en-US" sz="2400" i="1">
                          <a:latin typeface="Cambria Math"/>
                        </a:rPr>
                        <m:t> + </m:t>
                      </m:r>
                      <m:r>
                        <a:rPr lang="en-US" sz="2400" i="1">
                          <a:latin typeface="Cambria Math"/>
                        </a:rPr>
                        <m:t>𝐺</m:t>
                      </m:r>
                      <m:r>
                        <a:rPr lang="en-US" sz="2400" i="1">
                          <a:latin typeface="Cambria Math"/>
                        </a:rPr>
                        <m:t>) = </m:t>
                      </m:r>
                      <m:r>
                        <a:rPr lang="en-US" sz="2400" i="1">
                          <a:latin typeface="Cambria Math"/>
                        </a:rPr>
                        <m:t>𝑠</m:t>
                      </m:r>
                      <m:r>
                        <a:rPr lang="en-US" sz="2400" i="1">
                          <a:latin typeface="Cambria Math"/>
                        </a:rPr>
                        <m:t> </m:t>
                      </m:r>
                      <m:r>
                        <a:rPr lang="en-US" sz="2400" i="1">
                          <a:latin typeface="Cambria Math"/>
                        </a:rPr>
                        <m:t>𝑑𝑥</m:t>
                      </m:r>
                      <m:r>
                        <a:rPr lang="en-US" sz="2400" i="1">
                          <a:latin typeface="Cambria Math"/>
                        </a:rPr>
                        <m:t> + </m:t>
                      </m:r>
                      <m:r>
                        <a:rPr lang="en-US" sz="2400" i="1">
                          <a:latin typeface="Cambria Math"/>
                        </a:rPr>
                        <m:t>𝑥</m:t>
                      </m:r>
                      <m:r>
                        <a:rPr lang="en-US" sz="2400" i="1">
                          <a:latin typeface="Cambria Math"/>
                        </a:rPr>
                        <m:t> </m:t>
                      </m:r>
                      <m:r>
                        <a:rPr lang="en-US" sz="2400" i="1">
                          <a:latin typeface="Cambria Math"/>
                        </a:rPr>
                        <m:t>𝑑𝑠</m:t>
                      </m:r>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𝑑</m:t>
                      </m:r>
                      <m:r>
                        <a:rPr lang="en-US" sz="2400" i="1">
                          <a:latin typeface="Cambria Math"/>
                        </a:rPr>
                        <m:t>(</m:t>
                      </m:r>
                      <m:r>
                        <a:rPr lang="en-US" sz="2400" i="1">
                          <a:latin typeface="Cambria Math"/>
                        </a:rPr>
                        <m:t>𝐹</m:t>
                      </m:r>
                      <m:r>
                        <a:rPr lang="en-US" sz="2400" i="1">
                          <a:latin typeface="Cambria Math"/>
                        </a:rPr>
                        <m:t> + </m:t>
                      </m:r>
                      <m:r>
                        <a:rPr lang="en-US" sz="2400" i="1">
                          <a:latin typeface="Cambria Math"/>
                        </a:rPr>
                        <m:t>𝐺</m:t>
                      </m:r>
                      <m:r>
                        <a:rPr lang="en-US" sz="2400" i="1">
                          <a:latin typeface="Cambria Math"/>
                        </a:rPr>
                        <m:t>) = </m:t>
                      </m:r>
                      <m:r>
                        <a:rPr lang="en-US" sz="2400" i="1">
                          <a:latin typeface="Cambria Math"/>
                        </a:rPr>
                        <m:t>𝑑</m:t>
                      </m:r>
                      <m:r>
                        <a:rPr lang="en-US" sz="2400" i="1">
                          <a:latin typeface="Cambria Math"/>
                        </a:rPr>
                        <m:t>(</m:t>
                      </m:r>
                      <m:r>
                        <a:rPr lang="en-US" sz="2400" i="1">
                          <a:latin typeface="Cambria Math"/>
                        </a:rPr>
                        <m:t>𝑠𝑥</m:t>
                      </m:r>
                      <m:r>
                        <a:rPr lang="en-US" sz="2400" i="1">
                          <a:latin typeface="Cambria Math"/>
                        </a:rPr>
                        <m:t>).</m:t>
                      </m:r>
                    </m:oMath>
                  </m:oMathPara>
                </a14:m>
                <a:endParaRPr lang="en-US" sz="2400" dirty="0" smtClean="0"/>
              </a:p>
              <a:p>
                <a:pPr algn="just"/>
                <a:endParaRPr lang="en-US" sz="2400" dirty="0"/>
              </a:p>
              <a:p>
                <a:pPr algn="just"/>
                <a:r>
                  <a:rPr lang="en-US" sz="2400" dirty="0"/>
                  <a:t>This implies that</a:t>
                </a:r>
              </a:p>
              <a:p>
                <a:pPr algn="just"/>
                <a14:m>
                  <m:oMathPara xmlns:m="http://schemas.openxmlformats.org/officeDocument/2006/math">
                    <m:oMathParaPr>
                      <m:jc m:val="centerGroup"/>
                    </m:oMathParaPr>
                    <m:oMath xmlns:m="http://schemas.openxmlformats.org/officeDocument/2006/math">
                      <m:r>
                        <a:rPr lang="en-US" sz="2400" i="1"/>
                        <m:t>𝐹</m:t>
                      </m:r>
                      <m:r>
                        <a:rPr lang="en-US" sz="2400" i="1"/>
                        <m:t> + </m:t>
                      </m:r>
                      <m:r>
                        <a:rPr lang="en-US" sz="2400" i="1"/>
                        <m:t>𝐺</m:t>
                      </m:r>
                      <m:r>
                        <a:rPr lang="en-US" sz="2400" i="1"/>
                        <m:t> = </m:t>
                      </m:r>
                      <m:r>
                        <a:rPr lang="en-US" sz="2400" i="1"/>
                        <m:t>𝑠𝑥</m:t>
                      </m:r>
                      <m:r>
                        <a:rPr lang="en-US" sz="2400" i="1"/>
                        <m:t>,</m:t>
                      </m:r>
                    </m:oMath>
                  </m:oMathPara>
                </a14:m>
                <a:endParaRPr lang="en-US" sz="2400" dirty="0"/>
              </a:p>
              <a:p>
                <a:pPr algn="just"/>
                <a:r>
                  <a:rPr lang="en-US" sz="2400" dirty="0"/>
                  <a:t>up to an additive constant which is taken to be zero by convention.</a:t>
                </a:r>
              </a:p>
              <a:p>
                <a:pPr algn="just"/>
                <a:r>
                  <a:rPr lang="en-US" sz="2400" dirty="0"/>
                  <a:t>The Legendre transform of </a:t>
                </a:r>
                <a14:m>
                  <m:oMath xmlns:m="http://schemas.openxmlformats.org/officeDocument/2006/math">
                    <m:r>
                      <a:rPr lang="en-US" sz="2400" i="1"/>
                      <m:t>𝐹</m:t>
                    </m:r>
                  </m:oMath>
                </a14:m>
                <a:r>
                  <a:rPr lang="en-US" sz="2400" i="1" dirty="0"/>
                  <a:t/>
                </a:r>
                <a:r>
                  <a:rPr lang="en-US" sz="2400" dirty="0"/>
                  <a:t>is therefore</a:t>
                </a:r>
              </a:p>
              <a:p>
                <a:pPr algn="just"/>
                <a14:m>
                  <m:oMathPara xmlns:m="http://schemas.openxmlformats.org/officeDocument/2006/math">
                    <m:oMathParaPr>
                      <m:jc m:val="centerGroup"/>
                    </m:oMathParaPr>
                    <m:oMath xmlns:m="http://schemas.openxmlformats.org/officeDocument/2006/math">
                      <m:r>
                        <a:rPr lang="en-US" sz="2400" i="1"/>
                        <m:t>𝐺</m:t>
                      </m:r>
                      <m:r>
                        <a:rPr lang="en-US" sz="2400" i="1"/>
                        <m:t>=</m:t>
                      </m:r>
                      <m:r>
                        <a:rPr lang="en-US" sz="2400" i="1"/>
                        <m:t>𝑠𝑥</m:t>
                      </m:r>
                      <m:r>
                        <a:rPr lang="en-US" sz="2400" i="1"/>
                        <m:t>−</m:t>
                      </m:r>
                      <m:r>
                        <a:rPr lang="en-US" sz="2400" i="1"/>
                        <m:t>𝐹</m:t>
                      </m:r>
                      <m:r>
                        <a:rPr lang="en-US" sz="2400" i="1">
                          <a:sym typeface="Symbol"/>
                        </a:rPr>
                        <m:t></m:t>
                      </m:r>
                      <m:r>
                        <a:rPr lang="en-US" sz="2400" i="1"/>
                        <m:t>𝑠𝐹</m:t>
                      </m:r>
                      <m:r>
                        <a:rPr lang="en-US" sz="2400" i="1"/>
                        <m:t>−</m:t>
                      </m:r>
                      <m:r>
                        <a:rPr lang="en-US" sz="2400" i="1"/>
                        <m:t>𝐹</m:t>
                      </m:r>
                    </m:oMath>
                  </m:oMathPara>
                </a14:m>
                <a:endParaRPr lang="en-US" sz="2400" dirty="0"/>
              </a:p>
              <a:p>
                <a:pPr algn="just"/>
                <a:r>
                  <a:rPr lang="en-US" sz="2400" dirty="0"/>
                  <a:t>This function </a:t>
                </a:r>
                <a14:m>
                  <m:oMath xmlns:m="http://schemas.openxmlformats.org/officeDocument/2006/math">
                    <m:r>
                      <a:rPr lang="en-US" sz="2400" i="1"/>
                      <m:t>𝐺</m:t>
                    </m:r>
                  </m:oMath>
                </a14:m>
                <a:r>
                  <a:rPr lang="en-US" sz="2400" i="1" dirty="0"/>
                  <a:t/>
                </a:r>
                <a:r>
                  <a:rPr lang="en-US" sz="2400" dirty="0"/>
                  <a:t>can be written as a function of either </a:t>
                </a:r>
                <a14:m>
                  <m:oMath xmlns:m="http://schemas.openxmlformats.org/officeDocument/2006/math">
                    <m:r>
                      <a:rPr lang="en-US" sz="2400" i="1"/>
                      <m:t>𝑥</m:t>
                    </m:r>
                  </m:oMath>
                </a14:m>
                <a:r>
                  <a:rPr lang="en-US" sz="2400" i="1" dirty="0"/>
                  <a:t/>
                </a:r>
                <a:r>
                  <a:rPr lang="en-US" sz="2400" dirty="0"/>
                  <a:t>or </a:t>
                </a:r>
                <a14:m>
                  <m:oMath xmlns:m="http://schemas.openxmlformats.org/officeDocument/2006/math">
                    <m:r>
                      <a:rPr lang="en-US" sz="2400" i="1"/>
                      <m:t>𝑠</m:t>
                    </m:r>
                  </m:oMath>
                </a14:m>
                <a:r>
                  <a:rPr lang="en-US" sz="2400" i="1" dirty="0"/>
                  <a:t/>
                </a:r>
                <a:r>
                  <a:rPr lang="en-US" sz="2400" dirty="0"/>
                  <a:t>(since each of these can be written as a function of the other). But when we talk about Legendre transforms, it is understood that </a:t>
                </a:r>
                <a14:m>
                  <m:oMath xmlns:m="http://schemas.openxmlformats.org/officeDocument/2006/math">
                    <m:r>
                      <a:rPr lang="en-US" sz="2400" i="1"/>
                      <m:t>𝐺</m:t>
                    </m:r>
                  </m:oMath>
                </a14:m>
                <a:r>
                  <a:rPr lang="en-US" sz="2400" i="1" dirty="0"/>
                  <a:t/>
                </a:r>
                <a:r>
                  <a:rPr lang="en-US" sz="2400" dirty="0"/>
                  <a:t>is a function of </a:t>
                </a:r>
                <a14:m>
                  <m:oMath xmlns:m="http://schemas.openxmlformats.org/officeDocument/2006/math">
                    <m:r>
                      <a:rPr lang="en-US" sz="2400" i="1"/>
                      <m:t>𝑠</m:t>
                    </m:r>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38200" y="609600"/>
                <a:ext cx="7467600" cy="5632311"/>
              </a:xfrm>
              <a:prstGeom prst="rect">
                <a:avLst/>
              </a:prstGeom>
              <a:blipFill rotWithShape="1">
                <a:blip r:embed="rId3"/>
                <a:stretch>
                  <a:fillRect l="-1306" t="-866" r="-1224" b="-1515"/>
                </a:stretch>
              </a:blipFill>
            </p:spPr>
            <p:txBody>
              <a:bodyPr/>
              <a:lstStyle/>
              <a:p>
                <a:r>
                  <a:rPr lang="en-US">
                    <a:noFill/>
                  </a:rPr>
                  <a:t> </a:t>
                </a:r>
              </a:p>
            </p:txBody>
          </p:sp>
        </mc:Fallback>
      </mc:AlternateContent>
    </p:spTree>
    <p:extLst>
      <p:ext uri="{BB962C8B-B14F-4D97-AF65-F5344CB8AC3E}">
        <p14:creationId xmlns:p14="http://schemas.microsoft.com/office/powerpoint/2010/main" xmlns="" val="9532501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660617"/>
                <a:ext cx="8001000" cy="4901983"/>
              </a:xfrm>
              <a:prstGeom prst="rect">
                <a:avLst/>
              </a:prstGeom>
            </p:spPr>
            <p:txBody>
              <a:bodyPr wrap="square">
                <a:spAutoFit/>
              </a:bodyPr>
              <a:lstStyle/>
              <a:p>
                <a:pPr algn="just"/>
                <a:r>
                  <a:rPr lang="en-US" sz="2400" dirty="0"/>
                  <a:t>Let's see what this gives in the </a:t>
                </a:r>
                <a14:m>
                  <m:oMath xmlns:m="http://schemas.openxmlformats.org/officeDocument/2006/math">
                    <m:r>
                      <a:rPr lang="en-US" sz="2400" i="1"/>
                      <m:t>𝐹</m:t>
                    </m:r>
                    <m:r>
                      <a:rPr lang="en-US" sz="2400" i="1"/>
                      <m:t>(</m:t>
                    </m:r>
                    <m:r>
                      <a:rPr lang="en-US" sz="2400" i="1"/>
                      <m:t>𝑥</m:t>
                    </m:r>
                    <m:r>
                      <a:rPr lang="en-US" sz="2400" i="1"/>
                      <m:t>)=</m:t>
                    </m:r>
                    <m:sSup>
                      <m:sSupPr>
                        <m:ctrlPr>
                          <a:rPr lang="en-US" sz="2400" i="1"/>
                        </m:ctrlPr>
                      </m:sSupPr>
                      <m:e>
                        <m:r>
                          <a:rPr lang="en-US" sz="2400" i="1"/>
                          <m:t>𝑥</m:t>
                        </m:r>
                      </m:e>
                      <m:sup>
                        <m:r>
                          <a:rPr lang="en-US" sz="2400" i="1"/>
                          <m:t>3</m:t>
                        </m:r>
                      </m:sup>
                    </m:sSup>
                  </m:oMath>
                </a14:m>
                <a:r>
                  <a:rPr lang="en-US" sz="2400" dirty="0"/>
                  <a:t/>
                </a:r>
                <a:r>
                  <a:rPr lang="en-US" sz="2400" dirty="0" smtClean="0"/>
                  <a:t>(example)</a:t>
                </a:r>
                <a:r>
                  <a:rPr lang="en-US" sz="2400" dirty="0"/>
                  <a:t> What is the Legendre transform of </a:t>
                </a:r>
                <a14:m>
                  <m:oMath xmlns:m="http://schemas.openxmlformats.org/officeDocument/2006/math">
                    <m:r>
                      <a:rPr lang="en-US" sz="2400" i="1"/>
                      <m:t>𝐺</m:t>
                    </m:r>
                    <m:r>
                      <a:rPr lang="en-US" sz="2400" i="1"/>
                      <m:t>(</m:t>
                    </m:r>
                    <m:r>
                      <a:rPr lang="en-US" sz="2400" i="1"/>
                      <m:t>𝑠</m:t>
                    </m:r>
                    <m:r>
                      <a:rPr lang="en-US" sz="2400" i="1"/>
                      <m:t>)</m:t>
                    </m:r>
                  </m:oMath>
                </a14:m>
                <a:r>
                  <a:rPr lang="en-US" sz="2400" dirty="0"/>
                  <a:t>? From above equation we see that the rule for calculating the transform is to subtract the function from the product of the slope and the independent variable. In the case of  </a:t>
                </a:r>
                <a14:m>
                  <m:oMath xmlns:m="http://schemas.openxmlformats.org/officeDocument/2006/math">
                    <m:r>
                      <a:rPr lang="en-US" sz="2400" i="1"/>
                      <m:t>𝐺</m:t>
                    </m:r>
                    <m:r>
                      <a:rPr lang="en-US" sz="2400" i="1"/>
                      <m:t>(</m:t>
                    </m:r>
                    <m:r>
                      <a:rPr lang="en-US" sz="2400" i="1"/>
                      <m:t>𝑠</m:t>
                    </m:r>
                    <m:r>
                      <a:rPr lang="en-US" sz="2400" i="1"/>
                      <m:t>)</m:t>
                    </m:r>
                  </m:oMath>
                </a14:m>
                <a:r>
                  <a:rPr lang="en-US" sz="2400" dirty="0"/>
                  <a:t>, the slope is </a:t>
                </a:r>
                <a:r>
                  <a:rPr lang="en-US" sz="2400" i="1" dirty="0"/>
                  <a:t>x </a:t>
                </a:r>
                <a:r>
                  <a:rPr lang="en-US" sz="2400" dirty="0"/>
                  <a:t>and the independent variable is </a:t>
                </a:r>
                <a14:m>
                  <m:oMath xmlns:m="http://schemas.openxmlformats.org/officeDocument/2006/math">
                    <m:r>
                      <a:rPr lang="en-US" sz="2400" i="1"/>
                      <m:t>𝑠</m:t>
                    </m:r>
                  </m:oMath>
                </a14:m>
                <a:r>
                  <a:rPr lang="en-US" sz="2400" dirty="0"/>
                  <a:t>. So the Legendre transform of </a:t>
                </a:r>
                <a14:m>
                  <m:oMath xmlns:m="http://schemas.openxmlformats.org/officeDocument/2006/math">
                    <m:r>
                      <a:rPr lang="en-US" sz="2400" i="1"/>
                      <m:t>𝐺</m:t>
                    </m:r>
                    <m:r>
                      <a:rPr lang="en-US" sz="2400" i="1"/>
                      <m:t>(</m:t>
                    </m:r>
                    <m:r>
                      <a:rPr lang="en-US" sz="2400" i="1"/>
                      <m:t>𝑠</m:t>
                    </m:r>
                    <m:r>
                      <a:rPr lang="en-US" sz="2400" i="1"/>
                      <m:t>)</m:t>
                    </m:r>
                  </m:oMath>
                </a14:m>
                <a:r>
                  <a:rPr lang="en-US" sz="2400" dirty="0"/>
                  <a:t> is</a:t>
                </a:r>
              </a:p>
              <a:p>
                <a:pPr algn="just"/>
                <a14:m>
                  <m:oMathPara xmlns:m="http://schemas.openxmlformats.org/officeDocument/2006/math">
                    <m:oMathParaPr>
                      <m:jc m:val="centerGroup"/>
                    </m:oMathParaPr>
                    <m:oMath xmlns:m="http://schemas.openxmlformats.org/officeDocument/2006/math">
                      <m:r>
                        <a:rPr lang="en-US" sz="2400" i="1"/>
                        <m:t>𝐺</m:t>
                      </m:r>
                      <m:r>
                        <a:rPr lang="en-US" sz="2400" i="1"/>
                        <m:t>’</m:t>
                      </m:r>
                      <m:r>
                        <a:rPr lang="en-US" sz="2400" i="1"/>
                        <m:t>𝑠</m:t>
                      </m:r>
                      <m:r>
                        <a:rPr lang="en-US" sz="2400" i="1"/>
                        <m:t>−</m:t>
                      </m:r>
                      <m:r>
                        <a:rPr lang="en-US" sz="2400" i="1"/>
                        <m:t>𝐺</m:t>
                      </m:r>
                      <m:r>
                        <a:rPr lang="en-US" sz="2400" i="1"/>
                        <m:t>=</m:t>
                      </m:r>
                      <m:r>
                        <a:rPr lang="en-US" sz="2400" i="1"/>
                        <m:t>𝑥𝑠</m:t>
                      </m:r>
                      <m:d>
                        <m:dPr>
                          <m:ctrlPr>
                            <a:rPr lang="en-US" sz="2400" i="1"/>
                          </m:ctrlPr>
                        </m:dPr>
                        <m:e>
                          <m:r>
                            <a:rPr lang="en-US" sz="2400" i="1"/>
                            <m:t>𝑥</m:t>
                          </m:r>
                        </m:e>
                      </m:d>
                      <m:r>
                        <a:rPr lang="en-US" sz="2400" i="1"/>
                        <m:t>−</m:t>
                      </m:r>
                      <m:r>
                        <a:rPr lang="en-US" sz="2400" i="1"/>
                        <m:t>𝐺</m:t>
                      </m:r>
                      <m:r>
                        <a:rPr lang="en-US" sz="2400" i="1"/>
                        <m:t>=</m:t>
                      </m:r>
                      <m:r>
                        <a:rPr lang="en-US" sz="2400" i="1"/>
                        <m:t>𝐹</m:t>
                      </m:r>
                      <m:d>
                        <m:dPr>
                          <m:ctrlPr>
                            <a:rPr lang="en-US" sz="2400" i="1"/>
                          </m:ctrlPr>
                        </m:dPr>
                        <m:e>
                          <m:r>
                            <a:rPr lang="en-US" sz="2400" i="1"/>
                            <m:t>𝑥</m:t>
                          </m:r>
                        </m:e>
                      </m:d>
                      <m:r>
                        <a:rPr lang="en-US" sz="2400" i="1"/>
                        <m:t>.</m:t>
                      </m:r>
                    </m:oMath>
                  </m:oMathPara>
                </a14:m>
                <a:endParaRPr lang="en-US" sz="2400" dirty="0"/>
              </a:p>
              <a:p>
                <a:pPr algn="just"/>
                <a:r>
                  <a:rPr lang="en-US" sz="2400" dirty="0"/>
                  <a:t>Since </a:t>
                </a:r>
                <a14:m>
                  <m:oMath xmlns:m="http://schemas.openxmlformats.org/officeDocument/2006/math">
                    <m:r>
                      <a:rPr lang="en-US" sz="2400" i="1"/>
                      <m:t>𝐹</m:t>
                    </m:r>
                  </m:oMath>
                </a14:m>
                <a:r>
                  <a:rPr lang="en-US" sz="2400" i="1" dirty="0"/>
                  <a:t/>
                </a:r>
                <a:r>
                  <a:rPr lang="en-US" sz="2400" dirty="0"/>
                  <a:t>is a function of </a:t>
                </a:r>
                <a14:m>
                  <m:oMath xmlns:m="http://schemas.openxmlformats.org/officeDocument/2006/math">
                    <m:r>
                      <a:rPr lang="en-US" sz="2400" i="1"/>
                      <m:t>𝑥</m:t>
                    </m:r>
                    <m:r>
                      <a:rPr lang="en-US" sz="2400" i="1"/>
                      <m:t>,</m:t>
                    </m:r>
                  </m:oMath>
                </a14:m>
                <a:r>
                  <a:rPr lang="en-US" sz="2400" dirty="0"/>
                  <a:t> we should make this clear and write </a:t>
                </a:r>
              </a:p>
              <a:p>
                <a:pPr algn="just"/>
                <a14:m>
                  <m:oMathPara xmlns:m="http://schemas.openxmlformats.org/officeDocument/2006/math">
                    <m:oMathParaPr>
                      <m:jc m:val="centerGroup"/>
                    </m:oMathParaPr>
                    <m:oMath xmlns:m="http://schemas.openxmlformats.org/officeDocument/2006/math">
                      <m:r>
                        <a:rPr lang="en-US" sz="2400" i="1"/>
                        <m:t>𝑥𝑠</m:t>
                      </m:r>
                      <m:r>
                        <a:rPr lang="en-US" sz="2400" i="1"/>
                        <m:t>(</m:t>
                      </m:r>
                      <m:r>
                        <a:rPr lang="en-US" sz="2400" i="1"/>
                        <m:t>𝑥</m:t>
                      </m:r>
                      <m:r>
                        <a:rPr lang="en-US" sz="2400" i="1"/>
                        <m:t>)−</m:t>
                      </m:r>
                      <m:r>
                        <a:rPr lang="en-US" sz="2400" i="1"/>
                        <m:t>𝐺</m:t>
                      </m:r>
                      <m:r>
                        <a:rPr lang="en-US" sz="2400" i="1"/>
                        <m:t>=</m:t>
                      </m:r>
                      <m:r>
                        <a:rPr lang="en-US" sz="2400" i="1"/>
                        <m:t>𝐹</m:t>
                      </m:r>
                      <m:r>
                        <a:rPr lang="en-US" sz="2400" i="1"/>
                        <m:t>(</m:t>
                      </m:r>
                      <m:r>
                        <a:rPr lang="en-US" sz="2400" i="1"/>
                        <m:t>𝑥</m:t>
                      </m:r>
                      <m:r>
                        <a:rPr lang="en-US" sz="2400" i="1"/>
                        <m:t>). </m:t>
                      </m:r>
                    </m:oMath>
                  </m:oMathPara>
                </a14:m>
                <a:endParaRPr lang="en-US" sz="2400" dirty="0"/>
              </a:p>
              <a:p>
                <a:pPr algn="just"/>
                <a:r>
                  <a:rPr lang="en-US" sz="2400" dirty="0"/>
                  <a:t>We therefore see that two applications of the Legendre transform bring us back to the function we started with. In other words, the Legendre transform is the inverse of itself.</a:t>
                </a:r>
              </a:p>
              <a:p>
                <a:pPr algn="just"/>
                <a:r>
                  <a:rPr lang="en-US" sz="2400" dirty="0"/>
                  <a:t>Let's calculate the Legendre transform of a few functions</a:t>
                </a:r>
                <a:r>
                  <a:rPr lang="en-US" sz="2400" dirty="0" smtClean="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660617"/>
                <a:ext cx="8001000" cy="4901983"/>
              </a:xfrm>
              <a:prstGeom prst="rect">
                <a:avLst/>
              </a:prstGeom>
              <a:blipFill rotWithShape="1">
                <a:blip r:embed="rId3"/>
                <a:stretch>
                  <a:fillRect l="-1142" t="-745" r="-1066" b="-1739"/>
                </a:stretch>
              </a:blipFill>
            </p:spPr>
            <p:txBody>
              <a:bodyPr/>
              <a:lstStyle/>
              <a:p>
                <a:r>
                  <a:rPr lang="en-US">
                    <a:noFill/>
                  </a:rPr>
                  <a:t> </a:t>
                </a:r>
              </a:p>
            </p:txBody>
          </p:sp>
        </mc:Fallback>
      </mc:AlternateContent>
    </p:spTree>
    <p:extLst>
      <p:ext uri="{BB962C8B-B14F-4D97-AF65-F5344CB8AC3E}">
        <p14:creationId xmlns:p14="http://schemas.microsoft.com/office/powerpoint/2010/main" xmlns="" val="2794170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Rectangle 2"/>
              <p:cNvSpPr/>
              <p:nvPr/>
            </p:nvSpPr>
            <p:spPr>
              <a:xfrm>
                <a:off x="685800" y="1102816"/>
                <a:ext cx="7924800" cy="4154984"/>
              </a:xfrm>
              <a:prstGeom prst="rect">
                <a:avLst/>
              </a:prstGeom>
            </p:spPr>
            <p:txBody>
              <a:bodyPr wrap="square">
                <a:spAutoFit/>
              </a:bodyPr>
              <a:lstStyle/>
              <a:p>
                <a:pPr algn="just"/>
                <a:r>
                  <a:rPr lang="en-US" sz="2400" b="1" dirty="0" smtClean="0"/>
                  <a:t>Example </a:t>
                </a:r>
                <a:r>
                  <a:rPr lang="en-US" sz="2400" b="1" dirty="0"/>
                  <a:t>1: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𝑥</m:t>
                        </m:r>
                      </m:e>
                      <m:sup>
                        <m:r>
                          <a:rPr lang="en-US" sz="2400" i="1">
                            <a:latin typeface="Cambria Math"/>
                          </a:rPr>
                          <m:t>2</m:t>
                        </m:r>
                      </m:sup>
                    </m:sSup>
                    <m:r>
                      <a:rPr lang="en-US" sz="2400" i="1">
                        <a:latin typeface="Cambria Math"/>
                      </a:rPr>
                      <m:t>.</m:t>
                    </m:r>
                  </m:oMath>
                </a14:m>
                <a:endParaRPr lang="en-US" sz="2400" dirty="0"/>
              </a:p>
              <a:p>
                <a:pPr algn="just"/>
                <a:r>
                  <a:rPr lang="en-US" sz="2400" dirty="0"/>
                  <a:t>We have </a:t>
                </a:r>
                <a:r>
                  <a:rPr lang="en-US" sz="2400" i="1" dirty="0" err="1"/>
                  <a:t>s</a:t>
                </a:r>
                <a:r>
                  <a:rPr lang="en-US" sz="2400" i="1" dirty="0" err="1">
                    <a:sym typeface="Symbol"/>
                  </a:rPr>
                  <a:t></a:t>
                </a:r>
                <a:r>
                  <a:rPr lang="en-US" sz="2400" i="1" dirty="0" err="1"/>
                  <a:t>F</a:t>
                </a:r>
                <a:r>
                  <a:rPr lang="en-US" sz="2400" i="1" dirty="0"/>
                  <a:t>’</a:t>
                </a:r>
                <a:r>
                  <a:rPr lang="en-US" sz="2400" dirty="0"/>
                  <a:t>(</a:t>
                </a:r>
                <a:r>
                  <a:rPr lang="en-US" sz="2400" i="1" dirty="0"/>
                  <a:t>x</a:t>
                </a:r>
                <a:r>
                  <a:rPr lang="en-US" sz="2400" dirty="0"/>
                  <a:t>)=2</a:t>
                </a:r>
                <a:r>
                  <a:rPr lang="en-US" sz="2400" i="1" dirty="0"/>
                  <a:t>x</a:t>
                </a:r>
                <a:r>
                  <a:rPr lang="en-US" sz="2400" dirty="0"/>
                  <a:t>, so </a:t>
                </a:r>
                <a:r>
                  <a:rPr lang="en-US" sz="2400" i="1" dirty="0"/>
                  <a:t>x</a:t>
                </a:r>
                <a:r>
                  <a:rPr lang="en-US" sz="2400" dirty="0"/>
                  <a:t>(</a:t>
                </a:r>
                <a:r>
                  <a:rPr lang="en-US" sz="2400" i="1" dirty="0"/>
                  <a:t>s</a:t>
                </a:r>
                <a:r>
                  <a:rPr lang="en-US" sz="2400" dirty="0"/>
                  <a:t>)=</a:t>
                </a:r>
                <a:r>
                  <a:rPr lang="en-US" sz="2400" i="1" dirty="0"/>
                  <a:t>s/</a:t>
                </a:r>
                <a:r>
                  <a:rPr lang="en-US" sz="2400" dirty="0"/>
                  <a:t>2. </a:t>
                </a:r>
                <a:endParaRPr lang="en-US" sz="2400" dirty="0" smtClean="0"/>
              </a:p>
              <a:p>
                <a:pPr algn="just"/>
                <a:r>
                  <a:rPr lang="en-US" sz="2400" dirty="0" smtClean="0"/>
                  <a:t>The </a:t>
                </a:r>
                <a:r>
                  <a:rPr lang="en-US" sz="2400" dirty="0"/>
                  <a:t>Legendre transform of </a:t>
                </a:r>
                <a:r>
                  <a:rPr lang="en-US" sz="2400" i="1" dirty="0"/>
                  <a:t>F</a:t>
                </a:r>
                <a:r>
                  <a:rPr lang="en-US" sz="2400" dirty="0"/>
                  <a:t>(</a:t>
                </a:r>
                <a:r>
                  <a:rPr lang="en-US" sz="2400" i="1" dirty="0"/>
                  <a:t>x</a:t>
                </a:r>
                <a:r>
                  <a:rPr lang="en-US" sz="2400" dirty="0"/>
                  <a:t>) is then</a:t>
                </a:r>
              </a:p>
              <a:p>
                <a:pPr algn="just"/>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 = </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 </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r>
                      <a:rPr lang="en-US" sz="2400" i="1">
                        <a:latin typeface="Cambria Math"/>
                      </a:rPr>
                      <m:t>/2)−</m:t>
                    </m:r>
                    <m:sSup>
                      <m:sSupPr>
                        <m:ctrlPr>
                          <a:rPr lang="en-US" sz="2400" i="1">
                            <a:latin typeface="Cambria Math"/>
                          </a:rPr>
                        </m:ctrlPr>
                      </m:sSupPr>
                      <m:e>
                        <m:r>
                          <a:rPr lang="en-US" sz="2400" i="1">
                            <a:latin typeface="Cambria Math"/>
                          </a:rPr>
                          <m:t>(</m:t>
                        </m:r>
                        <m:r>
                          <a:rPr lang="en-US" sz="2400" i="1">
                            <a:latin typeface="Cambria Math"/>
                          </a:rPr>
                          <m:t>𝑠</m:t>
                        </m:r>
                        <m:r>
                          <a:rPr lang="en-US" sz="2400" i="1">
                            <a:latin typeface="Cambria Math"/>
                          </a:rPr>
                          <m:t>/2)</m:t>
                        </m:r>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𝑠</m:t>
                        </m:r>
                      </m:e>
                      <m:sup>
                        <m:r>
                          <a:rPr lang="en-US" sz="2400" i="1">
                            <a:latin typeface="Cambria Math"/>
                          </a:rPr>
                          <m:t>2</m:t>
                        </m:r>
                      </m:sup>
                    </m:sSup>
                    <m:r>
                      <a:rPr lang="en-US" sz="2400" i="1">
                        <a:latin typeface="Cambria Math"/>
                      </a:rPr>
                      <m:t>/4.</m:t>
                    </m:r>
                  </m:oMath>
                </a14:m>
                <a:r>
                  <a:rPr lang="en-US" sz="2400" i="1" dirty="0"/>
                  <a:t/>
                </a:r>
                <a:endParaRPr lang="en-US" sz="2400" dirty="0"/>
              </a:p>
              <a:p>
                <a:pPr algn="just"/>
                <a:r>
                  <a:rPr lang="en-US" sz="2400" dirty="0"/>
                  <a:t>Therefore, </a:t>
                </a:r>
                <a14:m>
                  <m:oMath xmlns:m="http://schemas.openxmlformats.org/officeDocument/2006/math">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𝑑𝑠</m:t>
                    </m:r>
                    <m:r>
                      <a:rPr lang="en-US" sz="2400" i="1">
                        <a:latin typeface="Cambria Math"/>
                      </a:rPr>
                      <m:t>=</m:t>
                    </m:r>
                    <m:r>
                      <a:rPr lang="en-US" sz="2400" i="1">
                        <a:latin typeface="Cambria Math"/>
                      </a:rPr>
                      <m:t>𝑠</m:t>
                    </m:r>
                    <m:r>
                      <a:rPr lang="en-US" sz="2400" i="1">
                        <a:latin typeface="Cambria Math"/>
                      </a:rPr>
                      <m:t>/2,</m:t>
                    </m:r>
                  </m:oMath>
                </a14:m>
                <a:r>
                  <a:rPr lang="en-US" sz="2400" dirty="0"/>
                  <a:t> which equals </a:t>
                </a:r>
                <a14:m>
                  <m:oMath xmlns:m="http://schemas.openxmlformats.org/officeDocument/2006/math">
                    <m:r>
                      <a:rPr lang="en-US" sz="2400" i="1">
                        <a:latin typeface="Cambria Math"/>
                      </a:rPr>
                      <m:t>𝑥</m:t>
                    </m:r>
                    <m:r>
                      <a:rPr lang="en-US" sz="2400" i="1">
                        <a:latin typeface="Cambria Math"/>
                      </a:rPr>
                      <m:t>,</m:t>
                    </m:r>
                  </m:oMath>
                </a14:m>
                <a:r>
                  <a:rPr lang="en-US" sz="2400" dirty="0"/>
                  <a:t> as expected.</a:t>
                </a:r>
              </a:p>
              <a:p>
                <a:pPr algn="just"/>
                <a:r>
                  <a:rPr lang="en-US" sz="2400" b="1" dirty="0"/>
                  <a:t> </a:t>
                </a:r>
                <a:endParaRPr lang="en-US" sz="2400" dirty="0"/>
              </a:p>
              <a:p>
                <a:pPr algn="just"/>
                <a:r>
                  <a:rPr lang="en-US" sz="2400" b="1" dirty="0"/>
                  <a:t>Example 2:</a:t>
                </a:r>
                <a:r>
                  <a:rPr lang="en-US" sz="2400" dirty="0"/>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r>
                      <a:rPr lang="en-US" sz="2400" i="1">
                        <a:latin typeface="Cambria Math"/>
                      </a:rPr>
                      <m:t>𝑙𝑛</m:t>
                    </m:r>
                    <m:r>
                      <a:rPr lang="en-US" sz="2400" i="1">
                        <a:latin typeface="Cambria Math"/>
                      </a:rPr>
                      <m:t> </m:t>
                    </m:r>
                    <m:r>
                      <a:rPr lang="en-US" sz="2400" i="1">
                        <a:latin typeface="Cambria Math"/>
                      </a:rPr>
                      <m:t>𝑥</m:t>
                    </m:r>
                    <m:r>
                      <a:rPr lang="en-US" sz="2400" i="1">
                        <a:latin typeface="Cambria Math"/>
                      </a:rPr>
                      <m:t>:</m:t>
                    </m:r>
                  </m:oMath>
                </a14:m>
                <a:endParaRPr lang="en-US" sz="2400" dirty="0"/>
              </a:p>
              <a:p>
                <a:pPr algn="just"/>
                <a:r>
                  <a:rPr lang="en-US" sz="2400" b="1" dirty="0"/>
                  <a:t>Solution:</a:t>
                </a:r>
                <a:r>
                  <a:rPr lang="en-US" sz="2400" dirty="0"/>
                  <a:t> We have </a:t>
                </a:r>
                <a14:m>
                  <m:oMath xmlns:m="http://schemas.openxmlformats.org/officeDocument/2006/math">
                    <m:r>
                      <a:rPr lang="en-US" sz="2400" i="1">
                        <a:latin typeface="Cambria Math"/>
                      </a:rPr>
                      <m:t>𝑠</m:t>
                    </m:r>
                    <m:r>
                      <a:rPr lang="en-US" sz="2400" i="1">
                        <a:latin typeface="Cambria Math"/>
                        <a:sym typeface="Symbol"/>
                      </a:rPr>
                      <m:t></m:t>
                    </m:r>
                    <m:r>
                      <a:rPr lang="en-US" sz="2400" i="1">
                        <a:latin typeface="Cambria Math"/>
                      </a:rPr>
                      <m:t> </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)=1/</m:t>
                    </m:r>
                    <m:r>
                      <a:rPr lang="en-US" sz="2400" i="1">
                        <a:latin typeface="Cambria Math"/>
                      </a:rPr>
                      <m:t>𝑥</m:t>
                    </m:r>
                    <m:r>
                      <a:rPr lang="en-US" sz="2400" i="1">
                        <a:latin typeface="Cambria Math"/>
                      </a:rPr>
                      <m:t>,</m:t>
                    </m:r>
                  </m:oMath>
                </a14:m>
                <a:r>
                  <a:rPr lang="en-US" sz="2400" dirty="0"/>
                  <a:t> so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𝑠</m:t>
                    </m:r>
                    <m:r>
                      <a:rPr lang="en-US" sz="2400" i="1">
                        <a:latin typeface="Cambria Math"/>
                      </a:rPr>
                      <m:t>)=1/</m:t>
                    </m:r>
                    <m:r>
                      <a:rPr lang="en-US" sz="2400" i="1">
                        <a:latin typeface="Cambria Math"/>
                      </a:rPr>
                      <m:t>𝑠</m:t>
                    </m:r>
                    <m:r>
                      <a:rPr lang="en-US" sz="2400" i="1">
                        <a:latin typeface="Cambria Math"/>
                      </a:rPr>
                      <m:t>.</m:t>
                    </m:r>
                  </m:oMath>
                </a14:m>
                <a:r>
                  <a:rPr lang="en-US" sz="2400" dirty="0"/>
                  <a:t> The Legendre transform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is then</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 = </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r>
                        <a:rPr lang="en-US" sz="2400" i="1">
                          <a:latin typeface="Cambria Math"/>
                        </a:rPr>
                        <m:t>.(1/</m:t>
                      </m:r>
                      <m:r>
                        <a:rPr lang="en-US" sz="2400" i="1">
                          <a:latin typeface="Cambria Math"/>
                        </a:rPr>
                        <m:t>𝑠</m:t>
                      </m:r>
                      <m:r>
                        <a:rPr lang="en-US" sz="2400" i="1">
                          <a:latin typeface="Cambria Math"/>
                        </a:rPr>
                        <m:t>)−</m:t>
                      </m:r>
                      <m:r>
                        <a:rPr lang="en-US" sz="2400" i="1">
                          <a:latin typeface="Cambria Math"/>
                        </a:rPr>
                        <m:t>𝑙𝑛</m:t>
                      </m:r>
                      <m:r>
                        <a:rPr lang="en-US" sz="2400" i="1">
                          <a:latin typeface="Cambria Math"/>
                        </a:rPr>
                        <m:t>(1/</m:t>
                      </m:r>
                      <m:r>
                        <a:rPr lang="en-US" sz="2400" i="1">
                          <a:latin typeface="Cambria Math"/>
                        </a:rPr>
                        <m:t>𝑠</m:t>
                      </m:r>
                      <m:r>
                        <a:rPr lang="en-US" sz="2400" i="1">
                          <a:latin typeface="Cambria Math"/>
                        </a:rPr>
                        <m:t>)=1+</m:t>
                      </m:r>
                      <m:func>
                        <m:funcPr>
                          <m:ctrlPr>
                            <a:rPr lang="en-US" sz="2400" i="1">
                              <a:latin typeface="Cambria Math"/>
                            </a:rPr>
                          </m:ctrlPr>
                        </m:funcPr>
                        <m:fName>
                          <m:r>
                            <a:rPr lang="en-US" sz="2400" i="1">
                              <a:latin typeface="Cambria Math"/>
                            </a:rPr>
                            <m:t>𝑙𝑛</m:t>
                          </m:r>
                        </m:fName>
                        <m:e>
                          <m:r>
                            <a:rPr lang="en-US" sz="2400" i="1">
                              <a:latin typeface="Cambria Math"/>
                            </a:rPr>
                            <m:t>𝑠</m:t>
                          </m:r>
                        </m:e>
                      </m:func>
                      <m:r>
                        <a:rPr lang="en-US" sz="2400" i="1">
                          <a:latin typeface="Cambria Math"/>
                        </a:rPr>
                        <m:t>.</m:t>
                      </m:r>
                    </m:oMath>
                  </m:oMathPara>
                </a14:m>
                <a:endParaRPr lang="en-US" sz="2400" dirty="0"/>
              </a:p>
              <a:p>
                <a:pPr algn="just"/>
                <a:r>
                  <a:rPr lang="en-US" sz="2400" dirty="0"/>
                  <a:t>Therefore, </a:t>
                </a:r>
                <a14:m>
                  <m:oMath xmlns:m="http://schemas.openxmlformats.org/officeDocument/2006/math">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𝑑𝑠</m:t>
                    </m:r>
                    <m:r>
                      <a:rPr lang="en-US" sz="2400" i="1">
                        <a:latin typeface="Cambria Math"/>
                      </a:rPr>
                      <m:t>=1/</m:t>
                    </m:r>
                    <m:r>
                      <a:rPr lang="en-US" sz="2400" i="1">
                        <a:latin typeface="Cambria Math"/>
                      </a:rPr>
                      <m:t>𝑠</m:t>
                    </m:r>
                    <m:r>
                      <a:rPr lang="en-US" sz="2400" i="1">
                        <a:latin typeface="Cambria Math"/>
                      </a:rPr>
                      <m:t>,</m:t>
                    </m:r>
                  </m:oMath>
                </a14:m>
                <a:r>
                  <a:rPr lang="en-US" sz="2400" dirty="0"/>
                  <a:t> which equals </a:t>
                </a:r>
                <a14:m>
                  <m:oMath xmlns:m="http://schemas.openxmlformats.org/officeDocument/2006/math">
                    <m:r>
                      <a:rPr lang="en-US" sz="2400" i="1">
                        <a:latin typeface="Cambria Math"/>
                      </a:rPr>
                      <m:t>𝑥</m:t>
                    </m:r>
                  </m:oMath>
                </a14:m>
                <a:r>
                  <a:rPr lang="en-US" sz="2400" dirty="0"/>
                  <a:t>, as expected</a:t>
                </a:r>
                <a:r>
                  <a:rPr lang="en-US" sz="2400" dirty="0" smtClean="0"/>
                  <a:t>.</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685800" y="1102816"/>
                <a:ext cx="7924800" cy="4154984"/>
              </a:xfrm>
              <a:prstGeom prst="rect">
                <a:avLst/>
              </a:prstGeom>
              <a:blipFill rotWithShape="1">
                <a:blip r:embed="rId3"/>
                <a:stretch>
                  <a:fillRect l="-1231" t="-1173" r="-1154" b="-2346"/>
                </a:stretch>
              </a:blipFill>
            </p:spPr>
            <p:txBody>
              <a:bodyPr/>
              <a:lstStyle/>
              <a:p>
                <a:r>
                  <a:rPr lang="en-US">
                    <a:noFill/>
                  </a:rPr>
                  <a:t> </a:t>
                </a:r>
              </a:p>
            </p:txBody>
          </p:sp>
        </mc:Fallback>
      </mc:AlternateContent>
    </p:spTree>
    <p:extLst>
      <p:ext uri="{BB962C8B-B14F-4D97-AF65-F5344CB8AC3E}">
        <p14:creationId xmlns:p14="http://schemas.microsoft.com/office/powerpoint/2010/main" xmlns="" val="18307493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1143000" y="685800"/>
                <a:ext cx="7010400" cy="5827877"/>
              </a:xfrm>
              <a:prstGeom prst="rect">
                <a:avLst/>
              </a:prstGeom>
            </p:spPr>
            <p:txBody>
              <a:bodyPr wrap="square">
                <a:spAutoFit/>
              </a:bodyPr>
              <a:lstStyle/>
              <a:p>
                <a:pPr algn="just"/>
                <a:r>
                  <a:rPr lang="en-US" sz="2400" b="1" dirty="0" smtClean="0"/>
                  <a:t>Example </a:t>
                </a:r>
                <a:r>
                  <a:rPr lang="en-US" sz="2400" b="1" dirty="0"/>
                  <a:t>3:</a:t>
                </a:r>
                <a:r>
                  <a:rPr lang="en-US" sz="2400" dirty="0"/>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 = </m:t>
                    </m:r>
                    <m:sSup>
                      <m:sSupPr>
                        <m:ctrlPr>
                          <a:rPr lang="en-US" sz="2400" i="1">
                            <a:latin typeface="Cambria Math"/>
                          </a:rPr>
                        </m:ctrlPr>
                      </m:sSupPr>
                      <m:e>
                        <m:r>
                          <a:rPr lang="en-US" sz="2400" i="1">
                            <a:latin typeface="Cambria Math"/>
                          </a:rPr>
                          <m:t>𝑒</m:t>
                        </m:r>
                      </m:e>
                      <m:sup>
                        <m:r>
                          <a:rPr lang="en-US" sz="2400" i="1">
                            <a:latin typeface="Cambria Math"/>
                          </a:rPr>
                          <m:t>𝑥</m:t>
                        </m:r>
                      </m:sup>
                    </m:sSup>
                    <m:r>
                      <a:rPr lang="en-US" sz="2400" i="1">
                        <a:latin typeface="Cambria Math"/>
                      </a:rPr>
                      <m:t>.</m:t>
                    </m:r>
                  </m:oMath>
                </a14:m>
                <a:endParaRPr lang="en-US" sz="2400" dirty="0"/>
              </a:p>
              <a:p>
                <a:pPr algn="just"/>
                <a:r>
                  <a:rPr lang="en-US" sz="2400" b="1" dirty="0"/>
                  <a:t>Solution:</a:t>
                </a:r>
                <a:r>
                  <a:rPr lang="en-US" sz="2400" dirty="0"/>
                  <a:t> We have </a:t>
                </a:r>
                <a14:m>
                  <m:oMath xmlns:m="http://schemas.openxmlformats.org/officeDocument/2006/math">
                    <m:r>
                      <a:rPr lang="en-US" sz="2400" i="1">
                        <a:latin typeface="Cambria Math"/>
                      </a:rPr>
                      <m:t>𝑠</m:t>
                    </m:r>
                    <m:r>
                      <a:rPr lang="en-US" sz="2400" i="1">
                        <a:latin typeface="Cambria Math"/>
                        <a:sym typeface="Symbol"/>
                      </a:rPr>
                      <m:t></m:t>
                    </m:r>
                    <m:r>
                      <a:rPr lang="en-US" sz="2400" i="1">
                        <a:latin typeface="Cambria Math"/>
                      </a:rPr>
                      <m:t>𝐹</m:t>
                    </m:r>
                    <m:r>
                      <a:rPr lang="en-US" sz="2400" i="1">
                        <a:latin typeface="Cambria Math"/>
                      </a:rPr>
                      <m:t>′</m:t>
                    </m:r>
                    <m:d>
                      <m:dPr>
                        <m:ctrlPr>
                          <a:rPr lang="en-US" sz="2400" i="1">
                            <a:latin typeface="Cambria Math"/>
                          </a:rPr>
                        </m:ctrlPr>
                      </m:dPr>
                      <m:e>
                        <m:r>
                          <a:rPr lang="en-US" sz="2400" i="1">
                            <a:latin typeface="Cambria Math"/>
                          </a:rPr>
                          <m:t>𝑥</m:t>
                        </m:r>
                      </m:e>
                    </m:d>
                    <m:r>
                      <a:rPr lang="en-US" sz="2400" i="1">
                        <a:latin typeface="Cambria Math"/>
                      </a:rPr>
                      <m:t>= </m:t>
                    </m:r>
                    <m:sSup>
                      <m:sSupPr>
                        <m:ctrlPr>
                          <a:rPr lang="en-US" sz="2400" i="1">
                            <a:latin typeface="Cambria Math"/>
                          </a:rPr>
                        </m:ctrlPr>
                      </m:sSupPr>
                      <m:e>
                        <m:r>
                          <a:rPr lang="en-US" sz="2400" i="1">
                            <a:latin typeface="Cambria Math"/>
                          </a:rPr>
                          <m:t>𝑒</m:t>
                        </m:r>
                      </m:e>
                      <m:sup>
                        <m:r>
                          <a:rPr lang="en-US" sz="2400" i="1">
                            <a:latin typeface="Cambria Math"/>
                          </a:rPr>
                          <m:t>𝑥</m:t>
                        </m:r>
                      </m:sup>
                    </m:sSup>
                    <m:r>
                      <a:rPr lang="en-US" sz="2400" i="1">
                        <a:latin typeface="Cambria Math"/>
                      </a:rPr>
                      <m:t>,</m:t>
                    </m:r>
                  </m:oMath>
                </a14:m>
                <a:r>
                  <a:rPr lang="en-US" sz="2400" dirty="0"/>
                  <a:t> so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oMath>
                </a14:m>
                <a:r>
                  <a:rPr lang="en-US" sz="2400" dirty="0"/>
                  <a:t>. The Legendre transform of </a:t>
                </a:r>
                <a14:m>
                  <m:oMath xmlns:m="http://schemas.openxmlformats.org/officeDocument/2006/math">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oMath>
                </a14:m>
                <a:r>
                  <a:rPr lang="en-US" sz="2400" dirty="0"/>
                  <a:t> is then</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 </m:t>
                      </m:r>
                      <m:r>
                        <a:rPr lang="en-US" sz="2400" i="1">
                          <a:latin typeface="Cambria Math"/>
                        </a:rPr>
                        <m:t>𝑠</m:t>
                      </m:r>
                      <m:r>
                        <a:rPr lang="en-US" sz="2400" i="1">
                          <a:latin typeface="Cambria Math"/>
                        </a:rPr>
                        <m:t>.</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r>
                        <a:rPr lang="en-US" sz="2400" i="1">
                          <a:latin typeface="Cambria Math"/>
                        </a:rPr>
                        <m:t>−</m:t>
                      </m:r>
                      <m:r>
                        <a:rPr lang="en-US" sz="2400" i="1">
                          <a:latin typeface="Cambria Math"/>
                        </a:rPr>
                        <m:t>𝑠</m:t>
                      </m:r>
                      <m:r>
                        <a:rPr lang="en-US" sz="2400" i="1">
                          <a:latin typeface="Cambria Math"/>
                        </a:rPr>
                        <m:t>.</m:t>
                      </m:r>
                    </m:oMath>
                  </m:oMathPara>
                </a14:m>
                <a:endParaRPr lang="en-US" sz="2400" dirty="0"/>
              </a:p>
              <a:p>
                <a:pPr algn="just"/>
                <a:r>
                  <a:rPr lang="en-US" sz="2400" dirty="0"/>
                  <a:t>Therefore, </a:t>
                </a:r>
              </a:p>
              <a:p>
                <a:pPr algn="just"/>
                <a14:m>
                  <m:oMathPara xmlns:m="http://schemas.openxmlformats.org/officeDocument/2006/math">
                    <m:oMathParaPr>
                      <m:jc m:val="centerGroup"/>
                    </m:oMathParaPr>
                    <m:oMath xmlns:m="http://schemas.openxmlformats.org/officeDocument/2006/math">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𝑑𝑠</m:t>
                      </m:r>
                      <m:r>
                        <a:rPr lang="en-US" sz="2400" i="1">
                          <a:latin typeface="Cambria Math"/>
                        </a:rPr>
                        <m:t>=</m:t>
                      </m:r>
                      <m:r>
                        <a:rPr lang="en-US" sz="2400" i="1">
                          <a:latin typeface="Cambria Math"/>
                        </a:rPr>
                        <m:t>𝑠</m:t>
                      </m:r>
                      <m:r>
                        <a:rPr lang="en-US" sz="2400" i="1">
                          <a:latin typeface="Cambria Math"/>
                        </a:rPr>
                        <m:t>.(1/</m:t>
                      </m:r>
                      <m:r>
                        <a:rPr lang="en-US" sz="2400" i="1">
                          <a:latin typeface="Cambria Math"/>
                        </a:rPr>
                        <m:t>𝑠</m:t>
                      </m:r>
                      <m:r>
                        <a:rPr lang="en-US" sz="2400" i="1">
                          <a:latin typeface="Cambria Math"/>
                        </a:rPr>
                        <m:t>)+1.</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r>
                        <a:rPr lang="en-US" sz="2400" i="1">
                          <a:latin typeface="Cambria Math"/>
                        </a:rPr>
                        <m:t>−1=</m:t>
                      </m:r>
                      <m:func>
                        <m:funcPr>
                          <m:ctrlPr>
                            <a:rPr lang="en-US" sz="2400" i="1">
                              <a:latin typeface="Cambria Math"/>
                            </a:rPr>
                          </m:ctrlPr>
                        </m:funcPr>
                        <m:fName>
                          <m:r>
                            <m:rPr>
                              <m:sty m:val="p"/>
                            </m:rPr>
                            <a:rPr lang="en-US" sz="2400">
                              <a:latin typeface="Cambria Math"/>
                            </a:rPr>
                            <m:t>ln</m:t>
                          </m:r>
                        </m:fName>
                        <m:e>
                          <m:r>
                            <a:rPr lang="en-US" sz="2400" i="1">
                              <a:latin typeface="Cambria Math"/>
                            </a:rPr>
                            <m:t>𝑠</m:t>
                          </m:r>
                        </m:e>
                      </m:func>
                      <m:r>
                        <a:rPr lang="en-US" sz="2400" i="1">
                          <a:latin typeface="Cambria Math"/>
                        </a:rPr>
                        <m:t>,</m:t>
                      </m:r>
                    </m:oMath>
                  </m:oMathPara>
                </a14:m>
                <a:endParaRPr lang="en-US" sz="2400" dirty="0"/>
              </a:p>
              <a:p>
                <a:pPr algn="just"/>
                <a:r>
                  <a:rPr lang="en-US" sz="2400" dirty="0"/>
                  <a:t>which equals </a:t>
                </a:r>
                <a14:m>
                  <m:oMath xmlns:m="http://schemas.openxmlformats.org/officeDocument/2006/math">
                    <m:r>
                      <a:rPr lang="en-US" sz="2400" i="1">
                        <a:latin typeface="Cambria Math"/>
                      </a:rPr>
                      <m:t>𝑥</m:t>
                    </m:r>
                  </m:oMath>
                </a14:m>
                <a:r>
                  <a:rPr lang="en-US" sz="2400" dirty="0"/>
                  <a:t>, as expected</a:t>
                </a:r>
                <a:r>
                  <a:rPr lang="en-US" sz="2400" dirty="0" smtClean="0"/>
                  <a:t>.</a:t>
                </a:r>
              </a:p>
              <a:p>
                <a:pPr algn="just"/>
                <a:endParaRPr lang="en-US" sz="2400" dirty="0"/>
              </a:p>
              <a:p>
                <a:pPr algn="just"/>
                <a:r>
                  <a:rPr lang="en-US" sz="2400" dirty="0"/>
                  <a:t>We </a:t>
                </a:r>
                <a:r>
                  <a:rPr lang="en-US" sz="2400" dirty="0"/>
                  <a:t>have</a:t>
                </a:r>
              </a:p>
              <a:p>
                <a:pPr algn="just"/>
                <a14:m>
                  <m:oMathPara xmlns:m="http://schemas.openxmlformats.org/officeDocument/2006/math">
                    <m:oMathParaPr>
                      <m:jc m:val="centerGroup"/>
                    </m:oMathParaPr>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𝐹</m:t>
                      </m:r>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r>
                        <a:rPr lang="en-US" sz="2400" i="1">
                          <a:latin typeface="Cambria Math"/>
                        </a:rPr>
                        <m:t>𝑠</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1</m:t>
                              </m:r>
                            </m:num>
                            <m:den>
                              <m:r>
                                <a:rPr lang="en-US" sz="2400" i="1">
                                  <a:latin typeface="Cambria Math"/>
                                </a:rPr>
                                <m:t>2</m:t>
                              </m:r>
                            </m:den>
                          </m:f>
                        </m:sup>
                      </m:sSup>
                      <m:r>
                        <a:rPr lang="en-US" sz="2400" i="1">
                          <a:latin typeface="Cambria Math"/>
                        </a:rPr>
                        <m:t>−</m:t>
                      </m:r>
                      <m:r>
                        <a:rPr lang="en-US" sz="2400" i="1">
                          <a:latin typeface="Cambria Math"/>
                        </a:rPr>
                        <m:t>𝐹</m:t>
                      </m:r>
                      <m:r>
                        <a:rPr lang="en-US" sz="2400" i="1">
                          <a:latin typeface="Cambria Math"/>
                        </a:rPr>
                        <m:t>’(</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1</m:t>
                              </m:r>
                            </m:num>
                            <m:den>
                              <m:r>
                                <a:rPr lang="en-US" sz="2400" i="1">
                                  <a:latin typeface="Cambria Math"/>
                                </a:rPr>
                                <m:t>2</m:t>
                              </m:r>
                            </m:den>
                          </m:f>
                        </m:sup>
                      </m:sSup>
                      <m:r>
                        <a:rPr lang="en-US" sz="2400" i="1">
                          <a:latin typeface="Cambria Math"/>
                        </a:rPr>
                        <m:t>)</m:t>
                      </m:r>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m:t>
                      </m:r>
                      <m:d>
                        <m:dPr>
                          <m:ctrlPr>
                            <a:rPr lang="en-US" sz="2400" i="1">
                              <a:latin typeface="Cambria Math"/>
                            </a:rPr>
                          </m:ctrlPr>
                        </m:dPr>
                        <m:e>
                          <m:r>
                            <a:rPr lang="en-US" sz="2400" i="1">
                              <a:latin typeface="Cambria Math"/>
                            </a:rPr>
                            <m:t>3.</m:t>
                          </m:r>
                          <m:f>
                            <m:fPr>
                              <m:ctrlPr>
                                <a:rPr lang="en-US" sz="2400" i="1">
                                  <a:latin typeface="Cambria Math"/>
                                </a:rPr>
                              </m:ctrlPr>
                            </m:fPr>
                            <m:num>
                              <m:r>
                                <a:rPr lang="en-US" sz="2400" i="1">
                                  <a:latin typeface="Cambria Math"/>
                                </a:rPr>
                                <m:t>𝑠</m:t>
                              </m:r>
                            </m:num>
                            <m:den>
                              <m:r>
                                <a:rPr lang="en-US" sz="2400" i="1">
                                  <a:latin typeface="Cambria Math"/>
                                </a:rPr>
                                <m:t>3</m:t>
                              </m:r>
                            </m:den>
                          </m:f>
                        </m:e>
                      </m:d>
                      <m:r>
                        <a:rPr lang="en-US" sz="2400" i="1">
                          <a:latin typeface="Cambria Math"/>
                        </a:rPr>
                        <m:t>.</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1</m:t>
                              </m:r>
                            </m:num>
                            <m:den>
                              <m:r>
                                <a:rPr lang="en-US" sz="2400" i="1">
                                  <a:latin typeface="Cambria Math"/>
                                </a:rPr>
                                <m:t>2</m:t>
                              </m:r>
                            </m:den>
                          </m:f>
                        </m:sup>
                      </m:sSup>
                      <m:r>
                        <a:rPr lang="en-US" sz="2400" i="1">
                          <a:latin typeface="Cambria Math"/>
                        </a:rPr>
                        <m:t>−</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i="1">
                                      <a:latin typeface="Cambria Math"/>
                                    </a:rPr>
                                    <m:t>3</m:t>
                                  </m:r>
                                </m:den>
                              </m:f>
                            </m:e>
                          </m:d>
                        </m:e>
                        <m:sup>
                          <m:f>
                            <m:fPr>
                              <m:ctrlPr>
                                <a:rPr lang="en-US" sz="2400" i="1">
                                  <a:latin typeface="Cambria Math"/>
                                </a:rPr>
                              </m:ctrlPr>
                            </m:fPr>
                            <m:num>
                              <m:r>
                                <a:rPr lang="en-US" sz="2400" i="1">
                                  <a:latin typeface="Cambria Math"/>
                                </a:rPr>
                                <m:t>3</m:t>
                              </m:r>
                            </m:num>
                            <m:den>
                              <m:r>
                                <a:rPr lang="en-US" sz="2400" i="1">
                                  <a:latin typeface="Cambria Math"/>
                                </a:rPr>
                                <m:t>2</m:t>
                              </m:r>
                            </m:den>
                          </m:f>
                        </m:sup>
                      </m:sSup>
                      <m:r>
                        <a:rPr lang="en-US" sz="2400">
                          <a:latin typeface="Cambria Math"/>
                        </a:rPr>
                        <m:t>= 2</m:t>
                      </m:r>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𝑠</m:t>
                                  </m:r>
                                </m:num>
                                <m:den>
                                  <m:r>
                                    <a:rPr lang="en-US" sz="2400">
                                      <a:latin typeface="Cambria Math"/>
                                    </a:rPr>
                                    <m:t>3</m:t>
                                  </m:r>
                                </m:den>
                              </m:f>
                            </m:e>
                          </m:d>
                        </m:e>
                        <m:sup>
                          <m:f>
                            <m:fPr>
                              <m:ctrlPr>
                                <a:rPr lang="en-US" sz="2400" i="1">
                                  <a:latin typeface="Cambria Math"/>
                                </a:rPr>
                              </m:ctrlPr>
                            </m:fPr>
                            <m:num>
                              <m:r>
                                <a:rPr lang="en-US" sz="2400">
                                  <a:latin typeface="Cambria Math"/>
                                </a:rPr>
                                <m:t>3</m:t>
                              </m:r>
                            </m:num>
                            <m:den>
                              <m:r>
                                <a:rPr lang="en-US" sz="2400">
                                  <a:latin typeface="Cambria Math"/>
                                </a:rPr>
                                <m:t>2</m:t>
                              </m:r>
                            </m:den>
                          </m:f>
                        </m:sup>
                      </m:sSup>
                      <m:r>
                        <a:rPr lang="en-US" sz="2400">
                          <a:latin typeface="Cambria Math"/>
                        </a:rPr>
                        <m:t>,</m:t>
                      </m:r>
                    </m:oMath>
                  </m:oMathPara>
                </a14:m>
                <a:endParaRPr lang="en-US" sz="2400" dirty="0"/>
              </a:p>
              <a:p>
                <a:pPr algn="just"/>
                <a:r>
                  <a:rPr lang="en-US" sz="2400" dirty="0"/>
                  <a:t>in agreement with the above result obtained by direct integration.</a:t>
                </a:r>
              </a:p>
            </p:txBody>
          </p:sp>
        </mc:Choice>
        <mc:Fallback>
          <p:sp>
            <p:nvSpPr>
              <p:cNvPr id="2" name="Rectangle 1"/>
              <p:cNvSpPr>
                <a:spLocks noRot="1" noChangeAspect="1" noMove="1" noResize="1" noEditPoints="1" noAdjustHandles="1" noChangeArrowheads="1" noChangeShapeType="1" noTextEdit="1"/>
              </p:cNvSpPr>
              <p:nvPr/>
            </p:nvSpPr>
            <p:spPr>
              <a:xfrm>
                <a:off x="1143000" y="685800"/>
                <a:ext cx="7010400" cy="5827877"/>
              </a:xfrm>
              <a:prstGeom prst="rect">
                <a:avLst/>
              </a:prstGeom>
              <a:blipFill rotWithShape="1">
                <a:blip r:embed="rId3"/>
                <a:stretch>
                  <a:fillRect l="-1391" t="-837" r="-1304" b="-1360"/>
                </a:stretch>
              </a:blipFill>
            </p:spPr>
            <p:txBody>
              <a:bodyPr/>
              <a:lstStyle/>
              <a:p>
                <a:r>
                  <a:rPr lang="en-US">
                    <a:noFill/>
                  </a:rPr>
                  <a:t> </a:t>
                </a:r>
              </a:p>
            </p:txBody>
          </p:sp>
        </mc:Fallback>
      </mc:AlternateContent>
    </p:spTree>
    <p:extLst>
      <p:ext uri="{BB962C8B-B14F-4D97-AF65-F5344CB8AC3E}">
        <p14:creationId xmlns:p14="http://schemas.microsoft.com/office/powerpoint/2010/main" xmlns="" val="14980465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828576"/>
                <a:ext cx="7772400" cy="4048224"/>
              </a:xfrm>
              <a:prstGeom prst="rect">
                <a:avLst/>
              </a:prstGeom>
            </p:spPr>
            <p:txBody>
              <a:bodyPr wrap="square">
                <a:spAutoFit/>
              </a:bodyPr>
              <a:lstStyle/>
              <a:p>
                <a:pPr algn="just"/>
                <a:r>
                  <a:rPr lang="en-US" sz="2400" dirty="0" smtClean="0"/>
                  <a:t>The </a:t>
                </a:r>
                <a:r>
                  <a:rPr lang="en-US" sz="2400" dirty="0"/>
                  <a:t>advantage of this new method is that it involves the straightforward calculation in the above equation, whereas the process of integration can often be tricky.</a:t>
                </a:r>
              </a:p>
              <a:p>
                <a:pPr algn="just"/>
                <a:r>
                  <a:rPr lang="en-US" sz="2400" dirty="0"/>
                  <a:t> </a:t>
                </a:r>
              </a:p>
              <a:p>
                <a:pPr algn="just"/>
                <a:r>
                  <a:rPr lang="en-US" sz="2400" dirty="0"/>
                  <a:t>Let's verify that the </a:t>
                </a:r>
                <a14:m>
                  <m:oMath xmlns:m="http://schemas.openxmlformats.org/officeDocument/2006/math">
                    <m:r>
                      <a:rPr lang="en-US" sz="2400" i="1">
                        <a:latin typeface="Cambria Math"/>
                      </a:rPr>
                      <m:t>𝐺</m:t>
                    </m:r>
                    <m:r>
                      <a:rPr lang="en-US" sz="2400" i="1">
                        <a:latin typeface="Cambria Math"/>
                      </a:rPr>
                      <m:t>(</m:t>
                    </m:r>
                    <m:r>
                      <a:rPr lang="en-US" sz="2400" i="1">
                        <a:latin typeface="Cambria Math"/>
                      </a:rPr>
                      <m:t>𝑠</m:t>
                    </m:r>
                    <m:r>
                      <a:rPr lang="en-US" sz="2400" i="1">
                        <a:latin typeface="Cambria Math"/>
                      </a:rPr>
                      <m:t>)</m:t>
                    </m:r>
                  </m:oMath>
                </a14:m>
                <a:r>
                  <a:rPr lang="en-US" sz="2400" dirty="0"/>
                  <a:t> given there does indeed have the property that </a:t>
                </a:r>
                <a14:m>
                  <m:oMath xmlns:m="http://schemas.openxmlformats.org/officeDocument/2006/math">
                    <m:f>
                      <m:fPr>
                        <m:ctrlPr>
                          <a:rPr lang="en-US" sz="2400" i="1">
                            <a:latin typeface="Cambria Math"/>
                          </a:rPr>
                        </m:ctrlPr>
                      </m:fPr>
                      <m:num>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num>
                      <m:den>
                        <m:r>
                          <a:rPr lang="en-US" sz="2400" i="1">
                            <a:latin typeface="Cambria Math"/>
                          </a:rPr>
                          <m:t>𝑑𝑠</m:t>
                        </m:r>
                      </m:den>
                    </m:f>
                  </m:oMath>
                </a14:m>
                <a:r>
                  <a:rPr lang="en-US" sz="2400" i="1" dirty="0"/>
                  <a:t/>
                </a:r>
                <a:r>
                  <a:rPr lang="en-US" sz="2400" dirty="0"/>
                  <a:t>equals </a:t>
                </a:r>
                <a14:m>
                  <m:oMath xmlns:m="http://schemas.openxmlformats.org/officeDocument/2006/math">
                    <m:r>
                      <a:rPr lang="en-US" sz="2400" i="1">
                        <a:latin typeface="Cambria Math"/>
                      </a:rPr>
                      <m:t>𝑥</m:t>
                    </m:r>
                    <m:r>
                      <a:rPr lang="en-US" sz="2400" i="1">
                        <a:latin typeface="Cambria Math"/>
                      </a:rPr>
                      <m:t>.</m:t>
                    </m:r>
                  </m:oMath>
                </a14:m>
                <a:r>
                  <a:rPr lang="en-US" sz="2400" dirty="0"/>
                  <a:t> Using the product and chain rules, along with the definition of </a:t>
                </a:r>
                <a14:m>
                  <m:oMath xmlns:m="http://schemas.openxmlformats.org/officeDocument/2006/math">
                    <m:r>
                      <a:rPr lang="en-US" sz="2400" i="1">
                        <a:latin typeface="Cambria Math"/>
                      </a:rPr>
                      <m:t>𝑠</m:t>
                    </m:r>
                  </m:oMath>
                </a14:m>
                <a:r>
                  <a:rPr lang="en-US" sz="2400" dirty="0"/>
                  <a:t>, we have</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𝑑𝐺</m:t>
                          </m:r>
                          <m:r>
                            <a:rPr lang="en-US" sz="2400" i="1">
                              <a:latin typeface="Cambria Math"/>
                            </a:rPr>
                            <m:t>(</m:t>
                          </m:r>
                          <m:r>
                            <a:rPr lang="en-US" sz="2400" i="1">
                              <a:latin typeface="Cambria Math"/>
                            </a:rPr>
                            <m:t>𝑠</m:t>
                          </m:r>
                          <m:r>
                            <a:rPr lang="en-US" sz="2400" i="1">
                              <a:latin typeface="Cambria Math"/>
                            </a:rPr>
                            <m:t>)</m:t>
                          </m:r>
                        </m:num>
                        <m:den>
                          <m:r>
                            <a:rPr lang="en-US" sz="2400" i="1">
                              <a:latin typeface="Cambria Math"/>
                            </a:rPr>
                            <m:t>𝑑𝑠</m:t>
                          </m:r>
                        </m:den>
                      </m:f>
                      <m:r>
                        <a:rPr lang="en-US" sz="2400" i="1">
                          <a:latin typeface="Cambria Math"/>
                        </a:rPr>
                        <m:t>=</m:t>
                      </m:r>
                      <m:d>
                        <m:dPr>
                          <m:ctrlPr>
                            <a:rPr lang="en-US" sz="2400" i="1">
                              <a:latin typeface="Cambria Math"/>
                            </a:rPr>
                          </m:ctrlPr>
                        </m:dPr>
                        <m:e>
                          <m:r>
                            <a:rPr lang="en-US" sz="2400" i="1">
                              <a:latin typeface="Cambria Math"/>
                            </a:rPr>
                            <m:t>1.</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e>
                      </m:d>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𝑑𝑥</m:t>
                          </m:r>
                        </m:den>
                      </m:f>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r>
                        <a:rPr lang="en-US" sz="2400" i="1">
                          <a:latin typeface="Cambria Math"/>
                        </a:rPr>
                        <m:t>=</m:t>
                      </m:r>
                      <m:r>
                        <a:rPr lang="en-US" sz="2400" i="1">
                          <a:latin typeface="Cambria Math"/>
                        </a:rPr>
                        <m:t>𝑥</m:t>
                      </m:r>
                      <m:r>
                        <a:rPr lang="en-US" sz="2400" i="1">
                          <a:latin typeface="Cambria Math"/>
                        </a:rPr>
                        <m:t>+</m:t>
                      </m:r>
                      <m:r>
                        <a:rPr lang="en-US" sz="2400" i="1">
                          <a:latin typeface="Cambria Math"/>
                        </a:rPr>
                        <m:t>𝑠</m:t>
                      </m:r>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r>
                        <a:rPr lang="en-US" sz="2400" i="1">
                          <a:latin typeface="Cambria Math"/>
                        </a:rPr>
                        <m:t>−</m:t>
                      </m:r>
                      <m:r>
                        <a:rPr lang="en-US" sz="2400" i="1">
                          <a:latin typeface="Cambria Math"/>
                        </a:rPr>
                        <m:t>𝑠</m:t>
                      </m:r>
                      <m:r>
                        <a:rPr lang="en-US" sz="2400" i="1">
                          <a:latin typeface="Cambria Math"/>
                        </a:rPr>
                        <m:t>.</m:t>
                      </m:r>
                      <m:f>
                        <m:fPr>
                          <m:ctrlPr>
                            <a:rPr lang="en-US" sz="2400" i="1">
                              <a:latin typeface="Cambria Math"/>
                            </a:rPr>
                          </m:ctrlPr>
                        </m:fPr>
                        <m:num>
                          <m:r>
                            <a:rPr lang="en-US" sz="2400" i="1">
                              <a:latin typeface="Cambria Math"/>
                            </a:rPr>
                            <m:t>𝑑𝑥</m:t>
                          </m:r>
                        </m:num>
                        <m:den>
                          <m:r>
                            <a:rPr lang="en-US" sz="2400" i="1">
                              <a:latin typeface="Cambria Math"/>
                            </a:rPr>
                            <m:t>𝑑𝑠</m:t>
                          </m:r>
                        </m:den>
                      </m:f>
                      <m:r>
                        <a:rPr lang="en-US" sz="2400" i="1">
                          <a:latin typeface="Cambria Math"/>
                        </a:rPr>
                        <m:t>=</m:t>
                      </m:r>
                      <m:r>
                        <a:rPr lang="en-US" sz="2400" i="1">
                          <a:latin typeface="Cambria Math"/>
                        </a:rPr>
                        <m:t>𝑥</m:t>
                      </m:r>
                    </m:oMath>
                  </m:oMathPara>
                </a14:m>
                <a:endParaRPr lang="en-US" sz="2400" dirty="0"/>
              </a:p>
              <a:p>
                <a:pPr algn="just"/>
                <a:r>
                  <a:rPr lang="en-US" sz="2400" dirty="0"/>
                  <a:t>as </a:t>
                </a:r>
                <a:r>
                  <a:rPr lang="en-US" sz="2400" dirty="0"/>
                  <a:t>desired.</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85800" y="828576"/>
                <a:ext cx="7772400" cy="4048224"/>
              </a:xfrm>
              <a:prstGeom prst="rect">
                <a:avLst/>
              </a:prstGeom>
              <a:blipFill rotWithShape="1">
                <a:blip r:embed="rId3"/>
                <a:stretch>
                  <a:fillRect l="-1255" t="-1205" r="-1176" b="-2410"/>
                </a:stretch>
              </a:blipFill>
            </p:spPr>
            <p:txBody>
              <a:bodyPr/>
              <a:lstStyle/>
              <a:p>
                <a:r>
                  <a:rPr lang="en-US">
                    <a:noFill/>
                  </a:rPr>
                  <a:t> </a:t>
                </a:r>
              </a:p>
            </p:txBody>
          </p:sp>
        </mc:Fallback>
      </mc:AlternateContent>
    </p:spTree>
    <p:extLst>
      <p:ext uri="{BB962C8B-B14F-4D97-AF65-F5344CB8AC3E}">
        <p14:creationId xmlns:p14="http://schemas.microsoft.com/office/powerpoint/2010/main" xmlns="" val="1050148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3626919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590</Words>
  <Application>Microsoft Office PowerPoint</Application>
  <PresentationFormat>On-screen Show (4:3)</PresentationFormat>
  <Paragraphs>36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Revision</vt:lpstr>
      <vt:lpstr>Simple Harmonic Oscillator</vt:lpstr>
      <vt:lpstr>Slide 3</vt:lpstr>
      <vt:lpstr>Slide 4</vt:lpstr>
      <vt:lpstr>Constant of Motion</vt:lpstr>
      <vt:lpstr>Slide 6</vt:lpstr>
      <vt:lpstr>Slide 7</vt:lpstr>
      <vt:lpstr>Slide 8</vt:lpstr>
      <vt:lpstr>Legendre Transforms</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UMBER</dc:creator>
  <cp:lastModifiedBy>vcomsats</cp:lastModifiedBy>
  <cp:revision>31</cp:revision>
  <dcterms:created xsi:type="dcterms:W3CDTF">2013-01-06T19:51:23Z</dcterms:created>
  <dcterms:modified xsi:type="dcterms:W3CDTF">2013-01-09T07:05:11Z</dcterms:modified>
</cp:coreProperties>
</file>